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78" r:id="rId4"/>
    <p:sldId id="280" r:id="rId5"/>
    <p:sldId id="267" r:id="rId6"/>
    <p:sldId id="281" r:id="rId7"/>
    <p:sldId id="279" r:id="rId8"/>
    <p:sldId id="283" r:id="rId9"/>
    <p:sldId id="282" r:id="rId10"/>
    <p:sldId id="268" r:id="rId11"/>
    <p:sldId id="270" r:id="rId13"/>
    <p:sldId id="273" r:id="rId14"/>
    <p:sldId id="284" r:id="rId15"/>
    <p:sldId id="276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5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B25C3-717C-4B97-BA8B-492B2F2716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0ED72-0DCA-4D90-9999-9280C15B410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梯形 6"/>
          <p:cNvSpPr/>
          <p:nvPr/>
        </p:nvSpPr>
        <p:spPr>
          <a:xfrm rot="10800000">
            <a:off x="946673" y="-1"/>
            <a:ext cx="7250654" cy="225911"/>
          </a:xfrm>
          <a:prstGeom prst="trapezoid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905488"/>
            <a:ext cx="9144000" cy="238013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118611" y="1103101"/>
            <a:ext cx="914353" cy="530915"/>
          </a:xfrm>
          <a:prstGeom prst="rect">
            <a:avLst/>
          </a:prstGeom>
          <a:noFill/>
          <a:effectLst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altLang="zh-CN" sz="3000" b="1" dirty="0" smtClean="0">
                <a:solidFill>
                  <a:schemeClr val="bg1"/>
                </a:solidFill>
                <a:latin typeface="方正姚体" panose="02010601030101010101" pitchFamily="2" charset="-122"/>
              </a:rPr>
              <a:t>2017</a:t>
            </a:r>
            <a:endParaRPr lang="en-US" altLang="zh-CN" sz="2400" b="1" dirty="0" smtClean="0">
              <a:solidFill>
                <a:schemeClr val="bg1"/>
              </a:solidFill>
              <a:latin typeface="方正姚体" panose="02010601030101010101" pitchFamily="2" charset="-122"/>
            </a:endParaRPr>
          </a:p>
        </p:txBody>
      </p:sp>
      <p:sp>
        <p:nvSpPr>
          <p:cNvPr id="10" name="同心圆 9"/>
          <p:cNvSpPr/>
          <p:nvPr/>
        </p:nvSpPr>
        <p:spPr>
          <a:xfrm>
            <a:off x="3999155" y="847165"/>
            <a:ext cx="1145690" cy="1145690"/>
          </a:xfrm>
          <a:prstGeom prst="donut">
            <a:avLst>
              <a:gd name="adj" fmla="val 63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2131079"/>
            <a:ext cx="6858000" cy="772857"/>
          </a:xfrm>
        </p:spPr>
        <p:txBody>
          <a:bodyPr anchor="b">
            <a:normAutofit/>
          </a:bodyPr>
          <a:lstStyle>
            <a:lvl1pPr algn="ctr">
              <a:defRPr sz="41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386015" y="3773631"/>
            <a:ext cx="2028825" cy="3571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0556 L 0.56367 -0.00764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51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698047"/>
            <a:ext cx="7886700" cy="3888240"/>
          </a:xfrm>
        </p:spPr>
        <p:txBody>
          <a:bodyPr anchor="ctr">
            <a:normAutofit/>
          </a:bodyPr>
          <a:lstStyle>
            <a:lvl1pPr marL="0" indent="0">
              <a:lnSpc>
                <a:spcPct val="120000"/>
              </a:lnSpc>
              <a:buNone/>
              <a:defRPr sz="1500">
                <a:solidFill>
                  <a:srgbClr val="2D3E50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0" y="1"/>
            <a:ext cx="4049078" cy="591503"/>
          </a:xfrm>
          <a:custGeom>
            <a:avLst/>
            <a:gdLst>
              <a:gd name="connsiteX0" fmla="*/ 0 w 5398770"/>
              <a:gd name="connsiteY0" fmla="*/ 0 h 674370"/>
              <a:gd name="connsiteX1" fmla="*/ 5398770 w 5398770"/>
              <a:gd name="connsiteY1" fmla="*/ 0 h 674370"/>
              <a:gd name="connsiteX2" fmla="*/ 4752791 w 5398770"/>
              <a:gd name="connsiteY2" fmla="*/ 674370 h 674370"/>
              <a:gd name="connsiteX3" fmla="*/ 0 w 5398770"/>
              <a:gd name="connsiteY3" fmla="*/ 674370 h 674370"/>
              <a:gd name="connsiteX4" fmla="*/ 0 w 5398770"/>
              <a:gd name="connsiteY4" fmla="*/ 0 h 67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8770" h="674370">
                <a:moveTo>
                  <a:pt x="0" y="0"/>
                </a:moveTo>
                <a:lnTo>
                  <a:pt x="5398770" y="0"/>
                </a:lnTo>
                <a:lnTo>
                  <a:pt x="4752791" y="674370"/>
                </a:lnTo>
                <a:lnTo>
                  <a:pt x="0" y="674370"/>
                </a:lnTo>
                <a:lnTo>
                  <a:pt x="0" y="0"/>
                </a:lnTo>
                <a:close/>
              </a:path>
            </a:pathLst>
          </a:cu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 b="1" dirty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0" y="2"/>
            <a:ext cx="3028950" cy="591503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500">
                <a:solidFill>
                  <a:srgbClr val="2D3E50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4766310"/>
            <a:ext cx="9144000" cy="377190"/>
          </a:xfrm>
          <a:prstGeom prst="rect">
            <a:avLst/>
          </a:pr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 rot="10800000">
            <a:off x="3636073" y="1352066"/>
            <a:ext cx="1868025" cy="1165860"/>
          </a:xfrm>
          <a:custGeom>
            <a:avLst/>
            <a:gdLst>
              <a:gd name="connsiteX0" fmla="*/ 4735 w 1611630"/>
              <a:gd name="connsiteY0" fmla="*/ 0 h 1005840"/>
              <a:gd name="connsiteX1" fmla="*/ 1606895 w 1611630"/>
              <a:gd name="connsiteY1" fmla="*/ 0 h 1005840"/>
              <a:gd name="connsiteX2" fmla="*/ 1607470 w 1611630"/>
              <a:gd name="connsiteY2" fmla="*/ 4247 h 1005840"/>
              <a:gd name="connsiteX3" fmla="*/ 1611630 w 1611630"/>
              <a:gd name="connsiteY3" fmla="*/ 97155 h 1005840"/>
              <a:gd name="connsiteX4" fmla="*/ 805815 w 1611630"/>
              <a:gd name="connsiteY4" fmla="*/ 1005840 h 1005840"/>
              <a:gd name="connsiteX5" fmla="*/ 0 w 1611630"/>
              <a:gd name="connsiteY5" fmla="*/ 97155 h 1005840"/>
              <a:gd name="connsiteX6" fmla="*/ 4160 w 1611630"/>
              <a:gd name="connsiteY6" fmla="*/ 4247 h 1005840"/>
              <a:gd name="connsiteX7" fmla="*/ 4735 w 1611630"/>
              <a:gd name="connsiteY7" fmla="*/ 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1630" h="1005840">
                <a:moveTo>
                  <a:pt x="4735" y="0"/>
                </a:moveTo>
                <a:lnTo>
                  <a:pt x="1606895" y="0"/>
                </a:lnTo>
                <a:lnTo>
                  <a:pt x="1607470" y="4247"/>
                </a:lnTo>
                <a:cubicBezTo>
                  <a:pt x="1610221" y="34795"/>
                  <a:pt x="1611630" y="65789"/>
                  <a:pt x="1611630" y="97155"/>
                </a:cubicBezTo>
                <a:cubicBezTo>
                  <a:pt x="1611630" y="599008"/>
                  <a:pt x="1250854" y="1005840"/>
                  <a:pt x="805815" y="1005840"/>
                </a:cubicBezTo>
                <a:cubicBezTo>
                  <a:pt x="360776" y="1005840"/>
                  <a:pt x="0" y="599008"/>
                  <a:pt x="0" y="97155"/>
                </a:cubicBezTo>
                <a:cubicBezTo>
                  <a:pt x="0" y="65789"/>
                  <a:pt x="1410" y="34795"/>
                  <a:pt x="4160" y="4247"/>
                </a:cubicBezTo>
                <a:lnTo>
                  <a:pt x="4735" y="0"/>
                </a:lnTo>
                <a:close/>
              </a:path>
            </a:pathLst>
          </a:cu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893096" y="2517926"/>
            <a:ext cx="5353979" cy="0"/>
          </a:xfrm>
          <a:prstGeom prst="line">
            <a:avLst/>
          </a:prstGeom>
          <a:ln>
            <a:solidFill>
              <a:srgbClr val="BC24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0" y="2643189"/>
            <a:ext cx="7886700" cy="900112"/>
          </a:xfrm>
        </p:spPr>
        <p:txBody>
          <a:bodyPr anchor="t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0" y="1"/>
            <a:ext cx="4049078" cy="591503"/>
          </a:xfrm>
          <a:custGeom>
            <a:avLst/>
            <a:gdLst>
              <a:gd name="connsiteX0" fmla="*/ 0 w 5398770"/>
              <a:gd name="connsiteY0" fmla="*/ 0 h 674370"/>
              <a:gd name="connsiteX1" fmla="*/ 5398770 w 5398770"/>
              <a:gd name="connsiteY1" fmla="*/ 0 h 674370"/>
              <a:gd name="connsiteX2" fmla="*/ 4752791 w 5398770"/>
              <a:gd name="connsiteY2" fmla="*/ 674370 h 674370"/>
              <a:gd name="connsiteX3" fmla="*/ 0 w 5398770"/>
              <a:gd name="connsiteY3" fmla="*/ 674370 h 674370"/>
              <a:gd name="connsiteX4" fmla="*/ 0 w 5398770"/>
              <a:gd name="connsiteY4" fmla="*/ 0 h 674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8770" h="674370">
                <a:moveTo>
                  <a:pt x="0" y="0"/>
                </a:moveTo>
                <a:lnTo>
                  <a:pt x="5398770" y="0"/>
                </a:lnTo>
                <a:lnTo>
                  <a:pt x="4752791" y="674370"/>
                </a:lnTo>
                <a:lnTo>
                  <a:pt x="0" y="674370"/>
                </a:lnTo>
                <a:lnTo>
                  <a:pt x="0" y="0"/>
                </a:lnTo>
                <a:close/>
              </a:path>
            </a:pathLst>
          </a:custGeom>
          <a:solidFill>
            <a:srgbClr val="BC2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/>
            <a:endParaRPr lang="zh-CN" altLang="en-US" b="1" dirty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0" y="2"/>
            <a:ext cx="3028950" cy="591503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500">
                <a:solidFill>
                  <a:srgbClr val="2D3E50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500">
                <a:solidFill>
                  <a:srgbClr val="2D3E50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89836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129590"/>
            <a:ext cx="3868340" cy="251265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389836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2129590"/>
            <a:ext cx="3887391" cy="251265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梯形 5"/>
          <p:cNvSpPr/>
          <p:nvPr/>
        </p:nvSpPr>
        <p:spPr>
          <a:xfrm rot="10800000">
            <a:off x="946673" y="-1"/>
            <a:ext cx="7250654" cy="225911"/>
          </a:xfrm>
          <a:prstGeom prst="trapezoid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905488"/>
            <a:ext cx="9144000" cy="238013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18611" y="1103101"/>
            <a:ext cx="914353" cy="530915"/>
          </a:xfrm>
          <a:prstGeom prst="rect">
            <a:avLst/>
          </a:prstGeom>
          <a:noFill/>
          <a:effectLst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altLang="zh-CN" sz="3000" b="1" dirty="0" smtClean="0">
                <a:solidFill>
                  <a:schemeClr val="bg1"/>
                </a:solidFill>
                <a:latin typeface="方正姚体" panose="02010601030101010101" pitchFamily="2" charset="-122"/>
              </a:rPr>
              <a:t>2017</a:t>
            </a:r>
            <a:endParaRPr lang="en-US" altLang="zh-CN" sz="2400" b="1" dirty="0" smtClean="0">
              <a:solidFill>
                <a:schemeClr val="bg1"/>
              </a:solidFill>
              <a:latin typeface="方正姚体" panose="02010601030101010101" pitchFamily="2" charset="-122"/>
            </a:endParaRPr>
          </a:p>
        </p:txBody>
      </p:sp>
      <p:sp>
        <p:nvSpPr>
          <p:cNvPr id="9" name="同心圆 8"/>
          <p:cNvSpPr/>
          <p:nvPr/>
        </p:nvSpPr>
        <p:spPr>
          <a:xfrm>
            <a:off x="3999155" y="847165"/>
            <a:ext cx="1145690" cy="1145690"/>
          </a:xfrm>
          <a:prstGeom prst="donut">
            <a:avLst>
              <a:gd name="adj" fmla="val 63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2131077"/>
            <a:ext cx="6858000" cy="1006108"/>
          </a:xfrm>
        </p:spPr>
        <p:txBody>
          <a:bodyPr anchor="t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11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9200" y="3737148"/>
            <a:ext cx="2514600" cy="35718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编辑副标题</a:t>
            </a:r>
            <a:endParaRPr lang="zh-CN" altLang="en-US" dirty="0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</p:spPr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</p:spPr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  <p:sp>
        <p:nvSpPr>
          <p:cNvPr id="15" name="内容占位符 2"/>
          <p:cNvSpPr>
            <a:spLocks noGrp="1"/>
          </p:cNvSpPr>
          <p:nvPr>
            <p:ph idx="13" hasCustomPrompt="1"/>
          </p:nvPr>
        </p:nvSpPr>
        <p:spPr>
          <a:xfrm>
            <a:off x="1670293" y="3747381"/>
            <a:ext cx="2514600" cy="35718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-0.00556 L 0.56367 -0.00764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51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t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5.jpeg"/><Relationship Id="rId15" Type="http://schemas.openxmlformats.org/officeDocument/2006/relationships/tags" Target="../tags/tag3.xml"/><Relationship Id="rId14" Type="http://schemas.openxmlformats.org/officeDocument/2006/relationships/tags" Target="../tags/tag2.xml"/><Relationship Id="rId13" Type="http://schemas.openxmlformats.org/officeDocument/2006/relationships/tags" Target="../tags/tag1.xml"/><Relationship Id="rId12" Type="http://schemas.openxmlformats.org/officeDocument/2006/relationships/image" Target="../media/image4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A2EC-FB34-4821-BA2D-03016F84850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EE19-758E-4799-801E-328DC8A36FA8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12"/>
          <p:cNvGrpSpPr/>
          <p:nvPr/>
        </p:nvGrpSpPr>
        <p:grpSpPr>
          <a:xfrm>
            <a:off x="14289" y="3335"/>
            <a:ext cx="1277303" cy="5136833"/>
            <a:chOff x="77" y="7"/>
            <a:chExt cx="2682" cy="10786"/>
          </a:xfrm>
        </p:grpSpPr>
        <p:pic>
          <p:nvPicPr>
            <p:cNvPr id="8" name="图片 7" descr="IMG_9419_副本_副本01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7" y="7"/>
              <a:ext cx="2682" cy="10786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77" y="7"/>
              <a:ext cx="2683" cy="10786"/>
            </a:xfrm>
            <a:prstGeom prst="rect">
              <a:avLst/>
            </a:prstGeom>
            <a:solidFill>
              <a:schemeClr val="bg1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迷你简启体" panose="03000509000000000000" charset="-122"/>
          <a:ea typeface="迷你简启体" panose="03000509000000000000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chemeClr val="tx1"/>
          </a:solidFill>
          <a:latin typeface="迷你简启体" panose="03000509000000000000" charset="-122"/>
          <a:ea typeface="迷你简启体" panose="03000509000000000000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5852" y="214296"/>
            <a:ext cx="7858148" cy="4643470"/>
          </a:xfrm>
          <a:solidFill>
            <a:srgbClr val="A50021"/>
          </a:solidFill>
        </p:spPr>
        <p:txBody>
          <a:bodyPr>
            <a:normAutofit fontScale="90000"/>
          </a:bodyPr>
          <a:lstStyle/>
          <a:p>
            <a:br>
              <a:rPr lang="en-US" altLang="zh-CN" sz="4800" b="1" dirty="0" smtClean="0">
                <a:latin typeface="宋体" pitchFamily="2" charset="-122"/>
                <a:ea typeface="宋体" pitchFamily="2" charset="-122"/>
              </a:rPr>
            </a:br>
            <a:br>
              <a:rPr lang="en-US" altLang="zh-CN" sz="4800" b="1" dirty="0" smtClean="0">
                <a:latin typeface="宋体" pitchFamily="2" charset="-122"/>
                <a:ea typeface="宋体" pitchFamily="2" charset="-122"/>
              </a:rPr>
            </a:br>
            <a:br>
              <a:rPr lang="en-US" altLang="zh-CN" sz="4800" b="1" dirty="0" smtClean="0">
                <a:latin typeface="宋体" pitchFamily="2" charset="-122"/>
                <a:ea typeface="宋体" pitchFamily="2" charset="-122"/>
              </a:rPr>
            </a:br>
            <a:br>
              <a:rPr lang="en-US" altLang="zh-CN" sz="4800" b="1" dirty="0" smtClean="0">
                <a:latin typeface="宋体" pitchFamily="2" charset="-122"/>
                <a:ea typeface="宋体" pitchFamily="2" charset="-122"/>
              </a:rPr>
            </a:br>
            <a:br>
              <a:rPr lang="en-US" altLang="zh-CN" sz="4800" b="1" dirty="0" smtClean="0">
                <a:latin typeface="宋体" pitchFamily="2" charset="-122"/>
                <a:ea typeface="宋体" pitchFamily="2" charset="-122"/>
              </a:rPr>
            </a:br>
            <a:r>
              <a:rPr lang="zh-CN" altLang="en-US" sz="4800" b="1" dirty="0" smtClean="0">
                <a:latin typeface="宋体" pitchFamily="2" charset="-122"/>
                <a:ea typeface="宋体" pitchFamily="2" charset="-122"/>
              </a:rPr>
              <a:t>作文写作指导之</a:t>
            </a:r>
            <a:br>
              <a:rPr lang="en-US" altLang="zh-CN" dirty="0" smtClean="0"/>
            </a:br>
            <a:br>
              <a:rPr lang="en-US" altLang="zh-CN" dirty="0" smtClean="0"/>
            </a:br>
            <a:r>
              <a:rPr lang="zh-CN" altLang="en-US" sz="6000" b="1" dirty="0" smtClean="0">
                <a:latin typeface="宋体" pitchFamily="2" charset="-122"/>
                <a:ea typeface="宋体" pitchFamily="2" charset="-122"/>
              </a:rPr>
              <a:t>让语言有文采</a:t>
            </a:r>
            <a:br>
              <a:rPr lang="en-US" altLang="zh-CN" sz="6000" b="1" dirty="0" smtClean="0">
                <a:latin typeface="宋体" pitchFamily="2" charset="-122"/>
                <a:ea typeface="宋体" pitchFamily="2" charset="-122"/>
              </a:rPr>
            </a:br>
            <a:br>
              <a:rPr lang="en-US" altLang="zh-CN" sz="6000" b="1" dirty="0" smtClean="0">
                <a:latin typeface="宋体" pitchFamily="2" charset="-122"/>
                <a:ea typeface="宋体" pitchFamily="2" charset="-122"/>
              </a:rPr>
            </a:b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广东实验中学语文科  严小鸣</a:t>
            </a:r>
            <a:br>
              <a:rPr lang="zh-CN" altLang="en-US" sz="9600" b="1" dirty="0" smtClean="0">
                <a:latin typeface="楷体" pitchFamily="49" charset="-122"/>
                <a:ea typeface="楷体" pitchFamily="49" charset="-122"/>
              </a:rPr>
            </a:br>
            <a:br>
              <a:rPr lang="en-US" altLang="zh-CN" sz="6000" b="1" dirty="0" smtClean="0">
                <a:latin typeface="宋体" pitchFamily="2" charset="-122"/>
                <a:ea typeface="宋体" pitchFamily="2" charset="-122"/>
              </a:rPr>
            </a:br>
            <a:endParaRPr lang="zh-CN" altLang="en-US" sz="6000" b="1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89089"/>
          <p:cNvSpPr>
            <a:spLocks noGrp="1"/>
          </p:cNvSpPr>
          <p:nvPr>
            <p:ph type="title"/>
          </p:nvPr>
        </p:nvSpPr>
        <p:spPr>
          <a:xfrm>
            <a:off x="4000496" y="71421"/>
            <a:ext cx="2214578" cy="450074"/>
          </a:xfrm>
        </p:spPr>
        <p:txBody>
          <a:bodyPr anchor="ctr">
            <a:noAutofit/>
          </a:bodyPr>
          <a:lstStyle/>
          <a:p>
            <a:pPr algn="l"/>
            <a:r>
              <a:rPr lang="en-US" altLang="zh-CN" sz="2800" b="1" dirty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en-US" altLang="zh-CN" sz="2800" b="1" dirty="0" smtClean="0">
                <a:solidFill>
                  <a:schemeClr val="tx1"/>
                </a:solidFill>
                <a:latin typeface="+mn-ea"/>
                <a:ea typeface="+mn-ea"/>
              </a:rPr>
              <a:t>.</a:t>
            </a:r>
            <a:r>
              <a:rPr lang="zh-CN" altLang="en-US" sz="2800" b="1" dirty="0" smtClean="0">
                <a:solidFill>
                  <a:schemeClr val="tx1"/>
                </a:solidFill>
                <a:latin typeface="+mn-ea"/>
                <a:ea typeface="+mn-ea"/>
              </a:rPr>
              <a:t>假设排比</a:t>
            </a:r>
            <a:endParaRPr lang="zh-CN" altLang="en-US" sz="28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3250" name="文本占位符 89090"/>
          <p:cNvSpPr>
            <a:spLocks noGrp="1"/>
          </p:cNvSpPr>
          <p:nvPr>
            <p:ph idx="1"/>
          </p:nvPr>
        </p:nvSpPr>
        <p:spPr>
          <a:xfrm>
            <a:off x="0" y="642924"/>
            <a:ext cx="9144000" cy="4500576"/>
          </a:xfrm>
          <a:solidFill>
            <a:schemeClr val="bg1"/>
          </a:solidFill>
        </p:spPr>
        <p:txBody>
          <a:bodyPr anchor="t">
            <a:normAutofit fontScale="70000" lnSpcReduction="20000"/>
          </a:bodyPr>
          <a:lstStyle/>
          <a:p>
            <a:pPr marL="0" indent="720725">
              <a:spcBef>
                <a:spcPct val="0"/>
              </a:spcBef>
            </a:pPr>
            <a:r>
              <a:rPr lang="zh-CN" altLang="en-US" sz="3100" b="1" dirty="0" smtClean="0">
                <a:solidFill>
                  <a:srgbClr val="FF0000"/>
                </a:solidFill>
                <a:latin typeface="Times New Roman" panose="02020503050405090304" pitchFamily="18" charset="0"/>
              </a:rPr>
              <a:t>运用</a:t>
            </a:r>
            <a:r>
              <a:rPr lang="zh-CN" altLang="en-US" sz="3100" b="1" dirty="0">
                <a:solidFill>
                  <a:schemeClr val="tx1"/>
                </a:solidFill>
                <a:latin typeface="Times New Roman" panose="02020503050405090304" pitchFamily="18" charset="0"/>
              </a:rPr>
              <a:t>假设句构成排比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503050405090304" pitchFamily="18" charset="0"/>
              </a:rPr>
              <a:t>，往往是正例反说，从反面进行论证，使论证层层深入，进而强调自己的观点，拓展了观点论证的</a:t>
            </a:r>
            <a:r>
              <a:rPr lang="zh-CN" altLang="en-US" sz="3100" b="1" dirty="0">
                <a:solidFill>
                  <a:schemeClr val="tx1"/>
                </a:solidFill>
                <a:latin typeface="Times New Roman" panose="02020503050405090304" pitchFamily="18" charset="0"/>
              </a:rPr>
              <a:t>广度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503050405090304" pitchFamily="18" charset="0"/>
              </a:rPr>
              <a:t>和</a:t>
            </a:r>
            <a:r>
              <a:rPr lang="zh-CN" altLang="en-US" sz="3100" b="1" dirty="0">
                <a:solidFill>
                  <a:schemeClr val="tx1"/>
                </a:solidFill>
                <a:latin typeface="Times New Roman" panose="02020503050405090304" pitchFamily="18" charset="0"/>
              </a:rPr>
              <a:t>深度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503050405090304" pitchFamily="18" charset="0"/>
              </a:rPr>
              <a:t>，</a:t>
            </a:r>
            <a:r>
              <a:rPr lang="zh-CN" altLang="en-US" sz="3100" b="1" dirty="0">
                <a:solidFill>
                  <a:schemeClr val="tx1"/>
                </a:solidFill>
                <a:latin typeface="Times New Roman" panose="02020503050405090304" pitchFamily="18" charset="0"/>
              </a:rPr>
              <a:t>增强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503050405090304" pitchFamily="18" charset="0"/>
              </a:rPr>
              <a:t>了文章的说服力</a:t>
            </a:r>
            <a:r>
              <a:rPr lang="zh-CN" altLang="en-US" sz="3100" b="1" dirty="0" smtClean="0">
                <a:solidFill>
                  <a:srgbClr val="FF0000"/>
                </a:solidFill>
                <a:latin typeface="Times New Roman" panose="02020503050405090304" pitchFamily="18" charset="0"/>
              </a:rPr>
              <a:t>。</a:t>
            </a:r>
            <a:r>
              <a:rPr lang="zh-CN" altLang="en-US" sz="3100" b="1" dirty="0" smtClean="0">
                <a:solidFill>
                  <a:schemeClr val="tx1"/>
                </a:solidFill>
                <a:latin typeface="Times New Roman" panose="02020503050405090304" pitchFamily="18" charset="0"/>
              </a:rPr>
              <a:t>如</a:t>
            </a:r>
            <a:r>
              <a:rPr lang="zh-CN" altLang="en-US" sz="3100" b="1" dirty="0">
                <a:solidFill>
                  <a:schemeClr val="tx1"/>
                </a:solidFill>
                <a:latin typeface="Times New Roman" panose="02020503050405090304" pitchFamily="18" charset="0"/>
              </a:rPr>
              <a:t>高考广东卷优秀作文</a:t>
            </a:r>
            <a:r>
              <a:rPr lang="en-US" altLang="zh-CN" sz="3100" b="1" dirty="0">
                <a:solidFill>
                  <a:srgbClr val="FF0000"/>
                </a:solidFill>
                <a:latin typeface="Times New Roman" panose="02020503050405090304" pitchFamily="18" charset="0"/>
              </a:rPr>
              <a:t>《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503050405090304" pitchFamily="18" charset="0"/>
              </a:rPr>
              <a:t>感知自然需躬行</a:t>
            </a:r>
            <a:r>
              <a:rPr lang="en-US" altLang="zh-CN" sz="3100" b="1" dirty="0" smtClean="0">
                <a:solidFill>
                  <a:srgbClr val="FF0000"/>
                </a:solidFill>
                <a:latin typeface="Times New Roman" panose="02020503050405090304" pitchFamily="18" charset="0"/>
              </a:rPr>
              <a:t>》</a:t>
            </a:r>
            <a:r>
              <a:rPr lang="zh-CN" altLang="en-US" sz="3100" b="1" dirty="0" smtClean="0">
                <a:solidFill>
                  <a:srgbClr val="FF0000"/>
                </a:solidFill>
                <a:latin typeface="Times New Roman" panose="02020503050405090304" pitchFamily="18" charset="0"/>
              </a:rPr>
              <a:t>片段</a:t>
            </a:r>
            <a:r>
              <a:rPr lang="zh-CN" altLang="en-US" sz="3100" b="1" dirty="0">
                <a:solidFill>
                  <a:srgbClr val="FF0000"/>
                </a:solidFill>
                <a:latin typeface="Times New Roman" panose="02020503050405090304" pitchFamily="18" charset="0"/>
              </a:rPr>
              <a:t>：</a:t>
            </a:r>
            <a:endParaRPr lang="zh-CN" altLang="en-US" sz="3100" b="1" dirty="0">
              <a:solidFill>
                <a:srgbClr val="FF0000"/>
              </a:solidFill>
              <a:latin typeface="Times New Roman" panose="02020503050405090304" pitchFamily="18" charset="0"/>
            </a:endParaRPr>
          </a:p>
          <a:p>
            <a:pPr marL="0" indent="720725">
              <a:spcBef>
                <a:spcPct val="0"/>
              </a:spcBef>
            </a:pPr>
            <a:endParaRPr lang="en-US" altLang="zh-CN" sz="34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marL="0" indent="720725">
              <a:spcBef>
                <a:spcPct val="0"/>
              </a:spcBef>
            </a:pPr>
            <a:r>
              <a:rPr lang="zh-CN" altLang="en-US" sz="3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如果</a:t>
            </a:r>
            <a:r>
              <a:rPr lang="zh-CN" altLang="en-US" sz="3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不是</a:t>
            </a:r>
            <a:r>
              <a:rPr lang="zh-CN" altLang="en-US" sz="34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苏轼亲临了壮阔的赤壁，又怎能生发“大江东去，浪淘尽，千古风流人物”的感慨？</a:t>
            </a:r>
            <a:r>
              <a:rPr lang="zh-CN" altLang="en-US" sz="3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如果</a:t>
            </a:r>
            <a:r>
              <a:rPr lang="zh-CN" altLang="en-US" sz="3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不是</a:t>
            </a:r>
            <a:r>
              <a:rPr lang="zh-CN" altLang="en-US" sz="34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李白亲临庐山，又怎能写出“飞流直下三千尺，疑是银河落九天”的千古绝句？</a:t>
            </a:r>
            <a:r>
              <a:rPr lang="zh-CN" altLang="en-US" sz="34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如果</a:t>
            </a:r>
            <a:r>
              <a:rPr lang="zh-CN" altLang="en-US" sz="34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不是</a:t>
            </a:r>
            <a:r>
              <a:rPr lang="zh-CN" altLang="en-US" sz="34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毛泽东亲临自然，又怎能抒发“指点江山，激扬文字，粪土当年万户侯”的豪情壮志？可见，要想真正体会自然，感知自然，光是从影视作品、书本间领会是不够的，唯有亲临自然，才能于草长莺飞、枝叶枯荣之间，云卷云舒、花败花开之中寻得自然的真谛。</a:t>
            </a:r>
            <a:endParaRPr lang="zh-CN" altLang="en-US" sz="3400" b="1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 marL="0" indent="720725">
              <a:spcBef>
                <a:spcPct val="0"/>
              </a:spcBef>
            </a:pPr>
            <a:endParaRPr lang="zh-CN" altLang="en-US" sz="2400" dirty="0">
              <a:solidFill>
                <a:srgbClr val="00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" name="标题 80897"/>
          <p:cNvSpPr txBox="1"/>
          <p:nvPr/>
        </p:nvSpPr>
        <p:spPr>
          <a:xfrm>
            <a:off x="1" y="1"/>
            <a:ext cx="1643041" cy="57148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巧用排比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标题 99329"/>
          <p:cNvSpPr>
            <a:spLocks noGrp="1"/>
          </p:cNvSpPr>
          <p:nvPr>
            <p:ph type="title"/>
          </p:nvPr>
        </p:nvSpPr>
        <p:spPr>
          <a:xfrm>
            <a:off x="4071934" y="0"/>
            <a:ext cx="4286280" cy="571486"/>
          </a:xfrm>
        </p:spPr>
        <p:txBody>
          <a:bodyPr anchor="ctr">
            <a:norm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变换时空成</a:t>
            </a:r>
            <a:r>
              <a:rPr lang="zh-CN" altLang="en-US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排比之时间</a:t>
            </a:r>
            <a:endParaRPr lang="zh-CN" altLang="en-US" b="1" dirty="0">
              <a:solidFill>
                <a:srgbClr val="6600CC"/>
              </a:solidFill>
              <a:latin typeface="Times New Roman" panose="02020503050405090304" pitchFamily="18" charset="0"/>
            </a:endParaRPr>
          </a:p>
        </p:txBody>
      </p:sp>
      <p:sp>
        <p:nvSpPr>
          <p:cNvPr id="56327" name="文本占位符 99330"/>
          <p:cNvSpPr>
            <a:spLocks noGrp="1"/>
          </p:cNvSpPr>
          <p:nvPr>
            <p:ph idx="1"/>
          </p:nvPr>
        </p:nvSpPr>
        <p:spPr>
          <a:xfrm>
            <a:off x="357158" y="844154"/>
            <a:ext cx="8786842" cy="4299346"/>
          </a:xfrm>
          <a:solidFill>
            <a:schemeClr val="bg1"/>
          </a:solidFill>
        </p:spPr>
        <p:txBody>
          <a:bodyPr anchor="t">
            <a:normAutofit fontScale="92500"/>
          </a:bodyPr>
          <a:lstStyle/>
          <a:p>
            <a:pPr indent="0">
              <a:spcBef>
                <a:spcPct val="0"/>
              </a:spcBef>
            </a:pPr>
            <a:r>
              <a:rPr lang="zh-CN" altLang="en-US" sz="23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6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这，便是生命已经</a:t>
            </a:r>
            <a:r>
              <a:rPr lang="zh-CN" altLang="en-US" sz="2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立秋</a:t>
            </a:r>
            <a:r>
              <a:rPr lang="zh-CN" altLang="en-US" sz="26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的滋味了。犹如炎阳逞尽了威势渐渐冷却，浆果蒸馏了酸涩终于醇厚，生命之秋充实而宁静，淡泊而辽远。</a:t>
            </a:r>
            <a:r>
              <a:rPr lang="zh-CN" altLang="en-US" sz="2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她</a:t>
            </a:r>
            <a:r>
              <a:rPr lang="zh-CN" altLang="en-US" sz="2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引逗人们揉搓</a:t>
            </a:r>
            <a:r>
              <a:rPr lang="zh-CN" altLang="en-US" sz="2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着自己的悲欢冷暖、甘苦辛甜，咂吮着天、地、人、</a:t>
            </a:r>
            <a:r>
              <a:rPr lang="zh-CN" altLang="en-US" sz="2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神的</a:t>
            </a:r>
            <a:r>
              <a:rPr lang="zh-CN" altLang="en-US" sz="2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荣枯、盛衰、有无、生灭之</a:t>
            </a:r>
            <a:r>
              <a:rPr lang="zh-CN" altLang="en-US" sz="26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机理</a:t>
            </a:r>
            <a:r>
              <a:rPr lang="zh-CN" altLang="en-US" sz="26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sz="26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她不像</a:t>
            </a:r>
            <a:r>
              <a:rPr lang="zh-CN" altLang="en-US" sz="2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春天</a:t>
            </a:r>
            <a:r>
              <a:rPr lang="zh-CN" altLang="en-US" sz="26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那样充满生机，到处催红绽</a:t>
            </a:r>
            <a:r>
              <a:rPr lang="zh-CN" altLang="en-US" sz="26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绿，</a:t>
            </a:r>
            <a:r>
              <a:rPr lang="zh-CN" altLang="en-US" sz="26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勃发着未来的诱惑；也比不上</a:t>
            </a:r>
            <a:r>
              <a:rPr lang="zh-CN" altLang="en-US" sz="2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夏天</a:t>
            </a:r>
            <a:r>
              <a:rPr lang="zh-CN" altLang="en-US" sz="26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那般威猛</a:t>
            </a:r>
            <a:r>
              <a:rPr lang="zh-CN" altLang="en-US" sz="2600" b="1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雄健，骄</a:t>
            </a:r>
            <a:r>
              <a:rPr lang="zh-CN" altLang="en-US" sz="26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奢得好似一幅浓艳欲滴的画；当然也不同于寒风凛冽的</a:t>
            </a:r>
            <a:r>
              <a:rPr lang="zh-CN" altLang="en-US" sz="2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冬日</a:t>
            </a:r>
            <a:r>
              <a:rPr lang="zh-CN" altLang="en-US" sz="26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，僵手僵足，非围炉拥衾不能温护自身。</a:t>
            </a:r>
            <a:r>
              <a:rPr lang="zh-CN" altLang="en-US" sz="2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秋天</a:t>
            </a:r>
            <a:r>
              <a:rPr lang="zh-CN" altLang="en-US" sz="2600" b="1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是生命力的沉稳，是曲调高昂后的舒缓，是江河奔泻之后的开阔，是窖藏经年的陈酿。不温不火，徐疾得体，洞明练达。</a:t>
            </a:r>
            <a:endParaRPr lang="zh-CN" altLang="en-US" sz="2600" b="1" dirty="0">
              <a:solidFill>
                <a:schemeClr val="tx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标题 80897"/>
          <p:cNvSpPr txBox="1"/>
          <p:nvPr/>
        </p:nvSpPr>
        <p:spPr>
          <a:xfrm>
            <a:off x="1" y="1"/>
            <a:ext cx="1643041" cy="57148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巧用排比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5852" y="571486"/>
            <a:ext cx="7715304" cy="406123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indent="720725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梦想是催生动力的摇篮，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itchFamily="2" charset="-122"/>
              </a:rPr>
              <a:t>没有梦想就没有巨大的推动力。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空寂大漠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itchFamily="2" charset="-122"/>
              </a:rPr>
              <a:t>，驼铃阵阵，因为跋涉的心渴望远方的绿洲；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辽阔长天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itchFamily="2" charset="-122"/>
              </a:rPr>
              <a:t>，雄鹰点点，因为飞翔的心渴望高端的云层；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</a:rPr>
              <a:t>苍茫大海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itchFamily="2" charset="-122"/>
              </a:rPr>
              <a:t>，帆影片片，因为远航的心渴望彼岸的港口；正是怀揣着对梦想的渴望，才让人有了实现梦想的信心和决心。因为梦想会发光，所以无论身处多么漆黑的角落，总有一束光，引领着我们前进，风雨兼程，在所不惜。</a:t>
            </a:r>
            <a:endParaRPr lang="zh-CN" altLang="en-US" sz="2400" b="1" dirty="0" smtClean="0">
              <a:solidFill>
                <a:srgbClr val="000000"/>
              </a:solidFill>
              <a:latin typeface="宋体" pitchFamily="2" charset="-122"/>
            </a:endParaRPr>
          </a:p>
          <a:p>
            <a:pPr indent="720725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503050405090304" pitchFamily="18" charset="0"/>
              </a:rPr>
              <a:t>此文段强调的是“梦想是催生动力的摇篮”， 列举“大漠”“长天”“大海”等不同空间的事例论证梦想的作用，在相互照应中突出自己的观点，丰富了文章内容。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50305040509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标题 99329"/>
          <p:cNvSpPr txBox="1"/>
          <p:nvPr/>
        </p:nvSpPr>
        <p:spPr>
          <a:xfrm>
            <a:off x="4071934" y="0"/>
            <a:ext cx="4286280" cy="57148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3.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变换时空成排比之空间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anose="02020503050405090304" pitchFamily="18" charset="0"/>
              <a:ea typeface="迷你简启体" panose="03000509000000000000" charset="-122"/>
              <a:cs typeface="+mj-cs"/>
            </a:endParaRPr>
          </a:p>
        </p:txBody>
      </p:sp>
      <p:sp>
        <p:nvSpPr>
          <p:cNvPr id="7" name="标题 80897"/>
          <p:cNvSpPr txBox="1">
            <a:spLocks noGrp="1"/>
          </p:cNvSpPr>
          <p:nvPr>
            <p:ph type="title"/>
          </p:nvPr>
        </p:nvSpPr>
        <p:spPr>
          <a:xfrm>
            <a:off x="0" y="2"/>
            <a:ext cx="1785918" cy="59150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巧用排比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文本占位符 110594"/>
          <p:cNvSpPr>
            <a:spLocks noGrp="1"/>
          </p:cNvSpPr>
          <p:nvPr>
            <p:ph idx="1"/>
          </p:nvPr>
        </p:nvSpPr>
        <p:spPr>
          <a:xfrm>
            <a:off x="1285852" y="1214428"/>
            <a:ext cx="7429552" cy="3394472"/>
          </a:xfrm>
        </p:spPr>
        <p:txBody>
          <a:bodyPr>
            <a:normAutofit/>
          </a:bodyPr>
          <a:lstStyle/>
          <a:p>
            <a:pPr marL="342900" indent="720090" defTabSz="9144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rgbClr val="FF0000"/>
                </a:solidFill>
              </a:rPr>
              <a:t>好的语言就像百灵鸟一样能唱出“美妙”的歌声，给读者带来无尽的享受，写作时多用对偶，多用排比，一定会让你的作文更上一层楼！</a:t>
            </a:r>
            <a:endParaRPr kumimoji="0" lang="zh-CN" altLang="en-US" sz="2800" b="1" i="0" u="none" strike="noStrike" kern="1200" cap="none" spc="0" normalizeH="0" baseline="0" noProof="1">
              <a:solidFill>
                <a:srgbClr val="FF0000"/>
              </a:solidFill>
              <a:latin typeface="Times New Roman" panose="02020503050405090304" pitchFamily="18" charset="0"/>
              <a:ea typeface="+mn-ea"/>
              <a:cs typeface="+mn-cs"/>
            </a:endParaRPr>
          </a:p>
        </p:txBody>
      </p:sp>
      <p:sp>
        <p:nvSpPr>
          <p:cNvPr id="5" name="标题 80897"/>
          <p:cNvSpPr txBox="1"/>
          <p:nvPr/>
        </p:nvSpPr>
        <p:spPr>
          <a:xfrm>
            <a:off x="1" y="1"/>
            <a:ext cx="1643041" cy="57148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巧用排比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14744" y="3571882"/>
            <a:ext cx="29289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0" b="1" dirty="0" smtClean="0"/>
              <a:t>谢谢！</a:t>
            </a:r>
            <a:endParaRPr lang="zh-CN" alt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4097"/>
          <p:cNvSpPr>
            <a:spLocks noGrp="1"/>
          </p:cNvSpPr>
          <p:nvPr>
            <p:ph type="title"/>
          </p:nvPr>
        </p:nvSpPr>
        <p:spPr>
          <a:xfrm>
            <a:off x="0" y="0"/>
            <a:ext cx="3071802" cy="591503"/>
          </a:xfrm>
        </p:spPr>
        <p:txBody>
          <a:bodyPr anchor="ctr">
            <a:normAutofit/>
          </a:bodyPr>
          <a:lstStyle/>
          <a:p>
            <a:pPr algn="l"/>
            <a:r>
              <a:rPr lang="en-US" altLang="zh-CN" sz="2800" b="1" dirty="0">
                <a:solidFill>
                  <a:srgbClr val="6600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体会一组句子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0" name="文本占位符 4098"/>
          <p:cNvSpPr>
            <a:spLocks noGrp="1"/>
          </p:cNvSpPr>
          <p:nvPr>
            <p:ph idx="1"/>
          </p:nvPr>
        </p:nvSpPr>
        <p:spPr>
          <a:xfrm>
            <a:off x="1285852" y="571486"/>
            <a:ext cx="7858148" cy="4081467"/>
          </a:xfrm>
        </p:spPr>
        <p:txBody>
          <a:bodyPr anchor="t">
            <a:normAutofit/>
          </a:bodyPr>
          <a:lstStyle/>
          <a:p>
            <a:pPr marL="0" indent="0">
              <a:spcBef>
                <a:spcPct val="0"/>
              </a:spcBef>
            </a:pPr>
            <a:r>
              <a:rPr lang="en-US" altLang="zh-CN" b="1" dirty="0">
                <a:solidFill>
                  <a:srgbClr val="00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en-US" altLang="zh-CN" b="1" dirty="0" smtClean="0">
                <a:solidFill>
                  <a:srgbClr val="00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2800" b="1" dirty="0" smtClean="0">
                <a:solidFill>
                  <a:srgbClr val="003300"/>
                </a:solidFill>
                <a:latin typeface="宋体" pitchFamily="2" charset="-122"/>
                <a:ea typeface="宋体" pitchFamily="2" charset="-122"/>
              </a:rPr>
              <a:t>美</a:t>
            </a:r>
            <a:r>
              <a:rPr lang="zh-CN" altLang="en-US" sz="2800" b="1" dirty="0">
                <a:solidFill>
                  <a:srgbClr val="003300"/>
                </a:solidFill>
                <a:latin typeface="宋体" pitchFamily="2" charset="-122"/>
                <a:ea typeface="宋体" pitchFamily="2" charset="-122"/>
              </a:rPr>
              <a:t>是游荡在寒冬中的几点残雪，美是漫步在蓝天上的几缕浮云，美是跳跃在湖面上的一抹夕阳，美是回荡在密林中的几声鸟鸣。</a:t>
            </a:r>
            <a:endParaRPr lang="zh-CN" altLang="en-US" sz="2800" b="1" dirty="0">
              <a:solidFill>
                <a:srgbClr val="003300"/>
              </a:solidFill>
              <a:latin typeface="宋体" pitchFamily="2" charset="-122"/>
              <a:ea typeface="宋体" pitchFamily="2" charset="-122"/>
            </a:endParaRPr>
          </a:p>
          <a:p>
            <a:pPr marL="0" indent="0">
              <a:spcBef>
                <a:spcPct val="0"/>
              </a:spcBef>
            </a:pPr>
            <a:r>
              <a:rPr lang="zh-CN" altLang="en-US" sz="2800" b="1" dirty="0">
                <a:solidFill>
                  <a:srgbClr val="00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endParaRPr lang="en-US" altLang="zh-CN" sz="2800" b="1" dirty="0" smtClean="0">
              <a:solidFill>
                <a:srgbClr val="0033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>
              <a:spcBef>
                <a:spcPct val="0"/>
              </a:spcBef>
            </a:pPr>
            <a:r>
              <a:rPr lang="en-US" altLang="zh-CN" sz="2800" b="1" dirty="0" smtClean="0">
                <a:solidFill>
                  <a:srgbClr val="00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  </a:t>
            </a:r>
            <a:r>
              <a:rPr lang="zh-CN" altLang="en-US" sz="2800" b="1" dirty="0" smtClean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比喻</a:t>
            </a:r>
            <a:r>
              <a:rPr lang="zh-CN" altLang="en-US" sz="2800" b="1" dirty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、排比的运用，将美</a:t>
            </a:r>
            <a:r>
              <a:rPr lang="zh-CN" altLang="en-US" sz="2800" b="1" dirty="0" smtClean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这抽象</a:t>
            </a:r>
            <a:r>
              <a:rPr lang="zh-CN" altLang="en-US" sz="2800" b="1" dirty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的概念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具体化</a:t>
            </a:r>
            <a:r>
              <a:rPr lang="zh-CN" altLang="en-US" sz="2800" b="1" dirty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，既点明了美“无处不在”，又表现了美的</a:t>
            </a:r>
            <a:r>
              <a:rPr lang="zh-CN" altLang="en-US" sz="2800" b="1" dirty="0" smtClean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“多姿多彩”，</a:t>
            </a:r>
            <a:r>
              <a:rPr lang="zh-CN" altLang="en-US" sz="2800" b="1" dirty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形象，有感染力。</a:t>
            </a:r>
            <a:endParaRPr lang="zh-CN" altLang="en-US" sz="280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7" name="文本占位符 77826"/>
          <p:cNvSpPr txBox="1"/>
          <p:nvPr/>
        </p:nvSpPr>
        <p:spPr>
          <a:xfrm>
            <a:off x="1285852" y="4286262"/>
            <a:ext cx="7858148" cy="85723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/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kumimoji="0" lang="zh-CN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宋体" pitchFamily="2" charset="-122"/>
                <a:ea typeface="+mn-ea"/>
                <a:cs typeface="+mn-cs"/>
              </a:rPr>
              <a:t>　　</a:t>
            </a:r>
            <a:r>
              <a:rPr kumimoji="0" lang="zh-CN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宋体" pitchFamily="2" charset="-122"/>
                <a:ea typeface="+mn-ea"/>
                <a:cs typeface="+mn-cs"/>
              </a:rPr>
              <a:t>         </a:t>
            </a:r>
            <a:r>
              <a:rPr kumimoji="0" lang="zh-CN" altLang="en-US" sz="5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宋体" pitchFamily="2" charset="-122"/>
                <a:ea typeface="+mn-ea"/>
                <a:cs typeface="+mn-cs"/>
              </a:rPr>
              <a:t>修辞的作用就是使语言生动、形象，恰当的修辞会使你的语言文采斐然，获得阅卷老师的认同！</a:t>
            </a:r>
            <a:endParaRPr kumimoji="0" lang="zh-CN" altLang="en-US" sz="51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宋体" pitchFamily="2" charset="-122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zh-CN" altLang="en-US" sz="15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宋体" pitchFamily="2" charset="-122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00232" y="2000246"/>
            <a:ext cx="6086490" cy="1059655"/>
          </a:xfrm>
        </p:spPr>
        <p:txBody>
          <a:bodyPr/>
          <a:lstStyle/>
          <a:p>
            <a:pPr algn="ctr"/>
            <a:r>
              <a:rPr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作文语言中的对偶和排比</a:t>
            </a:r>
            <a:endParaRPr lang="zh-CN" alt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1285875" y="571500"/>
            <a:ext cx="7720330" cy="3263265"/>
          </a:xfrm>
        </p:spPr>
        <p:txBody>
          <a:bodyPr>
            <a:noAutofit/>
          </a:bodyPr>
          <a:lstStyle/>
          <a:p>
            <a:pPr algn="ctr"/>
            <a:r>
              <a:rPr lang="zh-CN" altLang="en-US" sz="2800" b="1" dirty="0" smtClean="0"/>
              <a:t>好风凭借力，扬帆正当时</a:t>
            </a:r>
            <a:endParaRPr lang="en-US" altLang="zh-CN" sz="2800" b="1" dirty="0" smtClean="0"/>
          </a:p>
          <a:p>
            <a:pPr algn="ctr"/>
            <a:r>
              <a:rPr lang="zh-CN" altLang="en-US" sz="2800" b="1" dirty="0" smtClean="0"/>
              <a:t>铁肩担重任，丹心谱华章</a:t>
            </a:r>
            <a:endParaRPr lang="en-US" altLang="zh-CN" sz="2800" b="1" dirty="0" smtClean="0"/>
          </a:p>
          <a:p>
            <a:pPr algn="ctr"/>
            <a:r>
              <a:rPr lang="zh-CN" altLang="en-US" sz="2800" b="1" dirty="0" smtClean="0"/>
              <a:t>乘风破浪争头渡，未待扬鞭自奋蹄</a:t>
            </a:r>
            <a:endParaRPr lang="en-US" altLang="zh-CN" sz="2800" b="1" dirty="0" smtClean="0"/>
          </a:p>
          <a:p>
            <a:pPr algn="ctr"/>
            <a:r>
              <a:rPr lang="zh-CN" altLang="en-US" sz="2800" b="1" dirty="0" smtClean="0"/>
              <a:t>栉风沐雨见肝胆，砥砾奋进续华章</a:t>
            </a:r>
            <a:endParaRPr lang="en-US" altLang="zh-CN" sz="2800" b="1" dirty="0" smtClean="0"/>
          </a:p>
          <a:p>
            <a:pPr algn="ctr"/>
            <a:r>
              <a:rPr lang="zh-CN" altLang="en-US" sz="2800" b="1" dirty="0" smtClean="0"/>
              <a:t>旧岁已展千重锦，新年更进百尺杆</a:t>
            </a:r>
            <a:endParaRPr lang="en-US" altLang="zh-CN" sz="2800" b="1" dirty="0" smtClean="0"/>
          </a:p>
          <a:p>
            <a:pPr algn="ctr"/>
            <a:r>
              <a:rPr lang="zh-CN" altLang="en-US" sz="2800" b="1" dirty="0" smtClean="0"/>
              <a:t>关山初度尘未洗，策马扬鞭再奋蹄</a:t>
            </a:r>
            <a:endParaRPr lang="zh-CN" altLang="en-US" sz="2800" b="1" dirty="0"/>
          </a:p>
        </p:txBody>
      </p:sp>
      <p:sp>
        <p:nvSpPr>
          <p:cNvPr id="11" name="标题 4097"/>
          <p:cNvSpPr>
            <a:spLocks noGrp="1"/>
          </p:cNvSpPr>
          <p:nvPr>
            <p:ph type="title"/>
          </p:nvPr>
        </p:nvSpPr>
        <p:spPr>
          <a:xfrm>
            <a:off x="0" y="0"/>
            <a:ext cx="2857488" cy="591503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2800" b="1" dirty="0" smtClean="0">
                <a:latin typeface="黑体" pitchFamily="49" charset="-122"/>
                <a:ea typeface="黑体" pitchFamily="49" charset="-122"/>
              </a:rPr>
              <a:t>对偶句子做标题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4286262"/>
            <a:ext cx="7858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凝炼、整齐、有力，有节奏感，好像很有水平的样子。</a:t>
            </a:r>
            <a:endParaRPr lang="en-US" altLang="zh-CN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zh-C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好题文一半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65345" y="-73660"/>
            <a:ext cx="10985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</a:rPr>
              <a:t>对偶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"/>
            <a:ext cx="3143240" cy="591503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对偶句子可以开头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5852" y="571486"/>
            <a:ext cx="7858148" cy="3786214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5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r>
              <a:rPr lang="zh-CN" altLang="en-US" sz="5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年高考作文开头示例：</a:t>
            </a:r>
            <a:endParaRPr lang="en-US" altLang="zh-CN" sz="5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5100" b="1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4100" b="1" dirty="0" smtClean="0">
                <a:latin typeface="楷体" pitchFamily="49" charset="-122"/>
                <a:ea typeface="楷体" pitchFamily="49" charset="-122"/>
              </a:rPr>
              <a:t>鸟在飞，云在游，天地自悠悠；</a:t>
            </a:r>
            <a:br>
              <a:rPr lang="en-US" sz="4100" b="1" dirty="0" smtClean="0">
                <a:latin typeface="楷体" pitchFamily="49" charset="-122"/>
                <a:ea typeface="楷体" pitchFamily="49" charset="-122"/>
              </a:rPr>
            </a:br>
            <a:r>
              <a:rPr lang="en-US" sz="4100" b="1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4100" b="1" dirty="0" smtClean="0">
                <a:latin typeface="楷体" pitchFamily="49" charset="-122"/>
                <a:ea typeface="楷体" pitchFamily="49" charset="-122"/>
              </a:rPr>
              <a:t>风在吹，人在行，彼岸响风铃。</a:t>
            </a:r>
            <a:br>
              <a:rPr lang="en-US" sz="4100" b="1" dirty="0" smtClean="0">
                <a:latin typeface="楷体" pitchFamily="49" charset="-122"/>
                <a:ea typeface="楷体" pitchFamily="49" charset="-122"/>
              </a:rPr>
            </a:br>
            <a:r>
              <a:rPr lang="en-US" sz="4100" b="1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4100" b="1" dirty="0" smtClean="0">
                <a:latin typeface="楷体" pitchFamily="49" charset="-122"/>
                <a:ea typeface="楷体" pitchFamily="49" charset="-122"/>
              </a:rPr>
              <a:t>有一种美丽，叫目不胜收，有一种感觉，叫做妙不可言；有一种幸福叫有你相伴，共击长空，尽显风采。　</a:t>
            </a:r>
            <a:r>
              <a:rPr lang="zh-CN" altLang="en-US" sz="41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41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41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响起，彼岸的风铃</a:t>
            </a:r>
            <a:r>
              <a:rPr lang="en-US" altLang="zh-CN" sz="41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41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41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5852" y="785800"/>
            <a:ext cx="7858148" cy="4286280"/>
          </a:xfrm>
        </p:spPr>
        <p:txBody>
          <a:bodyPr>
            <a:normAutofit fontScale="80000" lnSpcReduction="20000"/>
          </a:bodyPr>
          <a:lstStyle/>
          <a:p>
            <a:r>
              <a:rPr lang="zh-CN" altLang="en-US" sz="2800" dirty="0" smtClean="0"/>
              <a:t>          </a:t>
            </a:r>
            <a:r>
              <a:rPr lang="zh-CN" altLang="en-US" sz="4000" b="1" dirty="0" smtClean="0">
                <a:latin typeface="楷体" pitchFamily="49" charset="-122"/>
                <a:ea typeface="楷体" pitchFamily="49" charset="-122"/>
              </a:rPr>
              <a:t>苍茫的大地，是流水一生的路程；</a:t>
            </a:r>
            <a:endParaRPr lang="zh-CN" altLang="en-US" sz="40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4000" b="1" dirty="0" smtClean="0">
                <a:latin typeface="楷体" pitchFamily="49" charset="-122"/>
                <a:ea typeface="楷体" pitchFamily="49" charset="-122"/>
              </a:rPr>
              <a:t>　　流逝的岁月，是人的一生的旅程。</a:t>
            </a:r>
            <a:endParaRPr lang="zh-CN" altLang="en-US" sz="40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4000" b="1" dirty="0" smtClean="0">
                <a:latin typeface="楷体" pitchFamily="49" charset="-122"/>
                <a:ea typeface="楷体" pitchFamily="49" charset="-122"/>
              </a:rPr>
              <a:t>　　花开花落，时间飞逝，我们背着行囊，永远行走在这没有尽头的旅途中，为了追逐明天的太阳，完成今日的愿望，实现昨日的梦想，我们默默地坚守着一个信念：永不停息。</a:t>
            </a:r>
            <a:r>
              <a:rPr lang="en-US" altLang="zh-CN" sz="4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(《</a:t>
            </a:r>
            <a:r>
              <a:rPr lang="zh-CN" altLang="en-US" sz="4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倒掉疲惫</a:t>
            </a:r>
            <a:r>
              <a:rPr lang="en-US" altLang="zh-CN" sz="40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》)</a:t>
            </a:r>
            <a:endParaRPr lang="en-US" altLang="zh-CN" sz="40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r"/>
            <a: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用对偶，严谨整齐</a:t>
            </a:r>
            <a:endParaRPr lang="zh-CN" alt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对偶句子可以开头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5852" y="642924"/>
            <a:ext cx="7786742" cy="357190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          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世界文化坐标中，每一座城市都占据着重要的位置。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巴黎之优雅、伦敦之谦和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，这些，都为那些城市的孩子们津津乐道。我们，是北京的孩子，北京的符号正在我们生命中打上了深深的烙印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四合院的条理空间，大京剧的洪亮高腔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…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北京的符号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zh-CN" altLang="en-US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0" y="2"/>
            <a:ext cx="3571868" cy="591503"/>
          </a:xfrm>
        </p:spPr>
        <p:txBody>
          <a:bodyPr>
            <a:normAutofit fontScale="90000"/>
          </a:bodyPr>
          <a:lstStyle/>
          <a:p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对偶句子可以分析说理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5852" y="1071552"/>
            <a:ext cx="7858148" cy="3561171"/>
          </a:xfrm>
        </p:spPr>
        <p:txBody>
          <a:bodyPr/>
          <a:lstStyle/>
          <a:p>
            <a:r>
              <a:rPr lang="en-US" altLang="zh-CN" sz="2800" b="1" dirty="0" smtClean="0"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俗话说：“天时不如地利，地利不如人和”，而“和”之关键在于“安”。“安”者，安定和谐也。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家之安，则户纳千祥；国之安，则国运昌盛。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</a:rPr>
              <a:t>安者，和之本也。故曰：以安为本，以和为贵。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说“安”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》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</a:endParaRPr>
          </a:p>
          <a:p>
            <a:pPr algn="r"/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分析说理时内容集中准确有条理</a:t>
            </a:r>
            <a:endParaRPr lang="zh-CN" altLang="en-US" sz="2800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0" y="2"/>
            <a:ext cx="3571868" cy="591503"/>
          </a:xfrm>
        </p:spPr>
        <p:txBody>
          <a:bodyPr>
            <a:normAutofit fontScale="90000"/>
          </a:bodyPr>
          <a:lstStyle/>
          <a:p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对偶句子可以分析说理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标题 80897"/>
          <p:cNvSpPr>
            <a:spLocks noGrp="1"/>
          </p:cNvSpPr>
          <p:nvPr>
            <p:ph type="title"/>
          </p:nvPr>
        </p:nvSpPr>
        <p:spPr>
          <a:xfrm>
            <a:off x="1" y="0"/>
            <a:ext cx="1643041" cy="638175"/>
          </a:xfrm>
        </p:spPr>
        <p:txBody>
          <a:bodyPr anchor="ctr">
            <a:normAutofit/>
          </a:bodyPr>
          <a:lstStyle/>
          <a:p>
            <a:pPr algn="l"/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巧用排比</a:t>
            </a:r>
            <a:endParaRPr lang="zh-CN" altLang="en-US" sz="28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03" name="文本占位符 80898"/>
          <p:cNvSpPr>
            <a:spLocks noGrp="1"/>
          </p:cNvSpPr>
          <p:nvPr>
            <p:ph idx="1"/>
          </p:nvPr>
        </p:nvSpPr>
        <p:spPr>
          <a:xfrm>
            <a:off x="428596" y="573882"/>
            <a:ext cx="8715404" cy="4569618"/>
          </a:xfrm>
          <a:solidFill>
            <a:schemeClr val="bg1"/>
          </a:solidFill>
        </p:spPr>
        <p:txBody>
          <a:bodyPr anchor="t">
            <a:normAutofit fontScale="77500" lnSpcReduction="20000"/>
          </a:bodyPr>
          <a:lstStyle/>
          <a:p>
            <a:pPr marL="0" indent="0">
              <a:spcBef>
                <a:spcPct val="0"/>
              </a:spcBef>
            </a:pPr>
            <a:r>
              <a:rPr lang="zh-CN" altLang="en-US" sz="3100" b="1" dirty="0">
                <a:solidFill>
                  <a:srgbClr val="6600CC"/>
                </a:solidFill>
                <a:latin typeface="Times New Roman" panose="02020503050405090304" pitchFamily="18" charset="0"/>
              </a:rPr>
              <a:t>　　</a:t>
            </a:r>
            <a:r>
              <a:rPr lang="zh-CN" altLang="en-US" sz="31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议论时运用问句排比，</a:t>
            </a:r>
            <a:r>
              <a:rPr lang="zh-CN" altLang="en-US" sz="31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在一次次的发问中，隐含着</a:t>
            </a:r>
            <a:r>
              <a:rPr lang="zh-CN" altLang="en-US" sz="31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自己的</a:t>
            </a:r>
            <a:r>
              <a:rPr lang="zh-CN" altLang="en-US" sz="31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观点，并且使论证层层深入，使文章气势磅礴，极具说服力</a:t>
            </a:r>
            <a:r>
              <a:rPr lang="zh-CN" altLang="en-US" sz="31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。</a:t>
            </a:r>
            <a:r>
              <a:rPr lang="zh-CN" altLang="en-US" sz="31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如</a:t>
            </a:r>
            <a:r>
              <a:rPr lang="zh-CN" altLang="en-US" sz="31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高考广东卷优秀作文</a:t>
            </a:r>
            <a:r>
              <a:rPr lang="en-US" altLang="zh-CN" sz="31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31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远近结合，感受自然</a:t>
            </a:r>
            <a:r>
              <a:rPr lang="en-US" altLang="zh-CN" sz="31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31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片段：</a:t>
            </a:r>
            <a:endParaRPr lang="zh-CN" altLang="en-US" sz="31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pPr marL="0" indent="0">
              <a:spcBef>
                <a:spcPct val="0"/>
              </a:spcBef>
            </a:pPr>
            <a:r>
              <a:rPr lang="zh-CN" altLang="en-US" sz="2200" b="1" dirty="0">
                <a:solidFill>
                  <a:srgbClr val="6600CC"/>
                </a:solidFill>
                <a:latin typeface="Times New Roman" panose="02020503050405090304" pitchFamily="18" charset="0"/>
              </a:rPr>
              <a:t>　　</a:t>
            </a:r>
            <a:r>
              <a:rPr lang="zh-CN" altLang="en-US" sz="2200" b="1" dirty="0" smtClean="0">
                <a:solidFill>
                  <a:srgbClr val="6600CC"/>
                </a:solidFill>
                <a:latin typeface="Times New Roman" panose="02020503050405090304" pitchFamily="18" charset="0"/>
              </a:rPr>
              <a:t>   </a:t>
            </a:r>
            <a:r>
              <a:rPr lang="zh-CN" altLang="en-US" sz="31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再</a:t>
            </a:r>
            <a:r>
              <a:rPr lang="zh-CN" altLang="en-US" sz="31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看现代，不少人仅仅满足于“数字自然”，缺少对</a:t>
            </a:r>
            <a:r>
              <a:rPr lang="zh-CN" altLang="en-US" sz="31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大自然“身临其境”</a:t>
            </a:r>
            <a:r>
              <a:rPr lang="zh-CN" altLang="en-US" sz="31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的感受，</a:t>
            </a:r>
            <a:r>
              <a:rPr lang="zh-CN" altLang="en-US" sz="31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难道网上的百度动物园能体现鹰翔狼啸的气势吗？难道一张张图片能尽显花木之美？难道那一段段生硬的文字能描述出长江之气势如虹、珠峰之直入云霄？</a:t>
            </a:r>
            <a:r>
              <a:rPr lang="zh-CN" altLang="en-US" sz="31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现代人也许能说出很多关于自然的知识，然而当被问及草之气味、花鸟之姿态时，却哑口无言。那么，让我们放下手机，离开电脑，走进大自然，去亲自体验“漠漠水田飞白鹭，阴阴夏木啭黄鹂”的恬适，去感受“行到水穷处，坐看云起时”的淡然</a:t>
            </a:r>
            <a:r>
              <a:rPr lang="en-US" altLang="zh-CN" sz="3100" b="1" dirty="0">
                <a:solidFill>
                  <a:srgbClr val="000000"/>
                </a:solidFill>
                <a:ea typeface="楷体" pitchFamily="49" charset="-122"/>
              </a:rPr>
              <a:t>……</a:t>
            </a:r>
            <a:endParaRPr lang="en-US" altLang="zh-CN" sz="3100" b="1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71934" y="1"/>
            <a:ext cx="2143140" cy="559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lnSpc>
                <a:spcPct val="120000"/>
              </a:lnSpc>
              <a:spcBef>
                <a:spcPct val="0"/>
              </a:spcBef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问句排比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93180" y="0"/>
            <a:ext cx="10985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600" b="1">
                <a:solidFill>
                  <a:srgbClr val="FF0000"/>
                </a:solidFill>
              </a:rPr>
              <a:t>排比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basetag"/>
  <p:tag name="KSO_WM_TEMPLATE_INDEX" val="20163656"/>
</p:tagLst>
</file>

<file path=ppt/tags/tag2.xml><?xml version="1.0" encoding="utf-8"?>
<p:tagLst xmlns:p="http://schemas.openxmlformats.org/presentationml/2006/main">
  <p:tag name="KSO_WM_TAG_VERSION" val="1.0"/>
  <p:tag name="KSO_WM_TEMPLATE_CATEGORY" val="basetag"/>
  <p:tag name="KSO_WM_TEMPLATE_INDEX" val="20163656"/>
</p:tagLst>
</file>

<file path=ppt/tags/tag3.xml><?xml version="1.0" encoding="utf-8"?>
<p:tagLst xmlns:p="http://schemas.openxmlformats.org/presentationml/2006/main">
  <p:tag name="KSO_WM_TEMPLATE_CATEGORY" val="basetag"/>
  <p:tag name="KSO_WM_TEMPLATE_INDEX" val="20163656"/>
  <p:tag name="KSO_WM_TAG_VERSION" val="1.0"/>
  <p:tag name="KSO_WM_TEMPLATE_THUMBS_INDEX" val="1、3、6、7、10、12、14、17、18、19、22、27、28、35、36、37、38"/>
  <p:tag name="KSO_WM_BEAUTIFY_FLAG" val="#wm#"/>
</p:tagLst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2085</Words>
  <Application>WPS 演示</Application>
  <PresentationFormat>全屏显示(16:9)</PresentationFormat>
  <Paragraphs>96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8" baseType="lpstr">
      <vt:lpstr>Arial</vt:lpstr>
      <vt:lpstr>方正书宋_GBK</vt:lpstr>
      <vt:lpstr>Wingdings</vt:lpstr>
      <vt:lpstr>迷你简启体</vt:lpstr>
      <vt:lpstr>苹方-简</vt:lpstr>
      <vt:lpstr>方正姚体</vt:lpstr>
      <vt:lpstr>华文宋体</vt:lpstr>
      <vt:lpstr>宋体</vt:lpstr>
      <vt:lpstr>汉仪书宋二KW</vt:lpstr>
      <vt:lpstr>楷体</vt:lpstr>
      <vt:lpstr>隶书</vt:lpstr>
      <vt:lpstr>报隶-简</vt:lpstr>
      <vt:lpstr>黑体</vt:lpstr>
      <vt:lpstr>汉仪中黑KW</vt:lpstr>
      <vt:lpstr>汉仪楷体KW</vt:lpstr>
      <vt:lpstr>Times New Roman</vt:lpstr>
      <vt:lpstr>华文隶书</vt:lpstr>
      <vt:lpstr>微软雅黑</vt:lpstr>
      <vt:lpstr>汉仪旗黑KW</vt:lpstr>
      <vt:lpstr>宋体</vt:lpstr>
      <vt:lpstr>Arial Unicode MS</vt:lpstr>
      <vt:lpstr>Calibri</vt:lpstr>
      <vt:lpstr>Helvetica Neue</vt:lpstr>
      <vt:lpstr>宋体-简</vt:lpstr>
      <vt:lpstr>主题1</vt:lpstr>
      <vt:lpstr>     作文写作指导之  让语言有文采  广东实验中学语文科  严小鸣  </vt:lpstr>
      <vt:lpstr>  体会一组句子</vt:lpstr>
      <vt:lpstr>PowerPoint 演示文稿</vt:lpstr>
      <vt:lpstr>对偶句子做标题</vt:lpstr>
      <vt:lpstr>对偶句子可以开头</vt:lpstr>
      <vt:lpstr>对偶句子可以开头</vt:lpstr>
      <vt:lpstr>对偶句子可以分析说理</vt:lpstr>
      <vt:lpstr>对偶句子可以分析说理</vt:lpstr>
      <vt:lpstr>巧用排比</vt:lpstr>
      <vt:lpstr>2.假设排比</vt:lpstr>
      <vt:lpstr>3.变换时空成排比之时间</vt:lpstr>
      <vt:lpstr>巧用排比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作文写作指导之  如何让语言有文采  广东实验中学语文科  严小鸣</dc:title>
  <dc:creator>Admin</dc:creator>
  <cp:lastModifiedBy>yanxu</cp:lastModifiedBy>
  <cp:revision>25</cp:revision>
  <dcterms:created xsi:type="dcterms:W3CDTF">2020-04-20T06:30:32Z</dcterms:created>
  <dcterms:modified xsi:type="dcterms:W3CDTF">2020-04-20T06:30:32Z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2052-2.1.2.3417</vt:lpwstr>
  </property>
</Properties>
</file>