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handoutMasterIdLst>
    <p:handoutMasterId r:id="rId21"/>
  </p:handoutMasterIdLst>
  <p:sldIdLst>
    <p:sldId id="1523" r:id="rId4"/>
    <p:sldId id="1578" r:id="rId6"/>
    <p:sldId id="1577" r:id="rId7"/>
    <p:sldId id="1579" r:id="rId8"/>
    <p:sldId id="1580" r:id="rId9"/>
    <p:sldId id="1581" r:id="rId10"/>
    <p:sldId id="1562" r:id="rId11"/>
    <p:sldId id="1583" r:id="rId12"/>
    <p:sldId id="1592" r:id="rId13"/>
    <p:sldId id="1591" r:id="rId14"/>
    <p:sldId id="1590" r:id="rId15"/>
    <p:sldId id="1584" r:id="rId16"/>
    <p:sldId id="1454" r:id="rId17"/>
    <p:sldId id="1447" r:id="rId18"/>
    <p:sldId id="1574" r:id="rId19"/>
    <p:sldId id="1589" r:id="rId20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481E2"/>
    <a:srgbClr val="FFFFFF"/>
    <a:srgbClr val="EAE8ED"/>
    <a:srgbClr val="00CCFF"/>
    <a:srgbClr val="FFD966"/>
    <a:srgbClr val="EEEFF3"/>
    <a:srgbClr val="9DC3E6"/>
    <a:srgbClr val="DEEBF7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8182" autoAdjust="0"/>
  </p:normalViewPr>
  <p:slideViewPr>
    <p:cSldViewPr>
      <p:cViewPr>
        <p:scale>
          <a:sx n="100" d="100"/>
          <a:sy n="100" d="100"/>
        </p:scale>
        <p:origin x="-426" y="-312"/>
      </p:cViewPr>
      <p:guideLst>
        <p:guide orient="horz" pos="2193"/>
        <p:guide pos="384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92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u="sng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分界面</a:t>
            </a:r>
            <a:r>
              <a:rPr lang="zh-CN" altLang="en-US" sz="1600" u="sng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365193"/>
            <a:ext cx="10513957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57" y="1853457"/>
            <a:ext cx="5156981" cy="824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57" y="2839979"/>
            <a:ext cx="5156981" cy="335083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236" y="1853457"/>
            <a:ext cx="5182378" cy="824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236" y="2839979"/>
            <a:ext cx="5182378" cy="335083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034" y="-3"/>
            <a:ext cx="9666027" cy="301271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1860"/>
            <a:ext cx="12190095" cy="31741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0528" y="1471072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1374" y="1129761"/>
            <a:ext cx="1527347" cy="1527869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3762" y="2841962"/>
            <a:ext cx="9142571" cy="1341725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4552" y="4983786"/>
            <a:ext cx="3352276" cy="4763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069" y="6357527"/>
            <a:ext cx="2742771" cy="365193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969" y="6357527"/>
            <a:ext cx="4114157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255" y="6357527"/>
            <a:ext cx="2742771" cy="365193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6709" y="4997431"/>
            <a:ext cx="3352276" cy="47633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457285"/>
            <a:ext cx="3931623" cy="160049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378" y="457286"/>
            <a:ext cx="6171236" cy="5404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57" y="2057781"/>
            <a:ext cx="3931623" cy="381229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537" y="365193"/>
            <a:ext cx="2628489" cy="58129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9" y="365193"/>
            <a:ext cx="7733092" cy="581291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069" y="930901"/>
            <a:ext cx="10513957" cy="518528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034" y="-3"/>
            <a:ext cx="9666027" cy="301271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1860"/>
            <a:ext cx="12190095" cy="31741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0528" y="1471072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1374" y="1129761"/>
            <a:ext cx="1527347" cy="1527869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62" y="2841963"/>
            <a:ext cx="9142571" cy="103066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0853" y="5032439"/>
            <a:ext cx="2704677" cy="4763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69" y="6357527"/>
            <a:ext cx="2742771" cy="365193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969" y="6357527"/>
            <a:ext cx="4114157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255" y="6357527"/>
            <a:ext cx="2742771" cy="365193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05" y="274689"/>
            <a:ext cx="10971086" cy="11432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05" y="1600496"/>
            <a:ext cx="10971086" cy="4526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05" y="6246382"/>
            <a:ext cx="2844356" cy="47633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949" y="6246382"/>
            <a:ext cx="3860197" cy="47633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235" y="6246382"/>
            <a:ext cx="2844356" cy="476338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505" y="274689"/>
            <a:ext cx="10971086" cy="58526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05" y="6246382"/>
            <a:ext cx="2844356" cy="47633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949" y="6246382"/>
            <a:ext cx="3860197" cy="47633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235" y="6246382"/>
            <a:ext cx="2844356" cy="476338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034" y="-3"/>
            <a:ext cx="9666027" cy="301271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1860"/>
            <a:ext cx="12190095" cy="31741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0528" y="1471072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1374" y="1129761"/>
            <a:ext cx="1527347" cy="1527869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62" y="2841963"/>
            <a:ext cx="9142571" cy="103066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0853" y="5032439"/>
            <a:ext cx="2704677" cy="4763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7926" cy="788816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7969" cy="78881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6257"/>
            <a:ext cx="12190095" cy="503013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7336" y="1803089"/>
            <a:ext cx="2490311" cy="1554768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3731" y="3357857"/>
            <a:ext cx="7137523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069" y="3524903"/>
            <a:ext cx="10513957" cy="1200371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7926" cy="788816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7969" cy="78881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69" y="1825963"/>
            <a:ext cx="5180790" cy="435214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236" y="1825963"/>
            <a:ext cx="5180790" cy="435214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7" Type="http://schemas.openxmlformats.org/officeDocument/2006/relationships/theme" Target="../theme/theme2.xml"/><Relationship Id="rId16" Type="http://schemas.openxmlformats.org/officeDocument/2006/relationships/image" Target="../media/image5.jpeg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EE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069" y="365193"/>
            <a:ext cx="10513957" cy="132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069" y="1825963"/>
            <a:ext cx="10513957" cy="435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69" y="6357527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69" y="6357527"/>
            <a:ext cx="4114157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5" y="6357527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47" y="4446"/>
            <a:ext cx="1702804" cy="6850378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35.emf"/><Relationship Id="rId1" Type="http://schemas.openxmlformats.org/officeDocument/2006/relationships/package" Target="../embeddings/Document1.docx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7.png"/><Relationship Id="rId13" Type="http://schemas.openxmlformats.org/officeDocument/2006/relationships/notesSlide" Target="../notesSlides/notesSlide2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1.wmf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1" Type="http://schemas.openxmlformats.org/officeDocument/2006/relationships/package" Target="../embeddings/Document3.docx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package" Target="../embeddings/Document5.docx"/><Relationship Id="rId3" Type="http://schemas.openxmlformats.org/officeDocument/2006/relationships/image" Target="../media/image44.emf"/><Relationship Id="rId2" Type="http://schemas.openxmlformats.org/officeDocument/2006/relationships/package" Target="../embeddings/Document4.docx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27.e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4.wmf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29.e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28.e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hyperlink" Target="1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15797" y="908444"/>
            <a:ext cx="9091779" cy="2787015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140000"/>
              </a:lnSpc>
            </a:pPr>
            <a:r>
              <a:rPr lang="zh-CN" altLang="zh-CN" sz="4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人教版选修</a:t>
            </a:r>
            <a:r>
              <a:rPr lang="en-US" altLang="zh-CN" sz="4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3-5</a:t>
            </a:r>
            <a:r>
              <a:rPr lang="zh-CN" altLang="zh-CN" sz="4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zh-CN" sz="4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zh-CN" sz="6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第十七章第三节 粒子的波动性</a:t>
            </a:r>
            <a:endParaRPr lang="zh-CN" altLang="zh-CN" sz="6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469" y="352271"/>
            <a:ext cx="1383449" cy="126599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04005" y="4324210"/>
            <a:ext cx="7287391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广东实验中学物理科    胡慧君</a:t>
            </a:r>
            <a:endParaRPr lang="zh-CN" altLang="en-US" sz="3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86" name="直接连接符 11285"/>
          <p:cNvSpPr/>
          <p:nvPr/>
        </p:nvSpPr>
        <p:spPr>
          <a:xfrm flipH="1">
            <a:off x="6018833" y="5182560"/>
            <a:ext cx="533499" cy="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5" name="直接连接符 11284"/>
          <p:cNvSpPr/>
          <p:nvPr/>
        </p:nvSpPr>
        <p:spPr>
          <a:xfrm flipH="1">
            <a:off x="6095048" y="3658277"/>
            <a:ext cx="533499" cy="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4" name="直接连接符 11283"/>
          <p:cNvSpPr/>
          <p:nvPr/>
        </p:nvSpPr>
        <p:spPr>
          <a:xfrm flipH="1">
            <a:off x="6095048" y="1752925"/>
            <a:ext cx="533499" cy="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1268" name="图片 1126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2668" y="770081"/>
            <a:ext cx="2667494" cy="1514755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9" name="图片 1126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68" y="2524592"/>
            <a:ext cx="2667494" cy="1514755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70" name="图片 11269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668" y="4428358"/>
            <a:ext cx="2667494" cy="1516343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71" name="文本框 11270"/>
          <p:cNvSpPr txBox="1"/>
          <p:nvPr/>
        </p:nvSpPr>
        <p:spPr>
          <a:xfrm>
            <a:off x="9585019" y="1219426"/>
            <a:ext cx="457285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短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9585019" y="5182560"/>
            <a:ext cx="533499" cy="4603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长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1274" name="下箭头 11273"/>
          <p:cNvSpPr/>
          <p:nvPr/>
        </p:nvSpPr>
        <p:spPr>
          <a:xfrm>
            <a:off x="9737447" y="1905353"/>
            <a:ext cx="152428" cy="3048564"/>
          </a:xfrm>
          <a:prstGeom prst="downArrow">
            <a:avLst>
              <a:gd name="adj1" fmla="val 50000"/>
              <a:gd name="adj2" fmla="val 500000"/>
            </a:avLst>
          </a:prstGeom>
          <a:solidFill>
            <a:schemeClr val="bg1"/>
          </a:solidFill>
          <a:ln w="9525" cap="flat" cmpd="sng">
            <a:solidFill>
              <a:schemeClr val="fol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6" name="文本框 11275"/>
          <p:cNvSpPr txBox="1"/>
          <p:nvPr/>
        </p:nvSpPr>
        <p:spPr>
          <a:xfrm>
            <a:off x="9887437" y="2667494"/>
            <a:ext cx="551815" cy="198156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曝光时间</a:t>
            </a:r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1277" name="文本框 11276"/>
          <p:cNvSpPr txBox="1"/>
          <p:nvPr/>
        </p:nvSpPr>
        <p:spPr>
          <a:xfrm>
            <a:off x="3340225" y="508094"/>
            <a:ext cx="1851368" cy="460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</a:rPr>
              <a:t>双缝干涉</a:t>
            </a:r>
            <a:endParaRPr lang="zh-CN" altLang="en-US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279" name="直接连接符 11278"/>
          <p:cNvSpPr/>
          <p:nvPr/>
        </p:nvSpPr>
        <p:spPr>
          <a:xfrm>
            <a:off x="4265909" y="838355"/>
            <a:ext cx="0" cy="609713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0" name="文本框 11279"/>
          <p:cNvSpPr txBox="1"/>
          <p:nvPr/>
        </p:nvSpPr>
        <p:spPr>
          <a:xfrm>
            <a:off x="2665413" y="1448068"/>
            <a:ext cx="3429635" cy="95313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、这张照片清晰的显示了光的粒子性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．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2589198" y="2819922"/>
            <a:ext cx="3505849" cy="310769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、光子落在某些条形区域内的可能性较大（干涉加强区），说明光子在空间各点出现的可能性的大小可以用波动规律进行解释．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82" name="直接连接符 11281"/>
          <p:cNvSpPr/>
          <p:nvPr/>
        </p:nvSpPr>
        <p:spPr>
          <a:xfrm>
            <a:off x="4265909" y="2438852"/>
            <a:ext cx="0" cy="392186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3" name="下箭头 11282"/>
          <p:cNvSpPr/>
          <p:nvPr/>
        </p:nvSpPr>
        <p:spPr>
          <a:xfrm>
            <a:off x="9737447" y="1905353"/>
            <a:ext cx="152428" cy="3048564"/>
          </a:xfrm>
          <a:prstGeom prst="downArrow">
            <a:avLst>
              <a:gd name="adj1" fmla="val 50000"/>
              <a:gd name="adj2" fmla="val 500000"/>
            </a:avLst>
          </a:prstGeom>
          <a:solidFill>
            <a:srgbClr val="FF3300"/>
          </a:solidFill>
          <a:ln w="9525" cap="flat" cmpd="sng">
            <a:solidFill>
              <a:schemeClr val="fol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75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 animBg="1"/>
      <p:bldP spid="11272" grpId="0" bldLvl="0" animBg="1"/>
      <p:bldP spid="11276" grpId="0"/>
      <p:bldP spid="11277" grpId="0" bldLvl="0" animBg="1"/>
      <p:bldP spid="11280" grpId="0" bldLvl="0" animBg="1"/>
      <p:bldP spid="1128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35206" y="45516"/>
            <a:ext cx="11520000" cy="62147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对光的波粒二象性的理解</a:t>
            </a:r>
            <a:endParaRPr lang="zh-CN" altLang="zh-CN" kern="100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光的波动性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实验基础：光的干涉和衍射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光子在空间各点出现的可能性大小可用波动规律来描述；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足够能量的光在传播时，表现出波的性质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说明：光的波动性不同于宏观观念的波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光的粒子性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实验基础：光电效应、康普顿效应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当光同物质发生作用时，这种作用是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一份一份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进行的，表现出粒子的性质；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少量或个别光子容易显示出光的粒子性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粒子的含义是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不连续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一份一份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光子不同于宏观观念的粒子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en-US" altLang="zh-CN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245" y="1636395"/>
            <a:ext cx="2861310" cy="3586480"/>
          </a:xfrm>
          <a:prstGeom prst="rect">
            <a:avLst/>
          </a:prstGeom>
        </p:spPr>
      </p:pic>
      <p:sp>
        <p:nvSpPr>
          <p:cNvPr id="2073" name="文本框 2072"/>
          <p:cNvSpPr txBox="1"/>
          <p:nvPr/>
        </p:nvSpPr>
        <p:spPr>
          <a:xfrm>
            <a:off x="1068070" y="4455160"/>
            <a:ext cx="1408430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rPr>
              <a:t>德布罗意</a:t>
            </a:r>
            <a:endParaRPr lang="zh-CN" altLang="en-US" b="1" dirty="0">
              <a:latin typeface="Arial Narrow" panose="020B0606020202030204" pitchFamily="34" charset="0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3930" y="1503680"/>
            <a:ext cx="7112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1924 年，德布罗意把光的波粒二象性推广到实物粒子，如电子、质子等。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3930" y="3128010"/>
            <a:ext cx="6909435" cy="2245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“整个世纪以来，在光学上，与波动方面的研究相比，忽视了粒子方面的研究；而在实物粒子的研究上，是否发生了相反的错误呢？是不是我们把粒子方面的图像想得太多，而忽视了波的现象？”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bldLvl="0" animBg="1"/>
      <p:bldP spid="5" grpId="0"/>
      <p:bldP spid="5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38899" y="477466"/>
            <a:ext cx="11351514" cy="5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6" name="标题 5"/>
          <p:cNvSpPr txBox="1"/>
          <p:nvPr/>
        </p:nvSpPr>
        <p:spPr>
          <a:xfrm>
            <a:off x="838200" y="522092"/>
            <a:ext cx="10800000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/>
            <a:r>
              <a:rPr lang="zh-CN" altLang="en-US" sz="2800" b="1" dirty="0"/>
              <a:t>二、粒子的波动性</a:t>
            </a:r>
            <a:endParaRPr lang="zh-CN" altLang="en-US" sz="2800" b="1" dirty="0"/>
          </a:p>
        </p:txBody>
      </p:sp>
      <p:sp>
        <p:nvSpPr>
          <p:cNvPr id="27" name="矩形 26"/>
          <p:cNvSpPr/>
          <p:nvPr/>
        </p:nvSpPr>
        <p:spPr>
          <a:xfrm>
            <a:off x="1" y="477513"/>
            <a:ext cx="541796" cy="576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08360" y="477513"/>
            <a:ext cx="158024" cy="576395"/>
          </a:xfrm>
          <a:prstGeom prst="rect">
            <a:avLst/>
          </a:prstGeom>
          <a:solidFill>
            <a:srgbClr val="14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1581" y="1627059"/>
            <a:ext cx="11520000" cy="3969385"/>
          </a:xfrm>
          <a:prstGeom prst="rect">
            <a:avLst/>
          </a:prstGeom>
        </p:spPr>
        <p:txBody>
          <a:bodyPr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德布罗意：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实物粒子也具有波动性。</a:t>
            </a:r>
            <a:endParaRPr lang="zh-CN" altLang="zh-CN" sz="2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德布罗意波：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着的物体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，小到电子、质子，大到行星、太阳，都有一种波与它相对应，这种波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叫物质波，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又叫德布罗意波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物质波波长、频率的计算公式为  </a:t>
            </a:r>
            <a:r>
              <a:rPr lang="en-US" altLang="zh-CN" sz="2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我们之所以看不到宏观物体的波动性，是因为宏观物体的动量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太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德布罗意波长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太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缘故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en-US" altLang="zh-CN" sz="2800" kern="100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764531" y="3580501"/>
          <a:ext cx="708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8" name="文档" r:id="rId1" imgW="709930" imgH="795655" progId="Word.Document.12">
                  <p:embed/>
                </p:oleObj>
              </mc:Choice>
              <mc:Fallback>
                <p:oleObj name="文档" r:id="rId1" imgW="709930" imgH="795655" progId="Word.Document.12">
                  <p:embed/>
                  <p:pic>
                    <p:nvPicPr>
                      <p:cNvPr id="0" name="图片 1874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64531" y="3580501"/>
                        <a:ext cx="70802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8111115" y="3443790"/>
          <a:ext cx="8223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9" name="文档" r:id="rId3" imgW="709930" imgH="796925" progId="Word.Document.12">
                  <p:embed/>
                </p:oleObj>
              </mc:Choice>
              <mc:Fallback>
                <p:oleObj name="文档" r:id="rId3" imgW="709930" imgH="796925" progId="Word.Document.12">
                  <p:embed/>
                  <p:pic>
                    <p:nvPicPr>
                      <p:cNvPr id="0" name="图片 1874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1115" y="3443790"/>
                        <a:ext cx="8223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38899" y="477466"/>
            <a:ext cx="11351514" cy="5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4" name="标题 5"/>
          <p:cNvSpPr txBox="1"/>
          <p:nvPr/>
        </p:nvSpPr>
        <p:spPr>
          <a:xfrm>
            <a:off x="838200" y="522092"/>
            <a:ext cx="10800000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/>
            <a:r>
              <a:rPr lang="zh-CN" altLang="en-US" sz="2800" b="1" dirty="0"/>
              <a:t>三、物质波的实验验证</a:t>
            </a:r>
            <a:endParaRPr lang="zh-CN" altLang="en-US" sz="2800" b="1" dirty="0"/>
          </a:p>
        </p:txBody>
      </p:sp>
      <p:sp>
        <p:nvSpPr>
          <p:cNvPr id="20" name="矩形 19"/>
          <p:cNvSpPr/>
          <p:nvPr/>
        </p:nvSpPr>
        <p:spPr>
          <a:xfrm>
            <a:off x="1" y="477513"/>
            <a:ext cx="541796" cy="576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8360" y="477513"/>
            <a:ext cx="158024" cy="576395"/>
          </a:xfrm>
          <a:prstGeom prst="rect">
            <a:avLst/>
          </a:prstGeom>
          <a:solidFill>
            <a:srgbClr val="14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5270" y="1554480"/>
            <a:ext cx="113823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1927 年戴维孙（C. J. Davisson）和 G. P. 汤姆孙分别利用晶体做了电子束衍射的实验，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发现：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电子束在穿过细晶体粉末或薄金属片后，也像波一样产生衍射现象。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证实了电子的波动性。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4910" y="3460115"/>
            <a:ext cx="2916555" cy="2795270"/>
          </a:xfrm>
          <a:prstGeom prst="rect">
            <a:avLst/>
          </a:prstGeom>
        </p:spPr>
      </p:pic>
      <p:grpSp>
        <p:nvGrpSpPr>
          <p:cNvPr id="19460" name="组合 19459"/>
          <p:cNvGrpSpPr/>
          <p:nvPr/>
        </p:nvGrpSpPr>
        <p:grpSpPr>
          <a:xfrm>
            <a:off x="1392369" y="3394809"/>
            <a:ext cx="3937729" cy="2746884"/>
            <a:chOff x="0" y="0"/>
            <a:chExt cx="2480" cy="1730"/>
          </a:xfrm>
        </p:grpSpPr>
        <p:grpSp>
          <p:nvGrpSpPr>
            <p:cNvPr id="5" name="组合 19460"/>
            <p:cNvGrpSpPr/>
            <p:nvPr/>
          </p:nvGrpSpPr>
          <p:grpSpPr>
            <a:xfrm>
              <a:off x="91" y="783"/>
              <a:ext cx="432" cy="166"/>
              <a:chOff x="0" y="0"/>
              <a:chExt cx="679" cy="166"/>
            </a:xfrm>
          </p:grpSpPr>
          <p:grpSp>
            <p:nvGrpSpPr>
              <p:cNvPr id="19461" name="组合 19461"/>
              <p:cNvGrpSpPr/>
              <p:nvPr/>
            </p:nvGrpSpPr>
            <p:grpSpPr>
              <a:xfrm>
                <a:off x="634" y="0"/>
                <a:ext cx="45" cy="166"/>
                <a:chOff x="0" y="0"/>
                <a:chExt cx="48" cy="288"/>
              </a:xfrm>
            </p:grpSpPr>
            <p:sp>
              <p:nvSpPr>
                <p:cNvPr id="19462" name="任意多边形 19462"/>
                <p:cNvSpPr/>
                <p:nvPr/>
              </p:nvSpPr>
              <p:spPr>
                <a:xfrm>
                  <a:off x="0" y="0"/>
                  <a:ext cx="48" cy="96"/>
                </a:xfrm>
                <a:custGeom>
                  <a:avLst/>
                  <a:gdLst/>
                  <a:ahLst/>
                  <a:cxnLst>
                    <a:cxn ang="270">
                      <a:pos x="0" y="0"/>
                    </a:cxn>
                    <a:cxn ang="90">
                      <a:pos x="255" y="43198"/>
                    </a:cxn>
                    <a:cxn ang="90">
                      <a:pos x="0" y="21600"/>
                    </a:cxn>
                  </a:cxnLst>
                  <a:pathLst>
                    <a:path w="21600" h="43198" fill="none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444"/>
                        <a:pt x="12067" y="43062"/>
                        <a:pt x="256" y="43199"/>
                      </a:cubicBezTo>
                    </a:path>
                    <a:path w="21600" h="43198" stroke="0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444"/>
                        <a:pt x="12067" y="43062"/>
                        <a:pt x="256" y="4319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3" name="任意多边形 19463"/>
                <p:cNvSpPr/>
                <p:nvPr/>
              </p:nvSpPr>
              <p:spPr>
                <a:xfrm>
                  <a:off x="0" y="96"/>
                  <a:ext cx="48" cy="96"/>
                </a:xfrm>
                <a:custGeom>
                  <a:avLst/>
                  <a:gdLst/>
                  <a:ahLst/>
                  <a:cxnLst>
                    <a:cxn ang="270">
                      <a:pos x="0" y="0"/>
                    </a:cxn>
                    <a:cxn ang="90">
                      <a:pos x="255" y="43198"/>
                    </a:cxn>
                    <a:cxn ang="90">
                      <a:pos x="0" y="21600"/>
                    </a:cxn>
                  </a:cxnLst>
                  <a:pathLst>
                    <a:path w="21600" h="43198" fill="none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444"/>
                        <a:pt x="12067" y="43062"/>
                        <a:pt x="256" y="43199"/>
                      </a:cubicBezTo>
                    </a:path>
                    <a:path w="21600" h="43198" stroke="0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444"/>
                        <a:pt x="12067" y="43062"/>
                        <a:pt x="256" y="4319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64" name="任意多边形 19464"/>
                <p:cNvSpPr/>
                <p:nvPr/>
              </p:nvSpPr>
              <p:spPr>
                <a:xfrm>
                  <a:off x="0" y="192"/>
                  <a:ext cx="48" cy="96"/>
                </a:xfrm>
                <a:custGeom>
                  <a:avLst/>
                  <a:gdLst/>
                  <a:ahLst/>
                  <a:cxnLst>
                    <a:cxn ang="270">
                      <a:pos x="0" y="0"/>
                    </a:cxn>
                    <a:cxn ang="90">
                      <a:pos x="255" y="43198"/>
                    </a:cxn>
                    <a:cxn ang="90">
                      <a:pos x="0" y="21600"/>
                    </a:cxn>
                  </a:cxnLst>
                  <a:pathLst>
                    <a:path w="21600" h="43198" fill="none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444"/>
                        <a:pt x="12067" y="43062"/>
                        <a:pt x="256" y="43199"/>
                      </a:cubicBezTo>
                    </a:path>
                    <a:path w="21600" h="43198" stroke="0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cubicBezTo>
                        <a:pt x="21600" y="33444"/>
                        <a:pt x="12067" y="43062"/>
                        <a:pt x="256" y="4319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465" name="直接连接符 19465"/>
              <p:cNvSpPr/>
              <p:nvPr/>
            </p:nvSpPr>
            <p:spPr>
              <a:xfrm flipH="1">
                <a:off x="0" y="6"/>
                <a:ext cx="63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466" name="直接连接符 19466"/>
              <p:cNvSpPr/>
              <p:nvPr/>
            </p:nvSpPr>
            <p:spPr>
              <a:xfrm flipH="1">
                <a:off x="0" y="166"/>
                <a:ext cx="63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467" name="直接连接符 19467"/>
            <p:cNvSpPr/>
            <p:nvPr/>
          </p:nvSpPr>
          <p:spPr>
            <a:xfrm>
              <a:off x="91" y="784"/>
              <a:ext cx="0" cy="8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9468" name="组合 19468"/>
            <p:cNvGrpSpPr/>
            <p:nvPr/>
          </p:nvGrpSpPr>
          <p:grpSpPr>
            <a:xfrm flipV="1">
              <a:off x="0" y="863"/>
              <a:ext cx="181" cy="27"/>
              <a:chOff x="0" y="0"/>
              <a:chExt cx="192" cy="48"/>
            </a:xfrm>
          </p:grpSpPr>
          <p:sp>
            <p:nvSpPr>
              <p:cNvPr id="19469" name="直接连接符 19469"/>
              <p:cNvSpPr/>
              <p:nvPr/>
            </p:nvSpPr>
            <p:spPr>
              <a:xfrm>
                <a:off x="0" y="0"/>
                <a:ext cx="19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470" name="直接连接符 19470"/>
              <p:cNvSpPr/>
              <p:nvPr/>
            </p:nvSpPr>
            <p:spPr>
              <a:xfrm>
                <a:off x="48" y="48"/>
                <a:ext cx="96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471" name="直接连接符 19471"/>
            <p:cNvSpPr/>
            <p:nvPr/>
          </p:nvSpPr>
          <p:spPr>
            <a:xfrm>
              <a:off x="91" y="890"/>
              <a:ext cx="0" cy="5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aphicFrame>
          <p:nvGraphicFramePr>
            <p:cNvPr id="19472" name="对象 19472"/>
            <p:cNvGraphicFramePr>
              <a:graphicFrameLocks noChangeAspect="1"/>
            </p:cNvGraphicFramePr>
            <p:nvPr/>
          </p:nvGraphicFramePr>
          <p:xfrm>
            <a:off x="1424" y="528"/>
            <a:ext cx="20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533400" imgH="406400" progId="Equation.3">
                    <p:embed/>
                  </p:oleObj>
                </mc:Choice>
                <mc:Fallback>
                  <p:oleObj name="" r:id="rId3" imgW="533400" imgH="4064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24" y="528"/>
                          <a:ext cx="208" cy="1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对象 19473"/>
            <p:cNvGraphicFramePr>
              <a:graphicFrameLocks noChangeAspect="1"/>
            </p:cNvGraphicFramePr>
            <p:nvPr/>
          </p:nvGraphicFramePr>
          <p:xfrm>
            <a:off x="690" y="1203"/>
            <a:ext cx="152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5" imgW="393700" imgH="393700" progId="Equation.3">
                    <p:embed/>
                  </p:oleObj>
                </mc:Choice>
                <mc:Fallback>
                  <p:oleObj name="" r:id="rId5" imgW="393700" imgH="393700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0" y="1203"/>
                          <a:ext cx="152" cy="1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对象 19474"/>
            <p:cNvGraphicFramePr>
              <a:graphicFrameLocks noChangeAspect="1"/>
            </p:cNvGraphicFramePr>
            <p:nvPr/>
          </p:nvGraphicFramePr>
          <p:xfrm>
            <a:off x="240" y="480"/>
            <a:ext cx="172" cy="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7" imgW="444500" imgH="381000" progId="Equation.3">
                    <p:embed/>
                  </p:oleObj>
                </mc:Choice>
                <mc:Fallback>
                  <p:oleObj name="" r:id="rId7" imgW="444500" imgH="381000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" y="480"/>
                          <a:ext cx="172" cy="1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对象 19475"/>
            <p:cNvGraphicFramePr>
              <a:graphicFrameLocks noChangeAspect="1"/>
            </p:cNvGraphicFramePr>
            <p:nvPr/>
          </p:nvGraphicFramePr>
          <p:xfrm>
            <a:off x="804" y="428"/>
            <a:ext cx="14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9" imgW="381000" imgH="406400" progId="Equation.3">
                    <p:embed/>
                  </p:oleObj>
                </mc:Choice>
                <mc:Fallback>
                  <p:oleObj name="" r:id="rId9" imgW="381000" imgH="406400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04" y="428"/>
                          <a:ext cx="148" cy="1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文本框 19476"/>
            <p:cNvSpPr txBox="1"/>
            <p:nvPr/>
          </p:nvSpPr>
          <p:spPr>
            <a:xfrm>
              <a:off x="1904" y="1440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charset="-122"/>
                  <a:cs typeface="+mn-cs"/>
                </a:rPr>
                <a:t>屏 </a:t>
              </a:r>
              <a:r>
                <a:rPr lang="en-US" altLang="zh-CN" i="1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charset="-122"/>
                  <a:cs typeface="+mn-cs"/>
                </a:rPr>
                <a:t>P</a:t>
              </a:r>
              <a:endParaRPr lang="en-US" altLang="zh-CN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charset="-122"/>
              </a:endParaRPr>
            </a:p>
          </p:txBody>
        </p:sp>
        <p:sp>
          <p:nvSpPr>
            <p:cNvPr id="19478" name="文本框 19477"/>
            <p:cNvSpPr txBox="1"/>
            <p:nvPr/>
          </p:nvSpPr>
          <p:spPr>
            <a:xfrm>
              <a:off x="1232" y="0"/>
              <a:ext cx="57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charset="-122"/>
                  <a:cs typeface="+mn-cs"/>
                </a:rPr>
                <a:t>多晶薄膜</a:t>
              </a:r>
              <a:endParaRPr lang="zh-CN" altLang="en-US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charset="-122"/>
              </a:endParaRPr>
            </a:p>
          </p:txBody>
        </p:sp>
        <p:sp>
          <p:nvSpPr>
            <p:cNvPr id="19479" name="文本框 19478"/>
            <p:cNvSpPr txBox="1"/>
            <p:nvPr/>
          </p:nvSpPr>
          <p:spPr>
            <a:xfrm>
              <a:off x="464" y="1440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charset="-122"/>
                  <a:cs typeface="+mn-cs"/>
                </a:rPr>
                <a:t>高压</a:t>
              </a:r>
              <a:endParaRPr lang="zh-CN" altLang="en-US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charset="-122"/>
              </a:endParaRPr>
            </a:p>
          </p:txBody>
        </p:sp>
        <p:sp>
          <p:nvSpPr>
            <p:cNvPr id="6" name="未知"/>
            <p:cNvSpPr/>
            <p:nvPr/>
          </p:nvSpPr>
          <p:spPr>
            <a:xfrm>
              <a:off x="80" y="672"/>
              <a:ext cx="971" cy="385"/>
            </a:xfrm>
            <a:custGeom>
              <a:avLst/>
              <a:gdLst/>
              <a:ahLst/>
              <a:cxnLst/>
              <a:pathLst>
                <a:path w="765" h="385">
                  <a:moveTo>
                    <a:pt x="0" y="0"/>
                  </a:moveTo>
                  <a:lnTo>
                    <a:pt x="765" y="44"/>
                  </a:lnTo>
                  <a:lnTo>
                    <a:pt x="765" y="332"/>
                  </a:lnTo>
                  <a:lnTo>
                    <a:pt x="0" y="385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0" name="直接连接符 19480"/>
            <p:cNvSpPr/>
            <p:nvPr/>
          </p:nvSpPr>
          <p:spPr>
            <a:xfrm>
              <a:off x="619" y="709"/>
              <a:ext cx="0" cy="144"/>
            </a:xfrm>
            <a:prstGeom prst="line">
              <a:avLst/>
            </a:prstGeom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81" name="直接连接符 19481"/>
            <p:cNvSpPr/>
            <p:nvPr/>
          </p:nvSpPr>
          <p:spPr>
            <a:xfrm>
              <a:off x="619" y="901"/>
              <a:ext cx="0" cy="432"/>
            </a:xfrm>
            <a:prstGeom prst="line">
              <a:avLst/>
            </a:prstGeom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82" name="直接连接符 19482"/>
            <p:cNvSpPr/>
            <p:nvPr/>
          </p:nvSpPr>
          <p:spPr>
            <a:xfrm>
              <a:off x="907" y="757"/>
              <a:ext cx="0" cy="96"/>
            </a:xfrm>
            <a:prstGeom prst="line">
              <a:avLst/>
            </a:prstGeom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83" name="直接连接符 19483"/>
            <p:cNvSpPr/>
            <p:nvPr/>
          </p:nvSpPr>
          <p:spPr>
            <a:xfrm>
              <a:off x="907" y="901"/>
              <a:ext cx="0" cy="432"/>
            </a:xfrm>
            <a:prstGeom prst="line">
              <a:avLst/>
            </a:prstGeom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84" name="直接连接符 19484"/>
            <p:cNvSpPr/>
            <p:nvPr/>
          </p:nvSpPr>
          <p:spPr>
            <a:xfrm>
              <a:off x="331" y="1285"/>
              <a:ext cx="28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</p:spPr>
        </p:sp>
        <p:sp>
          <p:nvSpPr>
            <p:cNvPr id="19485" name="直接连接符 19485"/>
            <p:cNvSpPr/>
            <p:nvPr/>
          </p:nvSpPr>
          <p:spPr>
            <a:xfrm flipH="1">
              <a:off x="907" y="1285"/>
              <a:ext cx="24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</p:spPr>
        </p:sp>
        <p:sp>
          <p:nvSpPr>
            <p:cNvPr id="19486" name="直接连接符 19486"/>
            <p:cNvSpPr/>
            <p:nvPr/>
          </p:nvSpPr>
          <p:spPr>
            <a:xfrm>
              <a:off x="523" y="880"/>
              <a:ext cx="960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med" len="lg"/>
            </a:ln>
          </p:spPr>
        </p:sp>
        <p:sp>
          <p:nvSpPr>
            <p:cNvPr id="19487" name="矩形 19487"/>
            <p:cNvSpPr/>
            <p:nvPr/>
          </p:nvSpPr>
          <p:spPr>
            <a:xfrm>
              <a:off x="1472" y="720"/>
              <a:ext cx="48" cy="336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1905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8" name="直接连接符 19488"/>
            <p:cNvSpPr/>
            <p:nvPr/>
          </p:nvSpPr>
          <p:spPr>
            <a:xfrm flipV="1">
              <a:off x="1520" y="597"/>
              <a:ext cx="672" cy="288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med" len="lg"/>
            </a:ln>
          </p:spPr>
        </p:sp>
        <p:sp>
          <p:nvSpPr>
            <p:cNvPr id="19489" name="直接连接符 19489"/>
            <p:cNvSpPr/>
            <p:nvPr/>
          </p:nvSpPr>
          <p:spPr>
            <a:xfrm>
              <a:off x="1520" y="891"/>
              <a:ext cx="672" cy="288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med" len="lg"/>
            </a:ln>
          </p:spPr>
        </p:sp>
        <p:sp>
          <p:nvSpPr>
            <p:cNvPr id="19490" name="直接连接符 19490"/>
            <p:cNvSpPr/>
            <p:nvPr/>
          </p:nvSpPr>
          <p:spPr>
            <a:xfrm>
              <a:off x="2192" y="432"/>
              <a:ext cx="0" cy="960"/>
            </a:xfrm>
            <a:prstGeom prst="line">
              <a:avLst/>
            </a:prstGeom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91" name="直接连接符 19491"/>
            <p:cNvSpPr/>
            <p:nvPr/>
          </p:nvSpPr>
          <p:spPr>
            <a:xfrm>
              <a:off x="1520" y="891"/>
              <a:ext cx="672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med" len="lg"/>
            </a:ln>
          </p:spPr>
        </p:sp>
        <p:sp>
          <p:nvSpPr>
            <p:cNvPr id="19493" name="文本框 19492"/>
            <p:cNvSpPr txBox="1"/>
            <p:nvPr/>
          </p:nvSpPr>
          <p:spPr>
            <a:xfrm>
              <a:off x="608" y="96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charset="-122"/>
                  <a:cs typeface="+mn-cs"/>
                </a:rPr>
                <a:t>栅极</a:t>
              </a:r>
              <a:endParaRPr lang="zh-CN" altLang="en-US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charset="-122"/>
              </a:endParaRPr>
            </a:p>
          </p:txBody>
        </p:sp>
        <p:sp>
          <p:nvSpPr>
            <p:cNvPr id="19494" name="文本框 19493"/>
            <p:cNvSpPr txBox="1"/>
            <p:nvPr/>
          </p:nvSpPr>
          <p:spPr>
            <a:xfrm>
              <a:off x="48" y="96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charset="-122"/>
                  <a:cs typeface="+mn-cs"/>
                </a:rPr>
                <a:t>阴极</a:t>
              </a:r>
              <a:endParaRPr lang="zh-CN" altLang="en-US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06120" y="1033780"/>
            <a:ext cx="11063605" cy="1076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思考：射击运动员射击时会因为子弹的波动性而“失准”吗？为什么？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160" y="2737485"/>
            <a:ext cx="115398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假设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子弹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10 g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，以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300m/s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的速度运动，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普朗克常量为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6.63</a:t>
            </a:r>
            <a:r>
              <a:rPr lang="en-US" altLang="zh-CN" sz="2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34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 J·s</a:t>
            </a:r>
            <a:r>
              <a:rPr lang="zh-CN" altLang="en-US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则它的动量  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charset="-122"/>
                <a:cs typeface="Times New Roman" panose="02020603050405020304" pitchFamily="18" charset="0"/>
                <a:sym typeface="+mn-ea"/>
              </a:rPr>
              <a:t>v=3kg· m/s</a:t>
            </a:r>
            <a:r>
              <a:rPr lang="zh-CN" altLang="en-US" sz="2800" i="1" kern="100" dirty="0">
                <a:latin typeface="Book Antiqua" panose="02040602050305030304" pitchFamily="18" charset="0"/>
                <a:ea typeface="楷体_GB231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德布罗意波的波长           </a:t>
            </a: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838440" y="3416935"/>
          <a:ext cx="203771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3" name="文档" r:id="rId1" imgW="2124710" imgH="795655" progId="Word.Document.12">
                  <p:embed/>
                </p:oleObj>
              </mc:Choice>
              <mc:Fallback>
                <p:oleObj name="文档" r:id="rId1" imgW="2124710" imgH="795655" progId="Word.Document.12">
                  <p:embed/>
                  <p:pic>
                    <p:nvPicPr>
                      <p:cNvPr id="0" name="图片 1884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38440" y="3416935"/>
                        <a:ext cx="203771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980305" y="4505325"/>
            <a:ext cx="382905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2.21</a:t>
            </a:r>
            <a:r>
              <a:rPr lang="en-US" altLang="zh-CN" sz="28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34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charset="-122"/>
                <a:cs typeface="Courier New" panose="02070309020205020404" pitchFamily="49" charset="0"/>
                <a:sym typeface="+mn-ea"/>
              </a:rPr>
              <a:t> m</a:t>
            </a:r>
            <a:endParaRPr lang="zh-CN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206" y="1373457"/>
            <a:ext cx="11520000" cy="421657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574" y="1269555"/>
            <a:ext cx="1092200" cy="1193800"/>
            <a:chOff x="10740732" y="1514604"/>
            <a:chExt cx="1092200" cy="1193800"/>
          </a:xfrm>
        </p:grpSpPr>
        <p:pic>
          <p:nvPicPr>
            <p:cNvPr id="5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归纳总结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24211" y="1586206"/>
            <a:ext cx="10372759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德布罗意波长的计算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首先计算物体的速度，再计算其动量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如果知道物体动能也可以直接用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其动量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再根据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λ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德布罗意波长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需要注意的是：德布罗意波长一般都很短，比一般的光波波长还要短，可以根据结果的数量级大致判断结果是否合理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630710" y="2833492"/>
          <a:ext cx="1492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0" name="文档" r:id="rId2" imgW="1493520" imgH="440690" progId="Word.Document.12">
                  <p:embed/>
                </p:oleObj>
              </mc:Choice>
              <mc:Fallback>
                <p:oleObj name="文档" r:id="rId2" imgW="1493520" imgH="440690" progId="Word.Document.12">
                  <p:embed/>
                  <p:pic>
                    <p:nvPicPr>
                      <p:cNvPr id="0" name="图片 1956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0710" y="2833492"/>
                        <a:ext cx="14922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054392" y="3167163"/>
          <a:ext cx="8255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1" name="文档" r:id="rId4" imgW="827405" imgH="850265" progId="Word.Document.12">
                  <p:embed/>
                </p:oleObj>
              </mc:Choice>
              <mc:Fallback>
                <p:oleObj name="文档" r:id="rId4" imgW="827405" imgH="850265" progId="Word.Document.12">
                  <p:embed/>
                  <p:pic>
                    <p:nvPicPr>
                      <p:cNvPr id="0" name="图片 1956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4392" y="3167163"/>
                        <a:ext cx="82550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64" name="组合 2063"/>
          <p:cNvGrpSpPr/>
          <p:nvPr/>
        </p:nvGrpSpPr>
        <p:grpSpPr>
          <a:xfrm>
            <a:off x="2709871" y="1881774"/>
            <a:ext cx="6738598" cy="685927"/>
            <a:chOff x="1104" y="960"/>
            <a:chExt cx="3648" cy="528"/>
          </a:xfrm>
        </p:grpSpPr>
        <p:grpSp>
          <p:nvGrpSpPr>
            <p:cNvPr id="2065" name="组合 2064"/>
            <p:cNvGrpSpPr/>
            <p:nvPr/>
          </p:nvGrpSpPr>
          <p:grpSpPr>
            <a:xfrm>
              <a:off x="1104" y="960"/>
              <a:ext cx="3648" cy="0"/>
              <a:chOff x="1104" y="960"/>
              <a:chExt cx="3648" cy="0"/>
            </a:xfrm>
          </p:grpSpPr>
          <p:sp>
            <p:nvSpPr>
              <p:cNvPr id="2066" name="直接连接符 2065"/>
              <p:cNvSpPr/>
              <p:nvPr/>
            </p:nvSpPr>
            <p:spPr>
              <a:xfrm>
                <a:off x="1104" y="960"/>
                <a:ext cx="1056" cy="0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67" name="直接连接符 2066"/>
              <p:cNvSpPr/>
              <p:nvPr/>
            </p:nvSpPr>
            <p:spPr>
              <a:xfrm>
                <a:off x="3696" y="960"/>
                <a:ext cx="1056" cy="0"/>
              </a:xfrm>
              <a:prstGeom prst="line">
                <a:avLst/>
              </a:prstGeom>
              <a:ln w="28575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2068" name="直接连接符 2067"/>
            <p:cNvSpPr/>
            <p:nvPr/>
          </p:nvSpPr>
          <p:spPr>
            <a:xfrm>
              <a:off x="1104" y="960"/>
              <a:ext cx="0" cy="528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069" name="直接连接符 2068"/>
            <p:cNvSpPr/>
            <p:nvPr/>
          </p:nvSpPr>
          <p:spPr>
            <a:xfrm>
              <a:off x="4752" y="960"/>
              <a:ext cx="0" cy="528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pic>
        <p:nvPicPr>
          <p:cNvPr id="2070" name="图片 2069" descr="著名物理学家牛顿(1642-172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622" y="2635976"/>
            <a:ext cx="2002208" cy="259128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71" name="文本框 2070"/>
          <p:cNvSpPr txBox="1"/>
          <p:nvPr/>
        </p:nvSpPr>
        <p:spPr>
          <a:xfrm>
            <a:off x="4294489" y="1488001"/>
            <a:ext cx="3672568" cy="95313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世纪明确形成了两大对立学说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72" name="图片 207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29" y="2567701"/>
            <a:ext cx="1905353" cy="2667494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73" name="文本框 2072"/>
          <p:cNvSpPr txBox="1"/>
          <p:nvPr/>
        </p:nvSpPr>
        <p:spPr>
          <a:xfrm>
            <a:off x="1522201" y="4723925"/>
            <a:ext cx="838355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rPr>
              <a:t>牛顿</a:t>
            </a:r>
            <a:endParaRPr lang="zh-CN" altLang="en-US" b="1" dirty="0">
              <a:latin typeface="Arial Narrow" panose="020B0606020202030204" pitchFamily="34" charset="0"/>
              <a:ea typeface="华文楷体" panose="02010600040101010101" pitchFamily="2" charset="-122"/>
            </a:endParaRPr>
          </a:p>
        </p:txBody>
      </p:sp>
      <p:sp>
        <p:nvSpPr>
          <p:cNvPr id="2074" name="文本框 2073"/>
          <p:cNvSpPr txBox="1"/>
          <p:nvPr/>
        </p:nvSpPr>
        <p:spPr>
          <a:xfrm>
            <a:off x="9448483" y="4723864"/>
            <a:ext cx="1143212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rPr>
              <a:t>惠更斯</a:t>
            </a:r>
            <a:endParaRPr lang="zh-CN" altLang="en-US" b="1" dirty="0">
              <a:latin typeface="Arial Narrow" panose="020B0606020202030204" pitchFamily="34" charset="0"/>
              <a:ea typeface="华文楷体" panose="02010600040101010101" pitchFamily="2" charset="-122"/>
            </a:endParaRPr>
          </a:p>
        </p:txBody>
      </p:sp>
      <p:sp>
        <p:nvSpPr>
          <p:cNvPr id="2075" name="直接连接符 2074"/>
          <p:cNvSpPr/>
          <p:nvPr/>
        </p:nvSpPr>
        <p:spPr>
          <a:xfrm>
            <a:off x="2781322" y="5228843"/>
            <a:ext cx="0" cy="457285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76" name="文本框 2075"/>
          <p:cNvSpPr txBox="1"/>
          <p:nvPr/>
        </p:nvSpPr>
        <p:spPr>
          <a:xfrm>
            <a:off x="2349442" y="5660723"/>
            <a:ext cx="1143212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Arial Narrow" panose="020B0606020202030204" pitchFamily="34" charset="0"/>
                <a:ea typeface="华文楷体" panose="02010600040101010101" pitchFamily="2" charset="-122"/>
              </a:rPr>
              <a:t>微粒说</a:t>
            </a:r>
            <a:endParaRPr lang="zh-CN" altLang="en-US" b="1" dirty="0">
              <a:solidFill>
                <a:schemeClr val="accent2"/>
              </a:solidFill>
              <a:latin typeface="Arial Narrow" panose="020B0606020202030204" pitchFamily="34" charset="0"/>
              <a:ea typeface="华文楷体" panose="02010600040101010101" pitchFamily="2" charset="-122"/>
            </a:endParaRPr>
          </a:p>
        </p:txBody>
      </p:sp>
      <p:sp>
        <p:nvSpPr>
          <p:cNvPr id="2077" name="直接连接符 2076"/>
          <p:cNvSpPr/>
          <p:nvPr/>
        </p:nvSpPr>
        <p:spPr>
          <a:xfrm>
            <a:off x="9296040" y="5235195"/>
            <a:ext cx="0" cy="304856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78" name="文本框 2077"/>
          <p:cNvSpPr txBox="1"/>
          <p:nvPr/>
        </p:nvSpPr>
        <p:spPr>
          <a:xfrm>
            <a:off x="8686327" y="5540051"/>
            <a:ext cx="1143212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Arial Narrow" panose="020B0606020202030204" pitchFamily="34" charset="0"/>
                <a:ea typeface="黑体" panose="02010609060101010101" charset="-122"/>
              </a:rPr>
              <a:t>波动说</a:t>
            </a:r>
            <a:endParaRPr lang="zh-CN" altLang="en-US" b="1" dirty="0">
              <a:solidFill>
                <a:schemeClr val="accent2"/>
              </a:solidFill>
              <a:latin typeface="Arial Narrow" panose="020B0606020202030204" pitchFamily="34" charset="0"/>
              <a:ea typeface="黑体" panose="02010609060101010101" charset="-122"/>
            </a:endParaRPr>
          </a:p>
        </p:txBody>
      </p:sp>
      <p:sp>
        <p:nvSpPr>
          <p:cNvPr id="2092" name="文本框 2091"/>
          <p:cNvSpPr txBox="1"/>
          <p:nvPr/>
        </p:nvSpPr>
        <p:spPr>
          <a:xfrm>
            <a:off x="4966970" y="604520"/>
            <a:ext cx="2277110" cy="5835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光是什么？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94" name="直接连接符 2093"/>
          <p:cNvSpPr/>
          <p:nvPr/>
        </p:nvSpPr>
        <p:spPr>
          <a:xfrm>
            <a:off x="6121802" y="1116457"/>
            <a:ext cx="0" cy="381071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bldLvl="0" animBg="1"/>
      <p:bldP spid="2073" grpId="0" bldLvl="0" animBg="1"/>
      <p:bldP spid="2074" grpId="0" bldLvl="0" animBg="1"/>
      <p:bldP spid="2076" grpId="0" bldLvl="0" animBg="1"/>
      <p:bldP spid="2078" grpId="0" bldLvl="0" animBg="1"/>
      <p:bldP spid="209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206625" y="603885"/>
            <a:ext cx="8384540" cy="2289810"/>
            <a:chOff x="3475" y="951"/>
            <a:chExt cx="13204" cy="3606"/>
          </a:xfrm>
        </p:grpSpPr>
        <p:pic>
          <p:nvPicPr>
            <p:cNvPr id="3" name="图片 2" descr="u=3184956352,718160202&amp;fm=26&amp;gp=0[1]"/>
            <p:cNvPicPr>
              <a:picLocks noChangeAspect="1"/>
            </p:cNvPicPr>
            <p:nvPr/>
          </p:nvPicPr>
          <p:blipFill>
            <a:blip r:embed="rId1"/>
            <a:srcRect l="16352" r="18026"/>
            <a:stretch>
              <a:fillRect/>
            </a:stretch>
          </p:blipFill>
          <p:spPr>
            <a:xfrm>
              <a:off x="3579" y="1041"/>
              <a:ext cx="4181" cy="3331"/>
            </a:xfrm>
            <a:prstGeom prst="rect">
              <a:avLst/>
            </a:prstGeom>
          </p:spPr>
        </p:pic>
        <p:pic>
          <p:nvPicPr>
            <p:cNvPr id="2" name="图片 1" descr="timgW2ATMI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45" y="979"/>
              <a:ext cx="3241" cy="3245"/>
            </a:xfrm>
            <a:prstGeom prst="rect">
              <a:avLst/>
            </a:prstGeom>
          </p:spPr>
        </p:pic>
        <p:grpSp>
          <p:nvGrpSpPr>
            <p:cNvPr id="25604" name="组合 25603"/>
            <p:cNvGrpSpPr/>
            <p:nvPr/>
          </p:nvGrpSpPr>
          <p:grpSpPr>
            <a:xfrm>
              <a:off x="3475" y="951"/>
              <a:ext cx="13205" cy="3606"/>
              <a:chOff x="672" y="384"/>
              <a:chExt cx="5281" cy="1442"/>
            </a:xfrm>
          </p:grpSpPr>
          <p:pic>
            <p:nvPicPr>
              <p:cNvPr id="25607" name="图片 25606" descr="薄膜干涉　c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" y="432"/>
                <a:ext cx="1392" cy="1248"/>
              </a:xfrm>
              <a:prstGeom prst="rect">
                <a:avLst/>
              </a:prstGeom>
              <a:noFill/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25608" name="矩形 25607"/>
              <p:cNvSpPr/>
              <p:nvPr/>
            </p:nvSpPr>
            <p:spPr>
              <a:xfrm>
                <a:off x="4224" y="384"/>
                <a:ext cx="1392" cy="1344"/>
              </a:xfrm>
              <a:prstGeom prst="rect">
                <a:avLst/>
              </a:prstGeom>
              <a:noFill/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09" name="文本框 25608"/>
              <p:cNvSpPr txBox="1"/>
              <p:nvPr/>
            </p:nvSpPr>
            <p:spPr>
              <a:xfrm>
                <a:off x="4944" y="1518"/>
                <a:ext cx="1009" cy="290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latin typeface="Arial Narrow" panose="020B0606020202030204" pitchFamily="34" charset="0"/>
                    <a:ea typeface="华文楷体" panose="02010600040101010101" pitchFamily="2" charset="-122"/>
                  </a:rPr>
                  <a:t>等倾干涉</a:t>
                </a:r>
                <a:endParaRPr lang="zh-CN" altLang="en-US" b="1" dirty="0">
                  <a:latin typeface="Arial Narrow" panose="020B0606020202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25610" name="矩形 25609"/>
              <p:cNvSpPr/>
              <p:nvPr/>
            </p:nvSpPr>
            <p:spPr>
              <a:xfrm>
                <a:off x="2544" y="390"/>
                <a:ext cx="1488" cy="1344"/>
              </a:xfrm>
              <a:prstGeom prst="rect">
                <a:avLst/>
              </a:prstGeom>
              <a:noFill/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11" name="文本框 25610"/>
              <p:cNvSpPr txBox="1"/>
              <p:nvPr/>
            </p:nvSpPr>
            <p:spPr>
              <a:xfrm>
                <a:off x="3168" y="1536"/>
                <a:ext cx="960" cy="290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Arial Narrow" panose="020B0606020202030204" pitchFamily="34" charset="0"/>
                    <a:ea typeface="华文楷体" panose="02010600040101010101" pitchFamily="2" charset="-122"/>
                  </a:rPr>
                  <a:t>薄膜干涉</a:t>
                </a:r>
                <a:endParaRPr lang="zh-CN" altLang="en-US" b="1" dirty="0">
                  <a:latin typeface="Arial Narrow" panose="020B0606020202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25612" name="矩形 25611"/>
              <p:cNvSpPr/>
              <p:nvPr/>
            </p:nvSpPr>
            <p:spPr>
              <a:xfrm>
                <a:off x="672" y="390"/>
                <a:ext cx="1755" cy="1392"/>
              </a:xfrm>
              <a:prstGeom prst="rect">
                <a:avLst/>
              </a:prstGeom>
              <a:noFill/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613" name="文本框 25612"/>
              <p:cNvSpPr txBox="1"/>
              <p:nvPr/>
            </p:nvSpPr>
            <p:spPr>
              <a:xfrm>
                <a:off x="1488" y="1536"/>
                <a:ext cx="975" cy="290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fol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latin typeface="Arial Narrow" panose="020B0606020202030204" pitchFamily="34" charset="0"/>
                    <a:ea typeface="华文楷体" panose="02010600040101010101" pitchFamily="2" charset="-122"/>
                  </a:rPr>
                  <a:t>双缝干涉</a:t>
                </a:r>
                <a:endParaRPr lang="zh-CN" altLang="en-US" b="1" dirty="0">
                  <a:latin typeface="Arial Narrow" panose="020B0606020202030204" pitchFamily="34" charset="0"/>
                  <a:ea typeface="华文楷体" panose="02010600040101010101" pitchFamily="2" charset="-122"/>
                </a:endParaRPr>
              </a:p>
            </p:txBody>
          </p:sp>
        </p:grpSp>
      </p:grpSp>
      <p:grpSp>
        <p:nvGrpSpPr>
          <p:cNvPr id="25614" name="组合 25613"/>
          <p:cNvGrpSpPr/>
          <p:nvPr/>
        </p:nvGrpSpPr>
        <p:grpSpPr>
          <a:xfrm>
            <a:off x="2206541" y="4077455"/>
            <a:ext cx="8078696" cy="2261019"/>
            <a:chOff x="720" y="2592"/>
            <a:chExt cx="5088" cy="1424"/>
          </a:xfrm>
        </p:grpSpPr>
        <p:pic>
          <p:nvPicPr>
            <p:cNvPr id="25615" name="图片 25614" descr="圆屏衍射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8" y="2688"/>
              <a:ext cx="1200" cy="1152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16" name="矩形 25615"/>
            <p:cNvSpPr/>
            <p:nvPr/>
          </p:nvSpPr>
          <p:spPr>
            <a:xfrm>
              <a:off x="4272" y="2592"/>
              <a:ext cx="1392" cy="1344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7" name="文本框 25616"/>
            <p:cNvSpPr txBox="1"/>
            <p:nvPr/>
          </p:nvSpPr>
          <p:spPr>
            <a:xfrm>
              <a:off x="4848" y="3696"/>
              <a:ext cx="960" cy="29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Arial Narrow" panose="020B0606020202030204" pitchFamily="34" charset="0"/>
                  <a:ea typeface="华文楷体" panose="02010600040101010101" pitchFamily="2" charset="-122"/>
                </a:rPr>
                <a:t>圆屏衍射</a:t>
              </a:r>
              <a:endPara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5618" name="图片 25617" descr="圆孔衍射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6" y="2694"/>
              <a:ext cx="1248" cy="1150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19" name="矩形 25618"/>
            <p:cNvSpPr/>
            <p:nvPr/>
          </p:nvSpPr>
          <p:spPr>
            <a:xfrm>
              <a:off x="2640" y="2598"/>
              <a:ext cx="1440" cy="1344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20" name="文本框 25619"/>
            <p:cNvSpPr txBox="1"/>
            <p:nvPr/>
          </p:nvSpPr>
          <p:spPr>
            <a:xfrm>
              <a:off x="3120" y="3726"/>
              <a:ext cx="1056" cy="29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Arial Narrow" panose="020B0606020202030204" pitchFamily="34" charset="0"/>
                  <a:ea typeface="华文楷体" panose="02010600040101010101" pitchFamily="2" charset="-122"/>
                </a:rPr>
                <a:t>圆孔衍射</a:t>
              </a:r>
              <a:endPara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5621" name="图片 25620" descr="钢针的衍射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" y="2694"/>
              <a:ext cx="1599" cy="1200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22" name="矩形 25621"/>
            <p:cNvSpPr/>
            <p:nvPr/>
          </p:nvSpPr>
          <p:spPr>
            <a:xfrm>
              <a:off x="720" y="2598"/>
              <a:ext cx="1755" cy="1392"/>
            </a:xfrm>
            <a:prstGeom prst="rect">
              <a:avLst/>
            </a:prstGeom>
            <a:noFill/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23" name="文本框 25622"/>
            <p:cNvSpPr txBox="1"/>
            <p:nvPr/>
          </p:nvSpPr>
          <p:spPr>
            <a:xfrm>
              <a:off x="1440" y="3726"/>
              <a:ext cx="1119" cy="29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Arial Narrow" panose="020B0606020202030204" pitchFamily="34" charset="0"/>
                  <a:ea typeface="华文楷体" panose="02010600040101010101" pitchFamily="2" charset="-122"/>
                </a:rPr>
                <a:t>钢针的衍射</a:t>
              </a:r>
              <a:endPara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25625" name="组合 25624"/>
          <p:cNvGrpSpPr/>
          <p:nvPr/>
        </p:nvGrpSpPr>
        <p:grpSpPr>
          <a:xfrm>
            <a:off x="2073536" y="3353421"/>
            <a:ext cx="8231124" cy="152428"/>
            <a:chOff x="576" y="2160"/>
            <a:chExt cx="5184" cy="96"/>
          </a:xfrm>
        </p:grpSpPr>
        <p:sp>
          <p:nvSpPr>
            <p:cNvPr id="25626" name="直接连接符 25625"/>
            <p:cNvSpPr/>
            <p:nvPr/>
          </p:nvSpPr>
          <p:spPr>
            <a:xfrm>
              <a:off x="576" y="2160"/>
              <a:ext cx="5184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7" name="直接连接符 25626"/>
            <p:cNvSpPr/>
            <p:nvPr/>
          </p:nvSpPr>
          <p:spPr>
            <a:xfrm>
              <a:off x="576" y="2256"/>
              <a:ext cx="5184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24" name="文本框 25623"/>
          <p:cNvSpPr txBox="1"/>
          <p:nvPr/>
        </p:nvSpPr>
        <p:spPr>
          <a:xfrm>
            <a:off x="2854360" y="3213695"/>
            <a:ext cx="6783056" cy="52197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光的干涉和衍射现象表明光确实是一种波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 animBg="1"/>
      <p:bldP spid="256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50735fae6cd7b89166742d4002442a7d9330e59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4960" y="733425"/>
            <a:ext cx="3403600" cy="421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2950" y="5252085"/>
            <a:ext cx="85115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19世纪60年代和80年代，麦克斯韦和赫兹先后从理论上和实验上确认了光的电磁波本质。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73" name="文本框 2072"/>
          <p:cNvSpPr txBox="1"/>
          <p:nvPr/>
        </p:nvSpPr>
        <p:spPr>
          <a:xfrm>
            <a:off x="1101725" y="4269740"/>
            <a:ext cx="1408430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rPr>
              <a:t>麦克斯韦</a:t>
            </a:r>
            <a:endParaRPr lang="zh-CN" altLang="en-US" b="1" dirty="0">
              <a:latin typeface="Arial Narrow" panose="020B0606020202030204" pitchFamily="34" charset="0"/>
              <a:ea typeface="华文楷体" panose="02010600040101010101" pitchFamily="2" charset="-122"/>
            </a:endParaRPr>
          </a:p>
        </p:txBody>
      </p:sp>
      <p:pic>
        <p:nvPicPr>
          <p:cNvPr id="4" name="图片 3" descr="962bd40735fae6cd2e4410b20fb30f2443a70f7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40" y="733425"/>
            <a:ext cx="3375660" cy="4169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735" y="4269740"/>
            <a:ext cx="911860" cy="460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 Narrow" panose="020B0606020202030204" pitchFamily="34" charset="0"/>
                <a:ea typeface="华文楷体" panose="02010600040101010101" pitchFamily="2" charset="-122"/>
              </a:rPr>
              <a:t>赫兹</a:t>
            </a:r>
            <a:endParaRPr lang="zh-CN" altLang="en-US" b="1" dirty="0">
              <a:latin typeface="Arial Narrow" panose="020B060602020203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bldLvl="0" animBg="1"/>
      <p:bldP spid="5" grpId="0" bldLvl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60" name="直接连接符 6159"/>
          <p:cNvSpPr/>
          <p:nvPr/>
        </p:nvSpPr>
        <p:spPr>
          <a:xfrm>
            <a:off x="6704760" y="1066998"/>
            <a:ext cx="609713" cy="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159" name="组合 6158"/>
          <p:cNvGrpSpPr/>
          <p:nvPr/>
        </p:nvGrpSpPr>
        <p:grpSpPr>
          <a:xfrm>
            <a:off x="2360556" y="3277207"/>
            <a:ext cx="8307338" cy="533499"/>
            <a:chOff x="528" y="2064"/>
            <a:chExt cx="5232" cy="1248"/>
          </a:xfrm>
        </p:grpSpPr>
        <p:sp>
          <p:nvSpPr>
            <p:cNvPr id="6156" name="直接连接符 6155"/>
            <p:cNvSpPr/>
            <p:nvPr/>
          </p:nvSpPr>
          <p:spPr>
            <a:xfrm>
              <a:off x="528" y="3312"/>
              <a:ext cx="5232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5" name="直接连接符 6154"/>
            <p:cNvSpPr/>
            <p:nvPr/>
          </p:nvSpPr>
          <p:spPr>
            <a:xfrm>
              <a:off x="528" y="3024"/>
              <a:ext cx="5232" cy="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7" name="直接连接符 6156"/>
            <p:cNvSpPr/>
            <p:nvPr/>
          </p:nvSpPr>
          <p:spPr>
            <a:xfrm flipV="1">
              <a:off x="2112" y="2160"/>
              <a:ext cx="0" cy="864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8" name="直接连接符 6157"/>
            <p:cNvSpPr/>
            <p:nvPr/>
          </p:nvSpPr>
          <p:spPr>
            <a:xfrm flipV="1">
              <a:off x="4464" y="2064"/>
              <a:ext cx="0" cy="960"/>
            </a:xfrm>
            <a:prstGeom prst="line">
              <a:avLst/>
            </a:prstGeom>
            <a:ln w="190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6146" name="图片 6145" descr="光电效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1320" y="443329"/>
            <a:ext cx="3734491" cy="2875495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6164" name="组合 6163"/>
          <p:cNvGrpSpPr/>
          <p:nvPr/>
        </p:nvGrpSpPr>
        <p:grpSpPr>
          <a:xfrm>
            <a:off x="1997075" y="3963035"/>
            <a:ext cx="3402965" cy="2555875"/>
            <a:chOff x="480" y="2496"/>
            <a:chExt cx="2048" cy="1536"/>
          </a:xfrm>
        </p:grpSpPr>
        <p:pic>
          <p:nvPicPr>
            <p:cNvPr id="6153" name="图片 6152" descr="爱因斯坦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" y="2496"/>
              <a:ext cx="1472" cy="1536"/>
            </a:xfrm>
            <a:prstGeom prst="rect">
              <a:avLst/>
            </a:prstGeom>
            <a:noFill/>
            <a:ln w="571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161" name="文本框 6160"/>
            <p:cNvSpPr txBox="1"/>
            <p:nvPr/>
          </p:nvSpPr>
          <p:spPr>
            <a:xfrm>
              <a:off x="480" y="3600"/>
              <a:ext cx="1008" cy="24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  <a:ea typeface="华文楷体" panose="02010600040101010101" pitchFamily="2" charset="-122"/>
                </a:rPr>
                <a:t>爱因斯坦</a:t>
              </a:r>
              <a:endParaRPr lang="zh-CN" altLang="en-US" sz="2000" b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6163" name="组合 6162"/>
          <p:cNvGrpSpPr/>
          <p:nvPr/>
        </p:nvGrpSpPr>
        <p:grpSpPr>
          <a:xfrm>
            <a:off x="6924675" y="3963035"/>
            <a:ext cx="3521710" cy="2555875"/>
            <a:chOff x="3312" y="2496"/>
            <a:chExt cx="2112" cy="1516"/>
          </a:xfrm>
        </p:grpSpPr>
        <p:pic>
          <p:nvPicPr>
            <p:cNvPr id="6154" name="图片 6153" descr="康普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2" y="2496"/>
              <a:ext cx="1872" cy="1516"/>
            </a:xfrm>
            <a:prstGeom prst="rect">
              <a:avLst/>
            </a:prstGeom>
            <a:noFill/>
            <a:ln w="571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162" name="文本框 6161"/>
            <p:cNvSpPr txBox="1"/>
            <p:nvPr/>
          </p:nvSpPr>
          <p:spPr>
            <a:xfrm>
              <a:off x="4704" y="3622"/>
              <a:ext cx="720" cy="23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  <a:ea typeface="华文楷体" panose="02010600040101010101" pitchFamily="2" charset="-122"/>
                </a:rPr>
                <a:t>康普顿</a:t>
              </a:r>
              <a:endParaRPr lang="zh-CN" altLang="en-US" sz="2000" b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6147" name="文本框 6146"/>
          <p:cNvSpPr txBox="1"/>
          <p:nvPr/>
        </p:nvSpPr>
        <p:spPr>
          <a:xfrm>
            <a:off x="7390687" y="549377"/>
            <a:ext cx="2667494" cy="2245360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</a:rPr>
              <a:t>光电效应以及康普顿效应等无可辩驳的证实了光是一种粒子．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44" name="流程图: 可选过程 4143"/>
          <p:cNvSpPr/>
          <p:nvPr/>
        </p:nvSpPr>
        <p:spPr>
          <a:xfrm>
            <a:off x="3122697" y="2743708"/>
            <a:ext cx="6478199" cy="1600496"/>
          </a:xfrm>
          <a:prstGeom prst="flowChartAlternateProcess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104" name="图片 4103" descr="薄膜干涉　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4055" y="445217"/>
            <a:ext cx="2819922" cy="2570639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36" name="图片 4135" descr="圆孔衍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31" y="457285"/>
            <a:ext cx="2819922" cy="2546822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37" name="图片 4136" descr="光电效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22" y="3963134"/>
            <a:ext cx="3048564" cy="2488074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45" name="文本框 4144"/>
          <p:cNvSpPr txBox="1"/>
          <p:nvPr/>
        </p:nvSpPr>
        <p:spPr>
          <a:xfrm>
            <a:off x="2055700" y="3277207"/>
            <a:ext cx="8535980" cy="52197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</a:rPr>
              <a:t>光既有波动性，同时也有粒子性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</a:rPr>
              <a:t>，光具有波粒二象性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38899" y="477466"/>
            <a:ext cx="11351514" cy="5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6" name="标题 5"/>
          <p:cNvSpPr txBox="1"/>
          <p:nvPr/>
        </p:nvSpPr>
        <p:spPr>
          <a:xfrm>
            <a:off x="838200" y="522092"/>
            <a:ext cx="10800000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/>
            <a:r>
              <a:rPr lang="zh-CN" altLang="en-US" sz="2800" b="1" dirty="0"/>
              <a:t>一、光的波粒二象性</a:t>
            </a:r>
            <a:endParaRPr lang="zh-CN" altLang="en-US" sz="2800" b="1" dirty="0"/>
          </a:p>
        </p:txBody>
      </p:sp>
      <p:sp>
        <p:nvSpPr>
          <p:cNvPr id="27" name="矩形 26"/>
          <p:cNvSpPr/>
          <p:nvPr/>
        </p:nvSpPr>
        <p:spPr>
          <a:xfrm>
            <a:off x="1" y="477513"/>
            <a:ext cx="541796" cy="576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08360" y="477513"/>
            <a:ext cx="158024" cy="576395"/>
          </a:xfrm>
          <a:prstGeom prst="rect">
            <a:avLst/>
          </a:prstGeom>
          <a:solidFill>
            <a:srgbClr val="14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9095" y="1555115"/>
            <a:ext cx="112642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光的本性：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光的干涉、衍射、偏振现象表明光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具有波动性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，光电效应和康普顿效应表明光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具有粒子性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，即光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具有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波粒二象性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.</a:t>
            </a:r>
            <a:endParaRPr lang="en-US" altLang="zh-CN" sz="28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3800" y="4417695"/>
            <a:ext cx="50952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光子的能量：</a:t>
            </a:r>
            <a:r>
              <a:rPr lang="en-US" altLang="zh-CN" sz="36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ε</a:t>
            </a:r>
            <a:r>
              <a:rPr lang="zh-CN" altLang="zh-CN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6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hν</a:t>
            </a:r>
            <a:endParaRPr lang="en-US" altLang="zh-CN" sz="3600" i="1" kern="100" dirty="0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+mn-ea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509135" y="3171190"/>
          <a:ext cx="1492250" cy="61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95300" imgH="203200" progId="Equation.3">
                  <p:embed/>
                </p:oleObj>
              </mc:Choice>
              <mc:Fallback>
                <p:oleObj name="" r:id="rId1" imgW="495300" imgH="2032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9135" y="3171190"/>
                        <a:ext cx="1492250" cy="611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001385" y="4509770"/>
            <a:ext cx="50952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光子的动</a:t>
            </a:r>
            <a:r>
              <a:rPr lang="zh-CN" altLang="zh-CN" sz="32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量：</a:t>
            </a:r>
            <a:endParaRPr lang="en-US" altLang="zh-CN" sz="3600" i="1" kern="100" dirty="0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+mn-ea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8723313" y="4509770"/>
          <a:ext cx="999490" cy="93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419100" imgH="393700" progId="Equation.3">
                  <p:embed/>
                </p:oleObj>
              </mc:Choice>
              <mc:Fallback>
                <p:oleObj name="" r:id="rId3" imgW="4191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3313" y="4509770"/>
                        <a:ext cx="999490" cy="935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861820" y="3199130"/>
            <a:ext cx="26473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ε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hν=hc/λ</a:t>
            </a:r>
            <a:endParaRPr lang="en-US" altLang="zh-CN" sz="3200" i="1" kern="100" dirty="0" err="1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+mn-ea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937375" y="3023235"/>
          <a:ext cx="1786255" cy="93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5" imgW="749300" imgH="393700" progId="Equation.3">
                  <p:embed/>
                </p:oleObj>
              </mc:Choice>
              <mc:Fallback>
                <p:oleObj name="" r:id="rId5" imgW="7493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7375" y="3023235"/>
                        <a:ext cx="1786255" cy="935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8" grpId="0"/>
      <p:bldP spid="8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101908" y="3734410"/>
          <a:ext cx="1986280" cy="78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7200" imgH="177165" progId="Equation.3">
                  <p:embed/>
                </p:oleObj>
              </mc:Choice>
              <mc:Fallback>
                <p:oleObj name="" r:id="rId1" imgW="457200" imgH="177165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1908" y="3734410"/>
                        <a:ext cx="1986280" cy="7804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88610" y="4514850"/>
          <a:ext cx="1182370" cy="12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19100" imgH="393700" progId="Equation.3">
                  <p:embed/>
                </p:oleObj>
              </mc:Choice>
              <mc:Fallback>
                <p:oleObj name="" r:id="rId3" imgW="419100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8610" y="4514850"/>
                        <a:ext cx="1182370" cy="1283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/>
          <p:nvPr/>
        </p:nvSpPr>
        <p:spPr>
          <a:xfrm>
            <a:off x="3808624" y="1295640"/>
            <a:ext cx="1407795" cy="583565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粒子性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6857189" y="1371854"/>
            <a:ext cx="1407795" cy="583565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波动性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1827057" y="2095888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（具有能量）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7847972" y="2057781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（具有频率）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1839760" y="3002519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（具有动量）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4189695" y="1981567"/>
          <a:ext cx="727210" cy="83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116840" imgH="134620" progId="Equation.3">
                  <p:embed/>
                </p:oleObj>
              </mc:Choice>
              <mc:Fallback>
                <p:oleObj name="" r:id="rId5" imgW="116840" imgH="13462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9695" y="1981567"/>
                        <a:ext cx="727210" cy="838355"/>
                      </a:xfrm>
                      <a:prstGeom prst="rect">
                        <a:avLst/>
                      </a:prstGeom>
                      <a:solidFill>
                        <a:srgbClr val="0000FF">
                          <a:alpha val="89803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7162045" y="2057781"/>
          <a:ext cx="760554" cy="76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116840" imgH="134620" progId="Equation.3">
                  <p:embed/>
                </p:oleObj>
              </mc:Choice>
              <mc:Fallback>
                <p:oleObj name="" r:id="rId7" imgW="116840" imgH="13462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2045" y="2057781"/>
                        <a:ext cx="760554" cy="762141"/>
                      </a:xfrm>
                      <a:prstGeom prst="rect">
                        <a:avLst/>
                      </a:prstGeom>
                      <a:solidFill>
                        <a:srgbClr val="0000FF">
                          <a:alpha val="89803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4875622" y="2464256"/>
            <a:ext cx="2210209" cy="660522"/>
            <a:chOff x="2112" y="1552"/>
            <a:chExt cx="1392" cy="416"/>
          </a:xfrm>
        </p:grpSpPr>
        <p:sp>
          <p:nvSpPr>
            <p:cNvPr id="13323" name="Text Box 12"/>
            <p:cNvSpPr txBox="1"/>
            <p:nvPr/>
          </p:nvSpPr>
          <p:spPr>
            <a:xfrm>
              <a:off x="2670" y="1552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6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24" name="Line 13"/>
            <p:cNvSpPr/>
            <p:nvPr/>
          </p:nvSpPr>
          <p:spPr>
            <a:xfrm flipV="1">
              <a:off x="2928" y="1584"/>
              <a:ext cx="576" cy="14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5" name="Line 14"/>
            <p:cNvSpPr/>
            <p:nvPr/>
          </p:nvSpPr>
          <p:spPr>
            <a:xfrm>
              <a:off x="2928" y="1824"/>
              <a:ext cx="576" cy="14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6" name="Line 15"/>
            <p:cNvSpPr/>
            <p:nvPr/>
          </p:nvSpPr>
          <p:spPr>
            <a:xfrm flipH="1" flipV="1">
              <a:off x="2112" y="1584"/>
              <a:ext cx="576" cy="14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7" name="Line 16"/>
            <p:cNvSpPr/>
            <p:nvPr/>
          </p:nvSpPr>
          <p:spPr>
            <a:xfrm flipH="1">
              <a:off x="2112" y="1824"/>
              <a:ext cx="576" cy="144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7162045" y="2896136"/>
          <a:ext cx="762141" cy="83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134620" imgH="170180" progId="Equation.3">
                  <p:embed/>
                </p:oleObj>
              </mc:Choice>
              <mc:Fallback>
                <p:oleObj name="" r:id="rId9" imgW="134620" imgH="17018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2045" y="2896136"/>
                        <a:ext cx="762141" cy="838355"/>
                      </a:xfrm>
                      <a:prstGeom prst="rect">
                        <a:avLst/>
                      </a:prstGeom>
                      <a:solidFill>
                        <a:srgbClr val="0000FF">
                          <a:alpha val="89803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4189695" y="2896136"/>
          <a:ext cx="712920" cy="83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1" imgW="143510" imgH="152400" progId="Equation.3">
                  <p:embed/>
                </p:oleObj>
              </mc:Choice>
              <mc:Fallback>
                <p:oleObj name="" r:id="rId11" imgW="143510" imgH="1524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89695" y="2896136"/>
                        <a:ext cx="712920" cy="838355"/>
                      </a:xfrm>
                      <a:prstGeom prst="rect">
                        <a:avLst/>
                      </a:prstGeom>
                      <a:solidFill>
                        <a:srgbClr val="0000FF">
                          <a:alpha val="89803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9"/>
          <p:cNvSpPr txBox="1"/>
          <p:nvPr/>
        </p:nvSpPr>
        <p:spPr>
          <a:xfrm>
            <a:off x="3049270" y="5798185"/>
            <a:ext cx="7158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 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架起了粒子性与波动性之间的桥梁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Text Box 21"/>
          <p:cNvSpPr txBox="1"/>
          <p:nvPr/>
        </p:nvSpPr>
        <p:spPr>
          <a:xfrm>
            <a:off x="7847972" y="3002519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（具有波长）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2" grpId="0"/>
      <p:bldP spid="1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55" y="1231265"/>
            <a:ext cx="6582410" cy="4986655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4" name="直接连接符 7173"/>
          <p:cNvSpPr/>
          <p:nvPr/>
        </p:nvSpPr>
        <p:spPr>
          <a:xfrm>
            <a:off x="9143612" y="2819922"/>
            <a:ext cx="381071" cy="0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5" name="直接连接符 7174"/>
          <p:cNvSpPr/>
          <p:nvPr/>
        </p:nvSpPr>
        <p:spPr>
          <a:xfrm>
            <a:off x="9524683" y="2819922"/>
            <a:ext cx="0" cy="685927"/>
          </a:xfrm>
          <a:prstGeom prst="line">
            <a:avLst/>
          </a:prstGeom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ags/tag5.xml><?xml version="1.0" encoding="utf-8"?>
<p:tagLst xmlns:p="http://schemas.openxmlformats.org/presentationml/2006/main">
  <p:tag name="REFSHAPE" val="820547020"/>
  <p:tag name="KSO_WM_UNIT_PLACING_PICTURE_USER_VIEWPORT" val="{&quot;height&quot;:6640,&quot;width&quot;:5360}"/>
</p:tagLst>
</file>

<file path=ppt/tags/tag6.xml><?xml version="1.0" encoding="utf-8"?>
<p:tagLst xmlns:p="http://schemas.openxmlformats.org/presentationml/2006/main">
  <p:tag name="REFSHAPE" val="1133164396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WPS 演示</Application>
  <PresentationFormat>自定义</PresentationFormat>
  <Paragraphs>135</Paragraphs>
  <Slides>16</Slides>
  <Notes>4</Notes>
  <HiddenSlides>4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16</vt:i4>
      </vt:variant>
    </vt:vector>
  </HeadingPairs>
  <TitlesOfParts>
    <vt:vector size="55" baseType="lpstr">
      <vt:lpstr>Arial</vt:lpstr>
      <vt:lpstr>宋体</vt:lpstr>
      <vt:lpstr>Wingdings</vt:lpstr>
      <vt:lpstr>方正姚体</vt:lpstr>
      <vt:lpstr>迷你简启体</vt:lpstr>
      <vt:lpstr>微软雅黑</vt:lpstr>
      <vt:lpstr>楷体</vt:lpstr>
      <vt:lpstr>黑体</vt:lpstr>
      <vt:lpstr>Arial Narrow</vt:lpstr>
      <vt:lpstr>华文楷体</vt:lpstr>
      <vt:lpstr>Times New Roman</vt:lpstr>
      <vt:lpstr>Arial Black</vt:lpstr>
      <vt:lpstr>Courier New</vt:lpstr>
      <vt:lpstr>楷体_GB2312</vt:lpstr>
      <vt:lpstr>新宋体</vt:lpstr>
      <vt:lpstr>Times New Roman</vt:lpstr>
      <vt:lpstr>Book Antiqua</vt:lpstr>
      <vt:lpstr>Arial Unicode MS</vt:lpstr>
      <vt:lpstr>Calibri</vt:lpstr>
      <vt:lpstr>7_Office 主题</vt:lpstr>
      <vt:lpstr>1_自定义设计方案</vt:lpstr>
      <vt:lpstr>Word.Document.12</vt:lpstr>
      <vt:lpstr>Word.Document.12</vt:lpstr>
      <vt:lpstr>Word.Document.12</vt:lpstr>
      <vt:lpstr>Word.Document.12</vt:lpstr>
      <vt:lpstr>Word.Document.12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小吉</cp:lastModifiedBy>
  <cp:revision>5441</cp:revision>
  <dcterms:created xsi:type="dcterms:W3CDTF">2014-11-27T01:03:00Z</dcterms:created>
  <dcterms:modified xsi:type="dcterms:W3CDTF">2020-04-29T09:37:42Z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