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444" r:id="rId2"/>
    <p:sldId id="471" r:id="rId3"/>
    <p:sldId id="472" r:id="rId4"/>
    <p:sldId id="473" r:id="rId5"/>
    <p:sldId id="474" r:id="rId6"/>
    <p:sldId id="475" r:id="rId7"/>
    <p:sldId id="476" r:id="rId8"/>
    <p:sldId id="477" r:id="rId9"/>
    <p:sldId id="478" r:id="rId10"/>
    <p:sldId id="479" r:id="rId11"/>
    <p:sldId id="480" r:id="rId12"/>
    <p:sldId id="485" r:id="rId13"/>
    <p:sldId id="482" r:id="rId14"/>
    <p:sldId id="483" r:id="rId15"/>
    <p:sldId id="486" r:id="rId16"/>
    <p:sldId id="488" r:id="rId17"/>
    <p:sldId id="489" r:id="rId18"/>
    <p:sldId id="490" r:id="rId19"/>
    <p:sldId id="491" r:id="rId20"/>
    <p:sldId id="492" r:id="rId21"/>
    <p:sldId id="493" r:id="rId22"/>
    <p:sldId id="498" r:id="rId23"/>
  </p:sldIdLst>
  <p:sldSz cx="12192000" cy="6858000"/>
  <p:notesSz cx="7104063" cy="10234613"/>
  <p:embeddedFontLst>
    <p:embeddedFont>
      <p:font typeface="迷你简启体" panose="02010600030101010101" charset="-122"/>
      <p:regular r:id="rId25"/>
    </p:embeddedFont>
    <p:embeddedFont>
      <p:font typeface="Calibri" panose="020F0502020204030204" pitchFamily="34" charset="0"/>
      <p:regular r:id="rId26"/>
      <p:bold r:id="rId27"/>
      <p:italic r:id="rId28"/>
      <p:boldItalic r:id="rId29"/>
    </p:embeddedFont>
    <p:embeddedFont>
      <p:font typeface="方正姚体" panose="02010601030101010101" pitchFamily="2" charset="-122"/>
      <p:regular r:id="rId30"/>
    </p:embeddedFont>
    <p:embeddedFont>
      <p:font typeface="黑体" panose="02010609060101010101" pitchFamily="49" charset="-122"/>
      <p:regular r:id="rId31"/>
    </p:embeddedFont>
    <p:embeddedFont>
      <p:font typeface="华文楷体" panose="02010600040101010101" pitchFamily="2" charset="-122"/>
      <p:regular r:id="rId32"/>
    </p:embeddedFont>
    <p:embeddedFont>
      <p:font typeface="华文新魏" panose="02010800040101010101" pitchFamily="2" charset="-122"/>
      <p:regular r:id="rId33"/>
    </p:embeddedFont>
    <p:embeddedFont>
      <p:font typeface="楷体" panose="02010609060101010101" pitchFamily="49" charset="-122"/>
      <p:regular r:id="rId34"/>
    </p:embeddedFont>
    <p:embeddedFont>
      <p:font typeface="隶书" panose="02010509060101010101" pitchFamily="49" charset="-122"/>
      <p:regular r:id="rId35"/>
    </p:embeddedFont>
    <p:embeddedFont>
      <p:font typeface="幼圆" panose="02010509060101010101" pitchFamily="49" charset="-122"/>
      <p:regular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FB6"/>
    <a:srgbClr val="CB2327"/>
    <a:srgbClr val="A7272B"/>
    <a:srgbClr val="BD2529"/>
    <a:srgbClr val="FF5050"/>
    <a:srgbClr val="C92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2020/4/22</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梯形 6"/>
          <p:cNvSpPr/>
          <p:nvPr/>
        </p:nvSpPr>
        <p:spPr>
          <a:xfrm rot="10800000">
            <a:off x="1262231" y="-3"/>
            <a:ext cx="9667538" cy="301215"/>
          </a:xfrm>
          <a:prstGeom prst="trapezoid">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0" y="6540649"/>
            <a:ext cx="12192000" cy="317351"/>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5491480" y="1470800"/>
            <a:ext cx="1209040" cy="706755"/>
          </a:xfrm>
          <a:prstGeom prst="rect">
            <a:avLst/>
          </a:prstGeom>
          <a:noFill/>
          <a:effectLst/>
        </p:spPr>
        <p:txBody>
          <a:bodyPr wrap="none" rtlCol="0">
            <a:spAutoFit/>
          </a:bodyPr>
          <a:lstStyle/>
          <a:p>
            <a:pPr algn="ctr"/>
            <a:r>
              <a:rPr lang="en-US" altLang="zh-CN" sz="4000" b="1" dirty="0">
                <a:solidFill>
                  <a:schemeClr val="bg1"/>
                </a:solidFill>
                <a:latin typeface="方正姚体" panose="02010601030101010101" pitchFamily="2" charset="-122"/>
              </a:rPr>
              <a:t>2017</a:t>
            </a:r>
            <a:endParaRPr lang="en-US" altLang="zh-CN" sz="3200" b="1" dirty="0">
              <a:solidFill>
                <a:schemeClr val="bg1"/>
              </a:solidFill>
              <a:latin typeface="方正姚体" panose="02010601030101010101" pitchFamily="2" charset="-122"/>
            </a:endParaRPr>
          </a:p>
        </p:txBody>
      </p:sp>
      <p:sp>
        <p:nvSpPr>
          <p:cNvPr id="10" name="同心圆 9"/>
          <p:cNvSpPr/>
          <p:nvPr/>
        </p:nvSpPr>
        <p:spPr>
          <a:xfrm>
            <a:off x="5332207" y="1129552"/>
            <a:ext cx="1527586" cy="1527586"/>
          </a:xfrm>
          <a:prstGeom prst="donut">
            <a:avLst>
              <a:gd name="adj" fmla="val 63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 name="标题 1"/>
          <p:cNvSpPr>
            <a:spLocks noGrp="1"/>
          </p:cNvSpPr>
          <p:nvPr>
            <p:ph type="ctrTitle"/>
          </p:nvPr>
        </p:nvSpPr>
        <p:spPr>
          <a:xfrm>
            <a:off x="1524000" y="2841437"/>
            <a:ext cx="9144000" cy="1030476"/>
          </a:xfrm>
        </p:spPr>
        <p:txBody>
          <a:bodyPr anchor="b">
            <a:normAutofit/>
          </a:bodyPr>
          <a:lstStyle>
            <a:lvl1pPr algn="ctr">
              <a:defRPr sz="5400">
                <a:solidFill>
                  <a:schemeClr val="bg1"/>
                </a:solidFill>
              </a:defRPr>
            </a:lvl1pPr>
          </a:lstStyle>
          <a:p>
            <a:r>
              <a:rPr lang="zh-CN" altLang="en-US"/>
              <a:t>单击此处编辑母版标题样式</a:t>
            </a:r>
          </a:p>
        </p:txBody>
      </p:sp>
      <p:sp>
        <p:nvSpPr>
          <p:cNvPr id="3" name="副标题 2"/>
          <p:cNvSpPr>
            <a:spLocks noGrp="1"/>
          </p:cNvSpPr>
          <p:nvPr>
            <p:ph type="subTitle" idx="1" hasCustomPrompt="1"/>
          </p:nvPr>
        </p:nvSpPr>
        <p:spPr>
          <a:xfrm>
            <a:off x="3181350" y="5031507"/>
            <a:ext cx="2705100" cy="47625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p>
        </p:txBody>
      </p:sp>
      <p:sp>
        <p:nvSpPr>
          <p:cNvPr id="4" name="日期占位符 3"/>
          <p:cNvSpPr>
            <a:spLocks noGrp="1"/>
          </p:cNvSpPr>
          <p:nvPr>
            <p:ph type="dt" sz="half" idx="10"/>
          </p:nvPr>
        </p:nvSpPr>
        <p:spPr/>
        <p:txBody>
          <a:bodyPr/>
          <a:lstStyle/>
          <a:p>
            <a:fld id="{0A0F2237-1CDC-4A9F-9B50-E2751CF02005}" type="datetimeFigureOut">
              <a:rPr lang="zh-CN" altLang="en-US" smtClean="0"/>
              <a:t>2020/4/22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065 -0.00556 L 0.56367 -0.00764 " pathEditMode="relative" rAng="0" ptsTypes="AA">
                                      <p:cBhvr>
                                        <p:cTn id="6" dur="750" fill="hold"/>
                                        <p:tgtEl>
                                          <p:spTgt spid="10"/>
                                        </p:tgtEl>
                                        <p:attrNameLst>
                                          <p:attrName>ppt_x</p:attrName>
                                          <p:attrName>ppt_y</p:attrName>
                                        </p:attrNameLst>
                                      </p:cBhvr>
                                      <p:rCtr x="28151" y="-116"/>
                                    </p:animMotion>
                                  </p:childTnLst>
                                </p:cTn>
                              </p:par>
                              <p:par>
                                <p:cTn id="7" presetID="53" presetClass="entr" presetSubtype="16" fill="hold" grpId="0" nodeType="withEffect">
                                  <p:stCondLst>
                                    <p:cond delay="50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A0F2237-1CDC-4A9F-9B50-E2751CF02005}" type="datetimeFigureOut">
              <a:rPr lang="zh-CN" altLang="en-US" smtClean="0"/>
              <a:t>2020/4/22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0BD5C9-D31B-404C-B346-DE2E8DFE88CF}" type="slidenum">
              <a:rPr lang="zh-CN" altLang="en-US" smtClean="0"/>
              <a:t>‹#›</a:t>
            </a:fld>
            <a:endParaRPr lang="zh-CN" altLang="en-US"/>
          </a:p>
        </p:txBody>
      </p:sp>
      <p:sp>
        <p:nvSpPr>
          <p:cNvPr id="7" name="内容占位符 6"/>
          <p:cNvSpPr>
            <a:spLocks noGrp="1"/>
          </p:cNvSpPr>
          <p:nvPr>
            <p:ph sz="quarter" idx="13"/>
          </p:nvPr>
        </p:nvSpPr>
        <p:spPr>
          <a:xfrm>
            <a:off x="838200" y="930729"/>
            <a:ext cx="10515600" cy="5184320"/>
          </a:xfrm>
        </p:spPr>
        <p:txBody>
          <a:bodyPr anchor="ctr">
            <a:normAutofit/>
          </a:bodyPr>
          <a:lstStyle>
            <a:lvl1pPr marL="0" indent="0">
              <a:lnSpc>
                <a:spcPct val="120000"/>
              </a:lnSpc>
              <a:buNone/>
              <a:defRPr sz="2000">
                <a:solidFill>
                  <a:srgbClr val="2D3E50"/>
                </a:solidFill>
              </a:defRPr>
            </a:lvl1pPr>
          </a:lstStyle>
          <a:p>
            <a:pPr lvl="0"/>
            <a:r>
              <a:rPr lang="zh-CN" altLang="en-US" dirty="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A0F2237-1CDC-4A9F-9B50-E2751CF02005}" type="datetimeFigureOut">
              <a:rPr lang="zh-CN" altLang="en-US" smtClean="0"/>
              <a:t>2020/4/22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0BD5C9-D31B-404C-B346-DE2E8DFE88C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任意多边形 6"/>
          <p:cNvSpPr/>
          <p:nvPr/>
        </p:nvSpPr>
        <p:spPr>
          <a:xfrm>
            <a:off x="0" y="0"/>
            <a:ext cx="5398770" cy="788670"/>
          </a:xfrm>
          <a:custGeom>
            <a:avLst/>
            <a:gdLst>
              <a:gd name="connsiteX0" fmla="*/ 0 w 5398770"/>
              <a:gd name="connsiteY0" fmla="*/ 0 h 674370"/>
              <a:gd name="connsiteX1" fmla="*/ 5398770 w 5398770"/>
              <a:gd name="connsiteY1" fmla="*/ 0 h 674370"/>
              <a:gd name="connsiteX2" fmla="*/ 4752791 w 5398770"/>
              <a:gd name="connsiteY2" fmla="*/ 674370 h 674370"/>
              <a:gd name="connsiteX3" fmla="*/ 0 w 5398770"/>
              <a:gd name="connsiteY3" fmla="*/ 674370 h 674370"/>
              <a:gd name="connsiteX4" fmla="*/ 0 w 5398770"/>
              <a:gd name="connsiteY4" fmla="*/ 0 h 67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770" h="674370">
                <a:moveTo>
                  <a:pt x="0" y="0"/>
                </a:moveTo>
                <a:lnTo>
                  <a:pt x="5398770" y="0"/>
                </a:lnTo>
                <a:lnTo>
                  <a:pt x="4752791" y="674370"/>
                </a:lnTo>
                <a:lnTo>
                  <a:pt x="0" y="674370"/>
                </a:lnTo>
                <a:lnTo>
                  <a:pt x="0" y="0"/>
                </a:lnTo>
                <a:close/>
              </a:path>
            </a:pathLst>
          </a:cu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prstClr val="white"/>
              </a:solidFill>
            </a:endParaRPr>
          </a:p>
        </p:txBody>
      </p:sp>
      <p:sp>
        <p:nvSpPr>
          <p:cNvPr id="2" name="标题 1"/>
          <p:cNvSpPr>
            <a:spLocks noGrp="1"/>
          </p:cNvSpPr>
          <p:nvPr>
            <p:ph type="title" hasCustomPrompt="1"/>
          </p:nvPr>
        </p:nvSpPr>
        <p:spPr>
          <a:xfrm>
            <a:off x="0" y="1"/>
            <a:ext cx="4038600" cy="788670"/>
          </a:xfrm>
        </p:spPr>
        <p:txBody>
          <a:bodyPr>
            <a:normAutofit/>
          </a:bodyPr>
          <a:lstStyle>
            <a:lvl1pPr algn="ctr">
              <a:defRPr sz="4000" b="1">
                <a:solidFill>
                  <a:schemeClr val="bg1"/>
                </a:solidFill>
              </a:defRPr>
            </a:lvl1pPr>
          </a:lstStyle>
          <a:p>
            <a:r>
              <a:rPr lang="zh-CN" altLang="en-US" dirty="0"/>
              <a:t>编辑标题</a:t>
            </a:r>
          </a:p>
        </p:txBody>
      </p:sp>
      <p:sp>
        <p:nvSpPr>
          <p:cNvPr id="3" name="内容占位符 2"/>
          <p:cNvSpPr>
            <a:spLocks noGrp="1"/>
          </p:cNvSpPr>
          <p:nvPr>
            <p:ph idx="1"/>
          </p:nvPr>
        </p:nvSpPr>
        <p:spPr/>
        <p:txBody>
          <a:bodyPr>
            <a:normAutofit/>
          </a:bodyPr>
          <a:lstStyle>
            <a:lvl1pPr marL="0" indent="0">
              <a:lnSpc>
                <a:spcPct val="120000"/>
              </a:lnSpc>
              <a:buNone/>
              <a:defRPr sz="2000">
                <a:solidFill>
                  <a:srgbClr val="2D3E50"/>
                </a:solidFill>
              </a:defRPr>
            </a:lvl1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0A0F2237-1CDC-4A9F-9B50-E2751CF02005}" type="datetimeFigureOut">
              <a:rPr lang="zh-CN" altLang="en-US" smtClean="0"/>
              <a:t>2020/4/22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6355080"/>
            <a:ext cx="12192000" cy="502920"/>
          </a:xfrm>
          <a:prstGeom prst="rect">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rot="10800000">
            <a:off x="4848094" y="1802755"/>
            <a:ext cx="2490700" cy="1554480"/>
          </a:xfrm>
          <a:custGeom>
            <a:avLst/>
            <a:gdLst>
              <a:gd name="connsiteX0" fmla="*/ 4735 w 1611630"/>
              <a:gd name="connsiteY0" fmla="*/ 0 h 1005840"/>
              <a:gd name="connsiteX1" fmla="*/ 1606895 w 1611630"/>
              <a:gd name="connsiteY1" fmla="*/ 0 h 1005840"/>
              <a:gd name="connsiteX2" fmla="*/ 1607470 w 1611630"/>
              <a:gd name="connsiteY2" fmla="*/ 4247 h 1005840"/>
              <a:gd name="connsiteX3" fmla="*/ 1611630 w 1611630"/>
              <a:gd name="connsiteY3" fmla="*/ 97155 h 1005840"/>
              <a:gd name="connsiteX4" fmla="*/ 805815 w 1611630"/>
              <a:gd name="connsiteY4" fmla="*/ 1005840 h 1005840"/>
              <a:gd name="connsiteX5" fmla="*/ 0 w 1611630"/>
              <a:gd name="connsiteY5" fmla="*/ 97155 h 1005840"/>
              <a:gd name="connsiteX6" fmla="*/ 4160 w 1611630"/>
              <a:gd name="connsiteY6" fmla="*/ 4247 h 1005840"/>
              <a:gd name="connsiteX7" fmla="*/ 4735 w 1611630"/>
              <a:gd name="connsiteY7" fmla="*/ 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1630" h="1005840">
                <a:moveTo>
                  <a:pt x="4735" y="0"/>
                </a:moveTo>
                <a:lnTo>
                  <a:pt x="1606895" y="0"/>
                </a:lnTo>
                <a:lnTo>
                  <a:pt x="1607470" y="4247"/>
                </a:lnTo>
                <a:cubicBezTo>
                  <a:pt x="1610221" y="34795"/>
                  <a:pt x="1611630" y="65789"/>
                  <a:pt x="1611630" y="97155"/>
                </a:cubicBezTo>
                <a:cubicBezTo>
                  <a:pt x="1611630" y="599008"/>
                  <a:pt x="1250854" y="1005840"/>
                  <a:pt x="805815" y="1005840"/>
                </a:cubicBezTo>
                <a:cubicBezTo>
                  <a:pt x="360776" y="1005840"/>
                  <a:pt x="0" y="599008"/>
                  <a:pt x="0" y="97155"/>
                </a:cubicBezTo>
                <a:cubicBezTo>
                  <a:pt x="0" y="65789"/>
                  <a:pt x="1410" y="34795"/>
                  <a:pt x="4160" y="4247"/>
                </a:cubicBezTo>
                <a:lnTo>
                  <a:pt x="4735" y="0"/>
                </a:lnTo>
                <a:close/>
              </a:path>
            </a:pathLst>
          </a:cu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p:nvCxnSpPr>
        <p:spPr>
          <a:xfrm>
            <a:off x="2524125" y="3357235"/>
            <a:ext cx="7138638" cy="0"/>
          </a:xfrm>
          <a:prstGeom prst="line">
            <a:avLst/>
          </a:prstGeom>
          <a:ln>
            <a:solidFill>
              <a:srgbClr val="BC242A"/>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838200" y="3524250"/>
            <a:ext cx="10515600" cy="1200149"/>
          </a:xfrm>
        </p:spPr>
        <p:txBody>
          <a:bodyPr anchor="t">
            <a:normAutofit/>
          </a:bodyPr>
          <a:lstStyle>
            <a:lvl1pPr algn="ctr">
              <a:defRPr sz="7200"/>
            </a:lvl1pPr>
          </a:lstStyle>
          <a:p>
            <a:r>
              <a:rPr lang="zh-CN" altLang="en-US" dirty="0"/>
              <a:t>编辑标题</a:t>
            </a:r>
          </a:p>
        </p:txBody>
      </p:sp>
      <p:sp>
        <p:nvSpPr>
          <p:cNvPr id="4" name="日期占位符 3"/>
          <p:cNvSpPr>
            <a:spLocks noGrp="1"/>
          </p:cNvSpPr>
          <p:nvPr>
            <p:ph type="dt" sz="half" idx="10"/>
          </p:nvPr>
        </p:nvSpPr>
        <p:spPr/>
        <p:txBody>
          <a:bodyPr/>
          <a:lstStyle/>
          <a:p>
            <a:fld id="{0A0F2237-1CDC-4A9F-9B50-E2751CF02005}" type="datetimeFigureOut">
              <a:rPr lang="zh-CN" altLang="en-US" smtClean="0"/>
              <a:t>2020/4/22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任意多边形 7"/>
          <p:cNvSpPr/>
          <p:nvPr/>
        </p:nvSpPr>
        <p:spPr>
          <a:xfrm>
            <a:off x="0" y="0"/>
            <a:ext cx="5398770" cy="788670"/>
          </a:xfrm>
          <a:custGeom>
            <a:avLst/>
            <a:gdLst>
              <a:gd name="connsiteX0" fmla="*/ 0 w 5398770"/>
              <a:gd name="connsiteY0" fmla="*/ 0 h 674370"/>
              <a:gd name="connsiteX1" fmla="*/ 5398770 w 5398770"/>
              <a:gd name="connsiteY1" fmla="*/ 0 h 674370"/>
              <a:gd name="connsiteX2" fmla="*/ 4752791 w 5398770"/>
              <a:gd name="connsiteY2" fmla="*/ 674370 h 674370"/>
              <a:gd name="connsiteX3" fmla="*/ 0 w 5398770"/>
              <a:gd name="connsiteY3" fmla="*/ 674370 h 674370"/>
              <a:gd name="connsiteX4" fmla="*/ 0 w 5398770"/>
              <a:gd name="connsiteY4" fmla="*/ 0 h 67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770" h="674370">
                <a:moveTo>
                  <a:pt x="0" y="0"/>
                </a:moveTo>
                <a:lnTo>
                  <a:pt x="5398770" y="0"/>
                </a:lnTo>
                <a:lnTo>
                  <a:pt x="4752791" y="674370"/>
                </a:lnTo>
                <a:lnTo>
                  <a:pt x="0" y="674370"/>
                </a:lnTo>
                <a:lnTo>
                  <a:pt x="0" y="0"/>
                </a:lnTo>
                <a:close/>
              </a:path>
            </a:pathLst>
          </a:cu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prstClr val="white"/>
              </a:solidFill>
            </a:endParaRPr>
          </a:p>
        </p:txBody>
      </p:sp>
      <p:sp>
        <p:nvSpPr>
          <p:cNvPr id="2" name="标题 1"/>
          <p:cNvSpPr>
            <a:spLocks noGrp="1"/>
          </p:cNvSpPr>
          <p:nvPr>
            <p:ph type="title" hasCustomPrompt="1"/>
          </p:nvPr>
        </p:nvSpPr>
        <p:spPr>
          <a:xfrm>
            <a:off x="0" y="1"/>
            <a:ext cx="4038600" cy="788670"/>
          </a:xfrm>
        </p:spPr>
        <p:txBody>
          <a:bodyPr>
            <a:normAutofit/>
          </a:bodyPr>
          <a:lstStyle>
            <a:lvl1pPr algn="ctr">
              <a:defRPr sz="4000" b="1">
                <a:solidFill>
                  <a:schemeClr val="bg1"/>
                </a:solidFill>
              </a:defRPr>
            </a:lvl1pPr>
          </a:lstStyle>
          <a:p>
            <a:r>
              <a:rPr lang="zh-CN" altLang="en-US" dirty="0"/>
              <a:t>编辑标题</a:t>
            </a:r>
          </a:p>
        </p:txBody>
      </p:sp>
      <p:sp>
        <p:nvSpPr>
          <p:cNvPr id="3" name="内容占位符 2"/>
          <p:cNvSpPr>
            <a:spLocks noGrp="1"/>
          </p:cNvSpPr>
          <p:nvPr>
            <p:ph sz="half" idx="1"/>
          </p:nvPr>
        </p:nvSpPr>
        <p:spPr>
          <a:xfrm>
            <a:off x="838200" y="1825625"/>
            <a:ext cx="5181600" cy="4351338"/>
          </a:xfrm>
        </p:spPr>
        <p:txBody>
          <a:bodyPr>
            <a:normAutofit/>
          </a:bodyPr>
          <a:lstStyle>
            <a:lvl1pPr marL="0" indent="0">
              <a:lnSpc>
                <a:spcPct val="120000"/>
              </a:lnSpc>
              <a:buNone/>
              <a:defRPr sz="2000">
                <a:solidFill>
                  <a:srgbClr val="2D3E50"/>
                </a:solidFill>
              </a:defRPr>
            </a:lvl1pPr>
          </a:lstStyle>
          <a:p>
            <a:pPr lvl="0"/>
            <a:r>
              <a:rPr lang="zh-CN" altLang="en-US" dirty="0"/>
              <a:t>单击此处编辑母版文本样式</a:t>
            </a:r>
          </a:p>
        </p:txBody>
      </p:sp>
      <p:sp>
        <p:nvSpPr>
          <p:cNvPr id="4" name="内容占位符 3"/>
          <p:cNvSpPr>
            <a:spLocks noGrp="1"/>
          </p:cNvSpPr>
          <p:nvPr>
            <p:ph sz="half" idx="2"/>
          </p:nvPr>
        </p:nvSpPr>
        <p:spPr>
          <a:xfrm>
            <a:off x="6172200" y="1825625"/>
            <a:ext cx="5181600" cy="4351338"/>
          </a:xfrm>
        </p:spPr>
        <p:txBody>
          <a:bodyPr>
            <a:normAutofit/>
          </a:bodyPr>
          <a:lstStyle>
            <a:lvl1pPr marL="0" indent="0">
              <a:lnSpc>
                <a:spcPct val="120000"/>
              </a:lnSpc>
              <a:buNone/>
              <a:defRPr sz="2000">
                <a:solidFill>
                  <a:srgbClr val="2D3E50"/>
                </a:solidFill>
              </a:defRPr>
            </a:lvl1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0A0F2237-1CDC-4A9F-9B50-E2751CF02005}" type="datetimeFigureOut">
              <a:rPr lang="zh-CN" altLang="en-US" smtClean="0"/>
              <a:t>2020/4/22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BD5C9-D31B-404C-B346-DE2E8DFE88C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8531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839453"/>
            <a:ext cx="5157787" cy="335021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8531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839453"/>
            <a:ext cx="5183188" cy="335021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A0F2237-1CDC-4A9F-9B50-E2751CF02005}" type="datetimeFigureOut">
              <a:rPr lang="zh-CN" altLang="en-US" smtClean="0"/>
              <a:t>2020/4/22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0BD5C9-D31B-404C-B346-DE2E8DFE88C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梯形 5"/>
          <p:cNvSpPr/>
          <p:nvPr/>
        </p:nvSpPr>
        <p:spPr>
          <a:xfrm rot="10800000">
            <a:off x="1262231" y="-3"/>
            <a:ext cx="9667538" cy="301215"/>
          </a:xfrm>
          <a:prstGeom prst="trapezoid">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0" y="6540649"/>
            <a:ext cx="12192000" cy="317351"/>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5491480" y="1470800"/>
            <a:ext cx="1209040" cy="706755"/>
          </a:xfrm>
          <a:prstGeom prst="rect">
            <a:avLst/>
          </a:prstGeom>
          <a:noFill/>
          <a:effectLst/>
        </p:spPr>
        <p:txBody>
          <a:bodyPr wrap="none" rtlCol="0">
            <a:spAutoFit/>
          </a:bodyPr>
          <a:lstStyle/>
          <a:p>
            <a:pPr algn="ctr"/>
            <a:r>
              <a:rPr lang="en-US" altLang="zh-CN" sz="4000" b="1" dirty="0">
                <a:solidFill>
                  <a:schemeClr val="bg1"/>
                </a:solidFill>
                <a:latin typeface="方正姚体" panose="02010601030101010101" pitchFamily="2" charset="-122"/>
              </a:rPr>
              <a:t>2017</a:t>
            </a:r>
            <a:endParaRPr lang="en-US" altLang="zh-CN" sz="3200" b="1" dirty="0">
              <a:solidFill>
                <a:schemeClr val="bg1"/>
              </a:solidFill>
              <a:latin typeface="方正姚体" panose="02010601030101010101" pitchFamily="2" charset="-122"/>
            </a:endParaRPr>
          </a:p>
        </p:txBody>
      </p:sp>
      <p:sp>
        <p:nvSpPr>
          <p:cNvPr id="9" name="同心圆 8"/>
          <p:cNvSpPr/>
          <p:nvPr/>
        </p:nvSpPr>
        <p:spPr>
          <a:xfrm>
            <a:off x="5332207" y="1129552"/>
            <a:ext cx="1527586" cy="1527586"/>
          </a:xfrm>
          <a:prstGeom prst="donut">
            <a:avLst>
              <a:gd name="adj" fmla="val 63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0" name="标题 1"/>
          <p:cNvSpPr>
            <a:spLocks noGrp="1"/>
          </p:cNvSpPr>
          <p:nvPr>
            <p:ph type="ctrTitle" hasCustomPrompt="1"/>
          </p:nvPr>
        </p:nvSpPr>
        <p:spPr>
          <a:xfrm>
            <a:off x="1524000" y="2841436"/>
            <a:ext cx="9144000" cy="1341477"/>
          </a:xfrm>
        </p:spPr>
        <p:txBody>
          <a:bodyPr anchor="t">
            <a:noAutofit/>
          </a:bodyPr>
          <a:lstStyle>
            <a:lvl1pPr algn="ctr">
              <a:defRPr sz="8000">
                <a:solidFill>
                  <a:schemeClr val="bg1"/>
                </a:solidFill>
              </a:defRPr>
            </a:lvl1pPr>
          </a:lstStyle>
          <a:p>
            <a:r>
              <a:rPr lang="zh-CN" altLang="en-US" dirty="0"/>
              <a:t>编辑标题</a:t>
            </a:r>
          </a:p>
        </p:txBody>
      </p:sp>
      <p:sp>
        <p:nvSpPr>
          <p:cNvPr id="11" name="副标题 2"/>
          <p:cNvSpPr>
            <a:spLocks noGrp="1"/>
          </p:cNvSpPr>
          <p:nvPr>
            <p:ph type="subTitle" idx="1" hasCustomPrompt="1"/>
          </p:nvPr>
        </p:nvSpPr>
        <p:spPr>
          <a:xfrm>
            <a:off x="6705600" y="4982863"/>
            <a:ext cx="3352800" cy="47625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p>
        </p:txBody>
      </p:sp>
      <p:sp>
        <p:nvSpPr>
          <p:cNvPr id="12" name="日期占位符 3"/>
          <p:cNvSpPr>
            <a:spLocks noGrp="1"/>
          </p:cNvSpPr>
          <p:nvPr>
            <p:ph type="dt" sz="half" idx="10"/>
          </p:nvPr>
        </p:nvSpPr>
        <p:spPr>
          <a:xfrm>
            <a:off x="838200" y="6356350"/>
            <a:ext cx="2743200" cy="365125"/>
          </a:xfrm>
        </p:spPr>
        <p:txBody>
          <a:bodyPr/>
          <a:lstStyle/>
          <a:p>
            <a:fld id="{0A0F2237-1CDC-4A9F-9B50-E2751CF02005}" type="datetimeFigureOut">
              <a:rPr lang="zh-CN" altLang="en-US" smtClean="0"/>
              <a:t>2020/4/22</a:t>
            </a:fld>
            <a:endParaRPr lang="zh-CN" altLang="en-US"/>
          </a:p>
        </p:txBody>
      </p:sp>
      <p:sp>
        <p:nvSpPr>
          <p:cNvPr id="13" name="页脚占位符 4"/>
          <p:cNvSpPr>
            <a:spLocks noGrp="1"/>
          </p:cNvSpPr>
          <p:nvPr>
            <p:ph type="ftr" sz="quarter" idx="11"/>
          </p:nvPr>
        </p:nvSpPr>
        <p:spPr>
          <a:xfrm>
            <a:off x="4038600" y="6356350"/>
            <a:ext cx="4114800" cy="365125"/>
          </a:xfrm>
        </p:spPr>
        <p:txBody>
          <a:bodyPr/>
          <a:lstStyle/>
          <a:p>
            <a:endParaRPr lang="zh-CN" altLang="en-US"/>
          </a:p>
        </p:txBody>
      </p:sp>
      <p:sp>
        <p:nvSpPr>
          <p:cNvPr id="14" name="灯片编号占位符 5"/>
          <p:cNvSpPr>
            <a:spLocks noGrp="1"/>
          </p:cNvSpPr>
          <p:nvPr>
            <p:ph type="sldNum" sz="quarter" idx="12"/>
          </p:nvPr>
        </p:nvSpPr>
        <p:spPr>
          <a:xfrm>
            <a:off x="8610600" y="6356350"/>
            <a:ext cx="2743200" cy="365125"/>
          </a:xfrm>
        </p:spPr>
        <p:txBody>
          <a:bodyPr/>
          <a:lstStyle/>
          <a:p>
            <a:fld id="{D60BD5C9-D31B-404C-B346-DE2E8DFE88CF}" type="slidenum">
              <a:rPr lang="zh-CN" altLang="en-US" smtClean="0"/>
              <a:t>‹#›</a:t>
            </a:fld>
            <a:endParaRPr lang="zh-CN" altLang="en-US"/>
          </a:p>
        </p:txBody>
      </p:sp>
      <p:sp>
        <p:nvSpPr>
          <p:cNvPr id="15" name="内容占位符 2"/>
          <p:cNvSpPr>
            <a:spLocks noGrp="1"/>
          </p:cNvSpPr>
          <p:nvPr>
            <p:ph idx="13" hasCustomPrompt="1"/>
          </p:nvPr>
        </p:nvSpPr>
        <p:spPr>
          <a:xfrm>
            <a:off x="2227057" y="4996506"/>
            <a:ext cx="3352800" cy="476251"/>
          </a:xfrm>
        </p:spPr>
        <p:txBody>
          <a:bodyPr/>
          <a:lstStyle>
            <a:lvl1pPr marL="0" indent="0" algn="l">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065 -0.00556 L 0.56367 -0.00764 " pathEditMode="relative" rAng="0" ptsTypes="AA">
                                      <p:cBhvr>
                                        <p:cTn id="6" dur="750" fill="hold"/>
                                        <p:tgtEl>
                                          <p:spTgt spid="9"/>
                                        </p:tgtEl>
                                        <p:attrNameLst>
                                          <p:attrName>ppt_x</p:attrName>
                                          <p:attrName>ppt_y</p:attrName>
                                        </p:attrNameLst>
                                      </p:cBhvr>
                                      <p:rCtr x="28151" y="-116"/>
                                    </p:animMotion>
                                  </p:childTnLst>
                                </p:cTn>
                              </p:par>
                              <p:par>
                                <p:cTn id="7" presetID="53" presetClass="entr" presetSubtype="16"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0F2237-1CDC-4A9F-9B50-E2751CF02005}" type="datetimeFigureOut">
              <a:rPr lang="zh-CN" altLang="en-US" smtClean="0"/>
              <a:t>2020/4/22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0BD5C9-D31B-404C-B346-DE2E8DFE88C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0A0F2237-1CDC-4A9F-9B50-E2751CF02005}" type="datetimeFigureOut">
              <a:rPr lang="zh-CN" altLang="en-US" smtClean="0"/>
              <a:t>2020/4/22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BD5C9-D31B-404C-B346-DE2E8DFE88C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0F2237-1CDC-4A9F-9B50-E2751CF02005}" type="datetimeFigureOut">
              <a:rPr lang="zh-CN" altLang="en-US" smtClean="0"/>
              <a:t>2020/4/22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F2237-1CDC-4A9F-9B50-E2751CF02005}" type="datetimeFigureOut">
              <a:rPr lang="zh-CN" altLang="en-US" smtClean="0"/>
              <a:t>2020/4/22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BD5C9-D31B-404C-B346-DE2E8DFE88CF}" type="slidenum">
              <a:rPr lang="zh-CN" altLang="en-US" smtClean="0"/>
              <a:t>‹#›</a:t>
            </a:fld>
            <a:endParaRPr lang="zh-CN" altLang="en-US"/>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19050" y="4445"/>
            <a:ext cx="1703070" cy="6849110"/>
            <a:chOff x="77" y="7"/>
            <a:chExt cx="2682" cy="10786"/>
          </a:xfrm>
        </p:grpSpPr>
        <p:pic>
          <p:nvPicPr>
            <p:cNvPr id="8" name="图片 7" descr="IMG_9419_副本_副本01"/>
            <p:cNvPicPr>
              <a:picLocks noChangeAspect="1"/>
            </p:cNvPicPr>
            <p:nvPr/>
          </p:nvPicPr>
          <p:blipFill>
            <a:blip r:embed="rId17"/>
            <a:stretch>
              <a:fillRect/>
            </a:stretch>
          </p:blipFill>
          <p:spPr>
            <a:xfrm>
              <a:off x="77" y="7"/>
              <a:ext cx="2682" cy="10786"/>
            </a:xfrm>
            <a:prstGeom prst="rect">
              <a:avLst/>
            </a:prstGeom>
          </p:spPr>
        </p:pic>
        <p:sp>
          <p:nvSpPr>
            <p:cNvPr id="9" name="矩形 8"/>
            <p:cNvSpPr/>
            <p:nvPr/>
          </p:nvSpPr>
          <p:spPr>
            <a:xfrm>
              <a:off x="77" y="7"/>
              <a:ext cx="2683" cy="10786"/>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迷你简启体" panose="03000509000000000000" charset="-122"/>
          <a:ea typeface="迷你简启体" panose="0300050900000000000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迷你简启体" panose="03000509000000000000" charset="-122"/>
          <a:ea typeface="迷你简启体" panose="03000509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png"/><Relationship Id="rId7" Type="http://schemas.openxmlformats.org/officeDocument/2006/relationships/oleObject" Target="../embeddings/oleObject3.bin"/><Relationship Id="rId12"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6.bin"/><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image" Target="../media/image17.png"/><Relationship Id="rId9"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7.bin"/><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9.png"/><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7.wmf"/><Relationship Id="rId10" Type="http://schemas.openxmlformats.org/officeDocument/2006/relationships/image" Target="../media/image5.png"/><Relationship Id="rId4" Type="http://schemas.openxmlformats.org/officeDocument/2006/relationships/oleObject" Target="../embeddings/oleObject8.bin"/><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35.png"/><Relationship Id="rId10" Type="http://schemas.openxmlformats.org/officeDocument/2006/relationships/image" Target="../media/image5.png"/><Relationship Id="rId4" Type="http://schemas.openxmlformats.org/officeDocument/2006/relationships/image" Target="../media/image32.wmf"/><Relationship Id="rId9" Type="http://schemas.openxmlformats.org/officeDocument/2006/relationships/image" Target="../media/image34.wmf"/></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文本框 3"/>
          <p:cNvSpPr txBox="1"/>
          <p:nvPr/>
        </p:nvSpPr>
        <p:spPr>
          <a:xfrm>
            <a:off x="2225675" y="1020445"/>
            <a:ext cx="9093200" cy="2861310"/>
          </a:xfrm>
          <a:prstGeom prst="rect">
            <a:avLst/>
          </a:prstGeom>
          <a:solidFill>
            <a:srgbClr val="C92228"/>
          </a:solidFill>
          <a:ln>
            <a:noFill/>
          </a:ln>
        </p:spPr>
        <p:txBody>
          <a:bodyPr wrap="square" rtlCol="0">
            <a:spAutoFit/>
            <a:scene3d>
              <a:camera prst="orthographicFront"/>
              <a:lightRig rig="threePt" dir="t"/>
            </a:scene3d>
          </a:bodyPr>
          <a:lstStyle/>
          <a:p>
            <a:pPr algn="l"/>
            <a:r>
              <a:rPr lang="zh-CN" altLang="zh-CN" sz="6000" dirty="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rPr>
              <a:t>人教</a:t>
            </a:r>
            <a:r>
              <a:rPr lang="zh-CN" altLang="zh-CN" sz="6000"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版</a:t>
            </a:r>
            <a:r>
              <a:rPr lang="zh-CN" altLang="zh-CN" sz="6000" dirty="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rPr>
              <a:t>选修</a:t>
            </a:r>
            <a:r>
              <a:rPr lang="en-US" altLang="zh-CN" sz="6000" dirty="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rPr>
              <a:t>3-53-5</a:t>
            </a:r>
            <a:r>
              <a:rPr lang="zh-CN" altLang="zh-CN" sz="6000" dirty="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rPr>
              <a:t> </a:t>
            </a:r>
          </a:p>
          <a:p>
            <a:pPr algn="ctr"/>
            <a:r>
              <a:rPr lang="zh-CN" altLang="zh-CN" sz="6000"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第</a:t>
            </a:r>
            <a:r>
              <a:rPr lang="zh-CN" altLang="zh-CN" sz="6000" dirty="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rPr>
              <a:t>十七章 </a:t>
            </a:r>
            <a:r>
              <a:rPr lang="zh-CN" altLang="zh-CN" sz="6000"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第</a:t>
            </a:r>
            <a:r>
              <a:rPr lang="en-US" altLang="zh-CN" sz="6000"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2</a:t>
            </a:r>
            <a:r>
              <a:rPr lang="zh-CN" altLang="zh-CN" sz="6000" dirty="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rPr>
              <a:t>节       </a:t>
            </a:r>
          </a:p>
          <a:p>
            <a:pPr algn="ctr"/>
            <a:r>
              <a:rPr lang="zh-CN" altLang="zh-CN" sz="6000" dirty="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rPr>
              <a:t>光的粒子性</a:t>
            </a:r>
          </a:p>
        </p:txBody>
      </p:sp>
      <p:pic>
        <p:nvPicPr>
          <p:cNvPr id="7" name="图片 6" descr="省实校徽确认稿_00"/>
          <p:cNvPicPr>
            <a:picLocks noChangeAspect="1"/>
          </p:cNvPicPr>
          <p:nvPr/>
        </p:nvPicPr>
        <p:blipFill>
          <a:blip r:embed="rId3"/>
          <a:stretch>
            <a:fillRect/>
          </a:stretch>
        </p:blipFill>
        <p:spPr>
          <a:xfrm>
            <a:off x="230505" y="351155"/>
            <a:ext cx="1383665" cy="1266190"/>
          </a:xfrm>
          <a:prstGeom prst="rect">
            <a:avLst/>
          </a:prstGeom>
        </p:spPr>
      </p:pic>
      <p:sp>
        <p:nvSpPr>
          <p:cNvPr id="2" name="文本框 1"/>
          <p:cNvSpPr txBox="1"/>
          <p:nvPr/>
        </p:nvSpPr>
        <p:spPr>
          <a:xfrm>
            <a:off x="3805555" y="4546600"/>
            <a:ext cx="7288530" cy="583565"/>
          </a:xfrm>
          <a:prstGeom prst="rect">
            <a:avLst/>
          </a:prstGeom>
          <a:noFill/>
        </p:spPr>
        <p:txBody>
          <a:bodyPr wrap="square" rtlCol="0">
            <a:spAutoFit/>
            <a:scene3d>
              <a:camera prst="orthographicFront"/>
              <a:lightRig rig="threePt" dir="t"/>
            </a:scene3d>
          </a:bodyPr>
          <a:lstStyle/>
          <a:p>
            <a:r>
              <a:rPr lang="zh-CN" altLang="en-US" sz="3200">
                <a:solidFill>
                  <a:schemeClr val="bg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广东实验中学物理科    何晶</a:t>
            </a:r>
          </a:p>
        </p:txBody>
      </p:sp>
      <p:sp>
        <p:nvSpPr>
          <p:cNvPr id="5" name="文本框 4">
            <a:extLst>
              <a:ext uri="{FF2B5EF4-FFF2-40B4-BE49-F238E27FC236}">
                <a16:creationId xmlns:a16="http://schemas.microsoft.com/office/drawing/2014/main" id="{F2B003CC-7BE6-44AB-8B68-C6FF4A9CCFF3}"/>
              </a:ext>
            </a:extLst>
          </p:cNvPr>
          <p:cNvSpPr txBox="1"/>
          <p:nvPr/>
        </p:nvSpPr>
        <p:spPr>
          <a:xfrm>
            <a:off x="6209211" y="1020445"/>
            <a:ext cx="2132965" cy="1015663"/>
          </a:xfrm>
          <a:prstGeom prst="rect">
            <a:avLst/>
          </a:prstGeom>
          <a:solidFill>
            <a:srgbClr val="C92228"/>
          </a:solidFill>
          <a:ln>
            <a:noFill/>
          </a:ln>
        </p:spPr>
        <p:txBody>
          <a:bodyPr wrap="square" rtlCol="0">
            <a:spAutoFit/>
            <a:scene3d>
              <a:camera prst="orthographicFront"/>
              <a:lightRig rig="threePt" dir="t"/>
            </a:scene3d>
          </a:bodyPr>
          <a:lstStyle/>
          <a:p>
            <a:pPr algn="l"/>
            <a:r>
              <a:rPr lang="en-US" altLang="zh-CN" sz="6000"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3-5</a:t>
            </a:r>
            <a:endParaRPr lang="zh-CN" altLang="zh-CN" sz="6000" dirty="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文本框 12291"/>
          <p:cNvSpPr txBox="1"/>
          <p:nvPr/>
        </p:nvSpPr>
        <p:spPr>
          <a:xfrm>
            <a:off x="1676400" y="196850"/>
            <a:ext cx="4572000" cy="645160"/>
          </a:xfrm>
          <a:prstGeom prst="rect">
            <a:avLst/>
          </a:prstGeom>
          <a:noFill/>
          <a:ln w="9525">
            <a:noFill/>
          </a:ln>
        </p:spPr>
        <p:txBody>
          <a:bodyPr>
            <a:spAutoFit/>
          </a:bodyPr>
          <a:lstStyle/>
          <a:p>
            <a:pPr>
              <a:spcBef>
                <a:spcPct val="50000"/>
              </a:spcBef>
            </a:pPr>
            <a:r>
              <a:rPr lang="zh-CN" altLang="en-US" sz="3600" b="1" dirty="0">
                <a:latin typeface="华文新魏" panose="02010800040101010101" pitchFamily="2" charset="-122"/>
                <a:ea typeface="华文新魏" panose="02010800040101010101" pitchFamily="2" charset="-122"/>
              </a:rPr>
              <a:t>光电效应具有瞬时性</a:t>
            </a:r>
          </a:p>
        </p:txBody>
      </p:sp>
      <p:sp>
        <p:nvSpPr>
          <p:cNvPr id="12293" name="文本框 12292"/>
          <p:cNvSpPr txBox="1"/>
          <p:nvPr/>
        </p:nvSpPr>
        <p:spPr>
          <a:xfrm>
            <a:off x="1676400" y="1219200"/>
            <a:ext cx="8763000" cy="2061210"/>
          </a:xfrm>
          <a:prstGeom prst="rect">
            <a:avLst/>
          </a:prstGeom>
          <a:noFill/>
          <a:ln w="9525">
            <a:noFill/>
          </a:ln>
        </p:spPr>
        <p:txBody>
          <a:bodyPr>
            <a:spAutoFit/>
          </a:bodyPr>
          <a:lstStyle/>
          <a:p>
            <a:pPr>
              <a:spcBef>
                <a:spcPct val="50000"/>
              </a:spcBef>
            </a:pPr>
            <a:r>
              <a:rPr lang="en-US" altLang="zh-CN" sz="3200" b="1" dirty="0">
                <a:latin typeface="Times New Roman" panose="02020603050405020304" pitchFamily="18" charset="0"/>
                <a:ea typeface="华文新魏" panose="02010800040101010101" pitchFamily="2" charset="-122"/>
              </a:rPr>
              <a:t>        </a:t>
            </a:r>
            <a:r>
              <a:rPr lang="zh-CN" altLang="en-US" sz="3200" b="1" dirty="0">
                <a:latin typeface="Times New Roman" panose="02020603050405020304" pitchFamily="18" charset="0"/>
                <a:ea typeface="华文新魏" panose="02010800040101010101" pitchFamily="2" charset="-122"/>
              </a:rPr>
              <a:t>当入射光频率超过截止频率时，无论入射光怎样微弱，几乎在照射金属时立即产生光电流。精确测量表明</a:t>
            </a:r>
            <a:r>
              <a:rPr lang="zh-CN" altLang="en-US" sz="3200" b="1" dirty="0">
                <a:solidFill>
                  <a:srgbClr val="0000FF"/>
                </a:solidFill>
                <a:latin typeface="Times New Roman" panose="02020603050405020304" pitchFamily="18" charset="0"/>
                <a:ea typeface="华文新魏" panose="02010800040101010101" pitchFamily="2" charset="-122"/>
              </a:rPr>
              <a:t>产生光电流的时间不超过</a:t>
            </a:r>
            <a:r>
              <a:rPr lang="en-US" altLang="zh-CN" sz="3200" b="1">
                <a:solidFill>
                  <a:srgbClr val="0000FF"/>
                </a:solidFill>
                <a:latin typeface="Times New Roman" panose="02020603050405020304" pitchFamily="18" charset="0"/>
                <a:ea typeface="华文新魏" panose="02010800040101010101" pitchFamily="2" charset="-122"/>
              </a:rPr>
              <a:t>10</a:t>
            </a:r>
            <a:r>
              <a:rPr lang="en-US" altLang="zh-CN" sz="3200" b="1" baseline="30000">
                <a:solidFill>
                  <a:srgbClr val="0000FF"/>
                </a:solidFill>
                <a:latin typeface="Times New Roman" panose="02020603050405020304" pitchFamily="18" charset="0"/>
                <a:ea typeface="华文新魏" panose="02010800040101010101" pitchFamily="2" charset="-122"/>
              </a:rPr>
              <a:t>-9</a:t>
            </a:r>
            <a:r>
              <a:rPr lang="en-US" altLang="zh-CN" sz="3200" b="1">
                <a:solidFill>
                  <a:srgbClr val="0000FF"/>
                </a:solidFill>
                <a:latin typeface="Times New Roman" panose="02020603050405020304" pitchFamily="18" charset="0"/>
                <a:ea typeface="华文新魏" panose="02010800040101010101" pitchFamily="2" charset="-122"/>
              </a:rPr>
              <a:t>s</a:t>
            </a:r>
            <a:r>
              <a:rPr lang="en-US" altLang="zh-CN" sz="3200" b="1" dirty="0">
                <a:latin typeface="Times New Roman" panose="02020603050405020304" pitchFamily="18" charset="0"/>
                <a:ea typeface="华文新魏" panose="02010800040101010101" pitchFamily="2" charset="-122"/>
              </a:rPr>
              <a:t>,</a:t>
            </a:r>
            <a:r>
              <a:rPr lang="zh-CN" altLang="en-US" sz="3200" b="1" dirty="0">
                <a:latin typeface="Times New Roman" panose="02020603050405020304" pitchFamily="18" charset="0"/>
                <a:ea typeface="华文新魏" panose="02010800040101010101" pitchFamily="2" charset="-122"/>
              </a:rPr>
              <a:t>即光电效应</a:t>
            </a:r>
            <a:r>
              <a:rPr lang="zh-CN" altLang="en-US" sz="3200" b="1" dirty="0">
                <a:solidFill>
                  <a:srgbClr val="0000FF"/>
                </a:solidFill>
                <a:latin typeface="Times New Roman" panose="02020603050405020304" pitchFamily="18" charset="0"/>
                <a:ea typeface="华文新魏" panose="02010800040101010101" pitchFamily="2" charset="-122"/>
              </a:rPr>
              <a:t>几乎是瞬时的</a:t>
            </a:r>
            <a:r>
              <a:rPr lang="zh-CN" altLang="en-US" sz="3200" b="1" dirty="0">
                <a:latin typeface="Times New Roman" panose="02020603050405020304" pitchFamily="18" charset="0"/>
                <a:ea typeface="华文新魏" panose="02010800040101010101" pitchFamily="2" charset="-122"/>
              </a:rPr>
              <a:t>。</a:t>
            </a:r>
          </a:p>
        </p:txBody>
      </p:sp>
      <p:pic>
        <p:nvPicPr>
          <p:cNvPr id="7" name="图片 6" descr="省实校徽确认稿_00"/>
          <p:cNvPicPr>
            <a:picLocks noChangeAspect="1"/>
          </p:cNvPicPr>
          <p:nvPr/>
        </p:nvPicPr>
        <p:blipFill>
          <a:blip r:embed="rId2"/>
          <a:stretch>
            <a:fillRect/>
          </a:stretch>
        </p:blipFill>
        <p:spPr>
          <a:xfrm>
            <a:off x="230505" y="827405"/>
            <a:ext cx="1383665" cy="1266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linds(horizontal)">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descr="省实校徽确认稿_00"/>
          <p:cNvPicPr>
            <a:picLocks noChangeAspect="1"/>
          </p:cNvPicPr>
          <p:nvPr/>
        </p:nvPicPr>
        <p:blipFill>
          <a:blip r:embed="rId3"/>
          <a:stretch>
            <a:fillRect/>
          </a:stretch>
        </p:blipFill>
        <p:spPr>
          <a:xfrm>
            <a:off x="230505" y="827405"/>
            <a:ext cx="1383665" cy="1266190"/>
          </a:xfrm>
          <a:prstGeom prst="rect">
            <a:avLst/>
          </a:prstGeom>
        </p:spPr>
      </p:pic>
      <p:pic>
        <p:nvPicPr>
          <p:cNvPr id="3" name="图片 2">
            <a:extLst>
              <a:ext uri="{FF2B5EF4-FFF2-40B4-BE49-F238E27FC236}">
                <a16:creationId xmlns:a16="http://schemas.microsoft.com/office/drawing/2014/main" id="{B9B96607-739B-4175-A8DC-B33D3B6E18BB}"/>
              </a:ext>
            </a:extLst>
          </p:cNvPr>
          <p:cNvPicPr>
            <a:picLocks noChangeAspect="1"/>
          </p:cNvPicPr>
          <p:nvPr/>
        </p:nvPicPr>
        <p:blipFill>
          <a:blip r:embed="rId4"/>
          <a:stretch>
            <a:fillRect/>
          </a:stretch>
        </p:blipFill>
        <p:spPr>
          <a:xfrm>
            <a:off x="1803895" y="748368"/>
            <a:ext cx="10312604" cy="2381664"/>
          </a:xfrm>
          <a:prstGeom prst="rect">
            <a:avLst/>
          </a:prstGeom>
        </p:spPr>
      </p:pic>
      <p:sp>
        <p:nvSpPr>
          <p:cNvPr id="4" name="矩形 3">
            <a:extLst>
              <a:ext uri="{FF2B5EF4-FFF2-40B4-BE49-F238E27FC236}">
                <a16:creationId xmlns:a16="http://schemas.microsoft.com/office/drawing/2014/main" id="{3923A534-8665-4F1F-A254-6198BA36726D}"/>
              </a:ext>
            </a:extLst>
          </p:cNvPr>
          <p:cNvSpPr/>
          <p:nvPr/>
        </p:nvSpPr>
        <p:spPr>
          <a:xfrm>
            <a:off x="2947927" y="102037"/>
            <a:ext cx="7289176" cy="646331"/>
          </a:xfrm>
          <a:prstGeom prst="rect">
            <a:avLst/>
          </a:prstGeom>
        </p:spPr>
        <p:txBody>
          <a:bodyPr wrap="none">
            <a:spAutoFit/>
          </a:bodyPr>
          <a:lstStyle/>
          <a:p>
            <a:pPr algn="ctr">
              <a:spcBef>
                <a:spcPct val="20000"/>
              </a:spcBef>
              <a:buSzTx/>
            </a:pPr>
            <a:r>
              <a:rPr lang="zh-CN" altLang="en-US" sz="3600" dirty="0">
                <a:latin typeface="Arial" panose="020B0604020202020204" pitchFamily="34" charset="0"/>
                <a:ea typeface="华文楷体" panose="02010600040101010101" pitchFamily="2" charset="-122"/>
              </a:rPr>
              <a:t>几种金属的极限频率     和极限波长</a:t>
            </a:r>
          </a:p>
        </p:txBody>
      </p:sp>
      <p:graphicFrame>
        <p:nvGraphicFramePr>
          <p:cNvPr id="5" name="对象 4">
            <a:extLst>
              <a:ext uri="{FF2B5EF4-FFF2-40B4-BE49-F238E27FC236}">
                <a16:creationId xmlns:a16="http://schemas.microsoft.com/office/drawing/2014/main" id="{5706074A-B72C-428C-AAFB-C97790D7EDD9}"/>
              </a:ext>
            </a:extLst>
          </p:cNvPr>
          <p:cNvGraphicFramePr>
            <a:graphicFrameLocks noChangeAspect="1"/>
          </p:cNvGraphicFramePr>
          <p:nvPr>
            <p:extLst>
              <p:ext uri="{D42A27DB-BD31-4B8C-83A1-F6EECF244321}">
                <p14:modId xmlns:p14="http://schemas.microsoft.com/office/powerpoint/2010/main" val="2800753194"/>
              </p:ext>
            </p:extLst>
          </p:nvPr>
        </p:nvGraphicFramePr>
        <p:xfrm>
          <a:off x="7246631" y="-66735"/>
          <a:ext cx="588686" cy="815103"/>
        </p:xfrm>
        <a:graphic>
          <a:graphicData uri="http://schemas.openxmlformats.org/presentationml/2006/ole">
            <mc:AlternateContent xmlns:mc="http://schemas.openxmlformats.org/markup-compatibility/2006">
              <mc:Choice xmlns:v="urn:schemas-microsoft-com:vml" Requires="v">
                <p:oleObj spid="_x0000_s9267" name="公式" r:id="rId5" imgW="164880" imgH="228600" progId="Equation.KSEE3">
                  <p:embed/>
                </p:oleObj>
              </mc:Choice>
              <mc:Fallback>
                <p:oleObj name="公式" r:id="rId5" imgW="164880" imgH="228600" progId="Equation.KSEE3">
                  <p:embed/>
                  <p:pic>
                    <p:nvPicPr>
                      <p:cNvPr id="0" name=""/>
                      <p:cNvPicPr/>
                      <p:nvPr/>
                    </p:nvPicPr>
                    <p:blipFill>
                      <a:blip r:embed="rId6"/>
                      <a:stretch>
                        <a:fillRect/>
                      </a:stretch>
                    </p:blipFill>
                    <p:spPr>
                      <a:xfrm>
                        <a:off x="7246631" y="-66735"/>
                        <a:ext cx="588686" cy="815103"/>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894FECCC-5797-45EE-9D5C-44CA6BF57E8A}"/>
              </a:ext>
            </a:extLst>
          </p:cNvPr>
          <p:cNvGraphicFramePr>
            <a:graphicFrameLocks noChangeAspect="1"/>
          </p:cNvGraphicFramePr>
          <p:nvPr>
            <p:extLst>
              <p:ext uri="{D42A27DB-BD31-4B8C-83A1-F6EECF244321}">
                <p14:modId xmlns:p14="http://schemas.microsoft.com/office/powerpoint/2010/main" val="2158028652"/>
              </p:ext>
            </p:extLst>
          </p:nvPr>
        </p:nvGraphicFramePr>
        <p:xfrm>
          <a:off x="3598818" y="1531649"/>
          <a:ext cx="466796" cy="646332"/>
        </p:xfrm>
        <a:graphic>
          <a:graphicData uri="http://schemas.openxmlformats.org/presentationml/2006/ole">
            <mc:AlternateContent xmlns:mc="http://schemas.openxmlformats.org/markup-compatibility/2006">
              <mc:Choice xmlns:v="urn:schemas-microsoft-com:vml" Requires="v">
                <p:oleObj spid="_x0000_s9268" name="公式" r:id="rId7" imgW="164880" imgH="228600" progId="Equation.KSEE3">
                  <p:embed/>
                </p:oleObj>
              </mc:Choice>
              <mc:Fallback>
                <p:oleObj name="公式" r:id="rId7" imgW="164880" imgH="228600" progId="Equation.KSEE3">
                  <p:embed/>
                  <p:pic>
                    <p:nvPicPr>
                      <p:cNvPr id="5" name="对象 4">
                        <a:extLst>
                          <a:ext uri="{FF2B5EF4-FFF2-40B4-BE49-F238E27FC236}">
                            <a16:creationId xmlns:a16="http://schemas.microsoft.com/office/drawing/2014/main" id="{5706074A-B72C-428C-AAFB-C97790D7EDD9}"/>
                          </a:ext>
                        </a:extLst>
                      </p:cNvPr>
                      <p:cNvPicPr/>
                      <p:nvPr/>
                    </p:nvPicPr>
                    <p:blipFill>
                      <a:blip r:embed="rId6"/>
                      <a:stretch>
                        <a:fillRect/>
                      </a:stretch>
                    </p:blipFill>
                    <p:spPr>
                      <a:xfrm>
                        <a:off x="3598818" y="1531649"/>
                        <a:ext cx="466796" cy="646332"/>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3D4074B7-CE59-4ABE-BA66-0626D2198D0C}"/>
              </a:ext>
            </a:extLst>
          </p:cNvPr>
          <p:cNvGraphicFramePr>
            <a:graphicFrameLocks noChangeAspect="1"/>
          </p:cNvGraphicFramePr>
          <p:nvPr>
            <p:extLst>
              <p:ext uri="{D42A27DB-BD31-4B8C-83A1-F6EECF244321}">
                <p14:modId xmlns:p14="http://schemas.microsoft.com/office/powerpoint/2010/main" val="2448232379"/>
              </p:ext>
            </p:extLst>
          </p:nvPr>
        </p:nvGraphicFramePr>
        <p:xfrm>
          <a:off x="10120734" y="17215"/>
          <a:ext cx="631825" cy="815975"/>
        </p:xfrm>
        <a:graphic>
          <a:graphicData uri="http://schemas.openxmlformats.org/presentationml/2006/ole">
            <mc:AlternateContent xmlns:mc="http://schemas.openxmlformats.org/markup-compatibility/2006">
              <mc:Choice xmlns:v="urn:schemas-microsoft-com:vml" Requires="v">
                <p:oleObj spid="_x0000_s9269" name="公式" r:id="rId8" imgW="177480" imgH="228600" progId="Equation.KSEE3">
                  <p:embed/>
                </p:oleObj>
              </mc:Choice>
              <mc:Fallback>
                <p:oleObj name="公式" r:id="rId8" imgW="177480" imgH="228600" progId="Equation.KSEE3">
                  <p:embed/>
                  <p:pic>
                    <p:nvPicPr>
                      <p:cNvPr id="5" name="对象 4">
                        <a:extLst>
                          <a:ext uri="{FF2B5EF4-FFF2-40B4-BE49-F238E27FC236}">
                            <a16:creationId xmlns:a16="http://schemas.microsoft.com/office/drawing/2014/main" id="{5706074A-B72C-428C-AAFB-C97790D7EDD9}"/>
                          </a:ext>
                        </a:extLst>
                      </p:cNvPr>
                      <p:cNvPicPr/>
                      <p:nvPr/>
                    </p:nvPicPr>
                    <p:blipFill>
                      <a:blip r:embed="rId9"/>
                      <a:stretch>
                        <a:fillRect/>
                      </a:stretch>
                    </p:blipFill>
                    <p:spPr>
                      <a:xfrm>
                        <a:off x="10120734" y="17215"/>
                        <a:ext cx="631825" cy="81597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B10D0A67-AF42-4846-8E20-3188F14DB977}"/>
              </a:ext>
            </a:extLst>
          </p:cNvPr>
          <p:cNvGraphicFramePr>
            <a:graphicFrameLocks noChangeAspect="1"/>
          </p:cNvGraphicFramePr>
          <p:nvPr>
            <p:extLst>
              <p:ext uri="{D42A27DB-BD31-4B8C-83A1-F6EECF244321}">
                <p14:modId xmlns:p14="http://schemas.microsoft.com/office/powerpoint/2010/main" val="975990794"/>
              </p:ext>
            </p:extLst>
          </p:nvPr>
        </p:nvGraphicFramePr>
        <p:xfrm>
          <a:off x="3549171" y="2412231"/>
          <a:ext cx="549311" cy="709412"/>
        </p:xfrm>
        <a:graphic>
          <a:graphicData uri="http://schemas.openxmlformats.org/presentationml/2006/ole">
            <mc:AlternateContent xmlns:mc="http://schemas.openxmlformats.org/markup-compatibility/2006">
              <mc:Choice xmlns:v="urn:schemas-microsoft-com:vml" Requires="v">
                <p:oleObj spid="_x0000_s9270" name="公式" r:id="rId10" imgW="177480" imgH="228600" progId="Equation.KSEE3">
                  <p:embed/>
                </p:oleObj>
              </mc:Choice>
              <mc:Fallback>
                <p:oleObj name="公式" r:id="rId10" imgW="177480" imgH="228600" progId="Equation.KSEE3">
                  <p:embed/>
                  <p:pic>
                    <p:nvPicPr>
                      <p:cNvPr id="9" name="对象 8">
                        <a:extLst>
                          <a:ext uri="{FF2B5EF4-FFF2-40B4-BE49-F238E27FC236}">
                            <a16:creationId xmlns:a16="http://schemas.microsoft.com/office/drawing/2014/main" id="{3D4074B7-CE59-4ABE-BA66-0626D2198D0C}"/>
                          </a:ext>
                        </a:extLst>
                      </p:cNvPr>
                      <p:cNvPicPr/>
                      <p:nvPr/>
                    </p:nvPicPr>
                    <p:blipFill>
                      <a:blip r:embed="rId9"/>
                      <a:stretch>
                        <a:fillRect/>
                      </a:stretch>
                    </p:blipFill>
                    <p:spPr>
                      <a:xfrm>
                        <a:off x="3549171" y="2412231"/>
                        <a:ext cx="549311" cy="709412"/>
                      </a:xfrm>
                      <a:prstGeom prst="rect">
                        <a:avLst/>
                      </a:prstGeom>
                    </p:spPr>
                  </p:pic>
                </p:oleObj>
              </mc:Fallback>
            </mc:AlternateContent>
          </a:graphicData>
        </a:graphic>
      </p:graphicFrame>
      <p:sp>
        <p:nvSpPr>
          <p:cNvPr id="18" name="文本框 39937">
            <a:extLst>
              <a:ext uri="{FF2B5EF4-FFF2-40B4-BE49-F238E27FC236}">
                <a16:creationId xmlns:a16="http://schemas.microsoft.com/office/drawing/2014/main" id="{3E48156A-F04F-427B-A683-D5322FB885EF}"/>
              </a:ext>
            </a:extLst>
          </p:cNvPr>
          <p:cNvSpPr txBox="1"/>
          <p:nvPr/>
        </p:nvSpPr>
        <p:spPr>
          <a:xfrm>
            <a:off x="1828800" y="3847745"/>
            <a:ext cx="10287699" cy="946150"/>
          </a:xfrm>
          <a:prstGeom prst="rect">
            <a:avLst/>
          </a:prstGeom>
          <a:noFill/>
          <a:ln w="9525">
            <a:noFill/>
          </a:ln>
        </p:spPr>
        <p:txBody>
          <a:bodyPr wrap="square" anchor="t">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spcBef>
                <a:spcPct val="50000"/>
              </a:spcBef>
            </a:pPr>
            <a:r>
              <a:rPr lang="zh-CN" altLang="en-US" sz="2800" dirty="0">
                <a:solidFill>
                  <a:schemeClr val="tx1"/>
                </a:solidFill>
                <a:latin typeface="华文楷体" panose="02010600040101010101" pitchFamily="2" charset="-122"/>
                <a:ea typeface="华文楷体" panose="02010600040101010101" pitchFamily="2" charset="-122"/>
              </a:rPr>
              <a:t>（</a:t>
            </a:r>
            <a:r>
              <a:rPr lang="en-US" altLang="zh-CN" sz="2800" dirty="0">
                <a:solidFill>
                  <a:schemeClr val="tx1"/>
                </a:solidFill>
                <a:latin typeface="华文楷体" panose="02010600040101010101" pitchFamily="2" charset="-122"/>
                <a:ea typeface="华文楷体" panose="02010600040101010101" pitchFamily="2" charset="-122"/>
              </a:rPr>
              <a:t>1</a:t>
            </a:r>
            <a:r>
              <a:rPr lang="zh-CN" altLang="en-US" sz="2800" dirty="0">
                <a:solidFill>
                  <a:schemeClr val="tx1"/>
                </a:solidFill>
                <a:latin typeface="华文楷体" panose="02010600040101010101" pitchFamily="2" charset="-122"/>
                <a:ea typeface="华文楷体" panose="02010600040101010101" pitchFamily="2" charset="-122"/>
              </a:rPr>
              <a:t>）某光恰能使锌发生光电效应，那么能使表格内哪些金属发生光电效应</a:t>
            </a:r>
            <a:r>
              <a:rPr lang="en-US" altLang="zh-CN" sz="2800" dirty="0">
                <a:solidFill>
                  <a:schemeClr val="tx1"/>
                </a:solidFill>
                <a:latin typeface="华文楷体" panose="02010600040101010101" pitchFamily="2" charset="-122"/>
                <a:ea typeface="华文楷体" panose="02010600040101010101" pitchFamily="2" charset="-122"/>
              </a:rPr>
              <a:t>?</a:t>
            </a:r>
          </a:p>
        </p:txBody>
      </p:sp>
      <p:sp>
        <p:nvSpPr>
          <p:cNvPr id="19" name="文本框 39938">
            <a:extLst>
              <a:ext uri="{FF2B5EF4-FFF2-40B4-BE49-F238E27FC236}">
                <a16:creationId xmlns:a16="http://schemas.microsoft.com/office/drawing/2014/main" id="{01B7CC43-A9CA-4818-B16A-FBD259376E06}"/>
              </a:ext>
            </a:extLst>
          </p:cNvPr>
          <p:cNvSpPr txBox="1"/>
          <p:nvPr/>
        </p:nvSpPr>
        <p:spPr>
          <a:xfrm>
            <a:off x="1686188" y="5762692"/>
            <a:ext cx="7010400" cy="519113"/>
          </a:xfrm>
          <a:prstGeom prst="rect">
            <a:avLst/>
          </a:prstGeom>
          <a:noFill/>
          <a:ln w="9525">
            <a:noFill/>
          </a:ln>
        </p:spPr>
        <p:txBody>
          <a:bodyPr anchor="t">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spcBef>
                <a:spcPct val="50000"/>
              </a:spcBef>
            </a:pPr>
            <a:r>
              <a:rPr lang="zh-CN" altLang="en-US" sz="2800" dirty="0">
                <a:solidFill>
                  <a:schemeClr val="tx1"/>
                </a:solidFill>
                <a:latin typeface="华文楷体" panose="02010600040101010101" pitchFamily="2" charset="-122"/>
                <a:ea typeface="华文楷体" panose="02010600040101010101" pitchFamily="2" charset="-122"/>
              </a:rPr>
              <a:t>（</a:t>
            </a:r>
            <a:r>
              <a:rPr lang="en-US" altLang="zh-CN" sz="2800" dirty="0">
                <a:solidFill>
                  <a:schemeClr val="tx1"/>
                </a:solidFill>
                <a:latin typeface="华文楷体" panose="02010600040101010101" pitchFamily="2" charset="-122"/>
                <a:ea typeface="华文楷体" panose="02010600040101010101" pitchFamily="2" charset="-122"/>
              </a:rPr>
              <a:t>2</a:t>
            </a:r>
            <a:r>
              <a:rPr lang="zh-CN" altLang="en-US" sz="2800" dirty="0">
                <a:solidFill>
                  <a:schemeClr val="tx1"/>
                </a:solidFill>
                <a:latin typeface="华文楷体" panose="02010600040101010101" pitchFamily="2" charset="-122"/>
                <a:ea typeface="华文楷体" panose="02010600040101010101" pitchFamily="2" charset="-122"/>
              </a:rPr>
              <a:t>）表中哪种金属最易发生光电效应</a:t>
            </a:r>
            <a:r>
              <a:rPr lang="en-US" altLang="zh-CN" sz="2800" dirty="0">
                <a:solidFill>
                  <a:schemeClr val="tx1"/>
                </a:solidFill>
                <a:latin typeface="华文楷体" panose="02010600040101010101" pitchFamily="2" charset="-122"/>
                <a:ea typeface="华文楷体" panose="02010600040101010101" pitchFamily="2" charset="-122"/>
              </a:rPr>
              <a:t>?</a:t>
            </a:r>
          </a:p>
        </p:txBody>
      </p:sp>
      <p:graphicFrame>
        <p:nvGraphicFramePr>
          <p:cNvPr id="20" name="对象 19">
            <a:extLst>
              <a:ext uri="{FF2B5EF4-FFF2-40B4-BE49-F238E27FC236}">
                <a16:creationId xmlns:a16="http://schemas.microsoft.com/office/drawing/2014/main" id="{E3BF9031-BC37-4CA9-9529-97F1DEB47CAA}"/>
              </a:ext>
            </a:extLst>
          </p:cNvPr>
          <p:cNvGraphicFramePr>
            <a:graphicFrameLocks noChangeAspect="1"/>
          </p:cNvGraphicFramePr>
          <p:nvPr>
            <p:extLst>
              <p:ext uri="{D42A27DB-BD31-4B8C-83A1-F6EECF244321}">
                <p14:modId xmlns:p14="http://schemas.microsoft.com/office/powerpoint/2010/main" val="4150799802"/>
              </p:ext>
            </p:extLst>
          </p:nvPr>
        </p:nvGraphicFramePr>
        <p:xfrm>
          <a:off x="9606151" y="3027137"/>
          <a:ext cx="1949801" cy="946150"/>
        </p:xfrm>
        <a:graphic>
          <a:graphicData uri="http://schemas.openxmlformats.org/presentationml/2006/ole">
            <mc:AlternateContent xmlns:mc="http://schemas.openxmlformats.org/markup-compatibility/2006">
              <mc:Choice xmlns:v="urn:schemas-microsoft-com:vml" Requires="v">
                <p:oleObj spid="_x0000_s9271" name="公式" r:id="rId11" imgW="419040" imgH="203040" progId="Equation.KSEE3">
                  <p:embed/>
                </p:oleObj>
              </mc:Choice>
              <mc:Fallback>
                <p:oleObj name="公式" r:id="rId11" imgW="419040" imgH="203040" progId="Equation.KSEE3">
                  <p:embed/>
                  <p:pic>
                    <p:nvPicPr>
                      <p:cNvPr id="8" name="对象 7">
                        <a:extLst>
                          <a:ext uri="{FF2B5EF4-FFF2-40B4-BE49-F238E27FC236}">
                            <a16:creationId xmlns:a16="http://schemas.microsoft.com/office/drawing/2014/main" id="{894FECCC-5797-45EE-9D5C-44CA6BF57E8A}"/>
                          </a:ext>
                        </a:extLst>
                      </p:cNvPr>
                      <p:cNvPicPr/>
                      <p:nvPr/>
                    </p:nvPicPr>
                    <p:blipFill>
                      <a:blip r:embed="rId12"/>
                      <a:stretch>
                        <a:fillRect/>
                      </a:stretch>
                    </p:blipFill>
                    <p:spPr>
                      <a:xfrm>
                        <a:off x="9606151" y="3027137"/>
                        <a:ext cx="1949801" cy="94615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图片 27651"/>
          <p:cNvPicPr>
            <a:picLocks noChangeAspect="1"/>
          </p:cNvPicPr>
          <p:nvPr/>
        </p:nvPicPr>
        <p:blipFill>
          <a:blip r:embed="rId2"/>
          <a:stretch>
            <a:fillRect/>
          </a:stretch>
        </p:blipFill>
        <p:spPr>
          <a:xfrm>
            <a:off x="1524000" y="1371600"/>
            <a:ext cx="6096000" cy="5076825"/>
          </a:xfrm>
          <a:prstGeom prst="rect">
            <a:avLst/>
          </a:prstGeom>
          <a:noFill/>
          <a:ln w="9525">
            <a:noFill/>
          </a:ln>
        </p:spPr>
      </p:pic>
      <p:sp>
        <p:nvSpPr>
          <p:cNvPr id="27653" name="文本框 27652"/>
          <p:cNvSpPr txBox="1"/>
          <p:nvPr/>
        </p:nvSpPr>
        <p:spPr>
          <a:xfrm>
            <a:off x="2590800" y="762000"/>
            <a:ext cx="3657600" cy="583565"/>
          </a:xfrm>
          <a:prstGeom prst="rect">
            <a:avLst/>
          </a:prstGeom>
          <a:noFill/>
          <a:ln w="9525">
            <a:noFill/>
          </a:ln>
        </p:spPr>
        <p:txBody>
          <a:bodyPr>
            <a:spAutoFit/>
          </a:bodyPr>
          <a:lstStyle/>
          <a:p>
            <a:pPr>
              <a:spcBef>
                <a:spcPct val="50000"/>
              </a:spcBef>
            </a:pPr>
            <a:r>
              <a:rPr lang="zh-CN" altLang="en-US" sz="3200" b="1" dirty="0">
                <a:latin typeface="Arial" panose="020B0604020202020204" pitchFamily="34" charset="0"/>
                <a:ea typeface="华文新魏" panose="02010800040101010101" pitchFamily="2" charset="-122"/>
              </a:rPr>
              <a:t>光电管结构图</a:t>
            </a:r>
          </a:p>
        </p:txBody>
      </p:sp>
      <p:sp>
        <p:nvSpPr>
          <p:cNvPr id="27654" name="文本框 27653"/>
          <p:cNvSpPr txBox="1"/>
          <p:nvPr/>
        </p:nvSpPr>
        <p:spPr>
          <a:xfrm>
            <a:off x="6172200" y="1752600"/>
            <a:ext cx="762000" cy="583565"/>
          </a:xfrm>
          <a:prstGeom prst="rect">
            <a:avLst/>
          </a:prstGeom>
          <a:noFill/>
          <a:ln w="9525">
            <a:noFill/>
          </a:ln>
        </p:spPr>
        <p:txBody>
          <a:bodyPr>
            <a:spAutoFit/>
          </a:bodyPr>
          <a:lstStyle/>
          <a:p>
            <a:pPr>
              <a:spcBef>
                <a:spcPct val="50000"/>
              </a:spcBef>
            </a:pPr>
            <a:r>
              <a:rPr lang="en-US" altLang="zh-CN" sz="3200">
                <a:solidFill>
                  <a:srgbClr val="0000FF"/>
                </a:solidFill>
                <a:latin typeface="Arial" panose="020B0604020202020204" pitchFamily="34" charset="0"/>
              </a:rPr>
              <a:t>A</a:t>
            </a:r>
          </a:p>
        </p:txBody>
      </p:sp>
      <p:sp>
        <p:nvSpPr>
          <p:cNvPr id="27655" name="文本框 27654"/>
          <p:cNvSpPr txBox="1"/>
          <p:nvPr/>
        </p:nvSpPr>
        <p:spPr>
          <a:xfrm>
            <a:off x="1676400" y="2316163"/>
            <a:ext cx="457200" cy="583565"/>
          </a:xfrm>
          <a:prstGeom prst="rect">
            <a:avLst/>
          </a:prstGeom>
          <a:noFill/>
          <a:ln w="9525">
            <a:noFill/>
          </a:ln>
        </p:spPr>
        <p:txBody>
          <a:bodyPr>
            <a:spAutoFit/>
          </a:bodyPr>
          <a:lstStyle/>
          <a:p>
            <a:pPr>
              <a:spcBef>
                <a:spcPct val="50000"/>
              </a:spcBef>
            </a:pPr>
            <a:r>
              <a:rPr lang="en-US" altLang="zh-CN" sz="3200">
                <a:solidFill>
                  <a:srgbClr val="0000FF"/>
                </a:solidFill>
                <a:latin typeface="Arial" panose="020B0604020202020204" pitchFamily="34" charset="0"/>
              </a:rPr>
              <a:t>K</a:t>
            </a:r>
          </a:p>
        </p:txBody>
      </p:sp>
      <p:pic>
        <p:nvPicPr>
          <p:cNvPr id="27657" name="图片 27656"/>
          <p:cNvPicPr>
            <a:picLocks noChangeAspect="1"/>
          </p:cNvPicPr>
          <p:nvPr/>
        </p:nvPicPr>
        <p:blipFill>
          <a:blip r:embed="rId3"/>
          <a:stretch>
            <a:fillRect/>
          </a:stretch>
        </p:blipFill>
        <p:spPr>
          <a:xfrm>
            <a:off x="6019800" y="2325688"/>
            <a:ext cx="4038600" cy="3617912"/>
          </a:xfrm>
          <a:prstGeom prst="rect">
            <a:avLst/>
          </a:prstGeom>
          <a:noFill/>
          <a:ln w="9525">
            <a:noFill/>
          </a:ln>
        </p:spPr>
      </p:pic>
      <p:sp>
        <p:nvSpPr>
          <p:cNvPr id="27659" name="文本框 27658"/>
          <p:cNvSpPr txBox="1"/>
          <p:nvPr/>
        </p:nvSpPr>
        <p:spPr>
          <a:xfrm>
            <a:off x="7467600" y="1752600"/>
            <a:ext cx="2819400" cy="583565"/>
          </a:xfrm>
          <a:prstGeom prst="rect">
            <a:avLst/>
          </a:prstGeom>
          <a:noFill/>
          <a:ln w="9525">
            <a:noFill/>
          </a:ln>
        </p:spPr>
        <p:txBody>
          <a:bodyPr>
            <a:spAutoFit/>
          </a:bodyPr>
          <a:lstStyle/>
          <a:p>
            <a:pPr>
              <a:spcBef>
                <a:spcPct val="50000"/>
              </a:spcBef>
            </a:pPr>
            <a:r>
              <a:rPr lang="zh-CN" altLang="en-US" sz="3200" b="1" dirty="0">
                <a:latin typeface="Arial" panose="020B0604020202020204" pitchFamily="34" charset="0"/>
                <a:ea typeface="华文新魏" panose="02010800040101010101" pitchFamily="2" charset="-122"/>
              </a:rPr>
              <a:t>光电管示意图</a:t>
            </a:r>
          </a:p>
        </p:txBody>
      </p:sp>
      <p:sp>
        <p:nvSpPr>
          <p:cNvPr id="8" name="文本框 7">
            <a:extLst>
              <a:ext uri="{FF2B5EF4-FFF2-40B4-BE49-F238E27FC236}">
                <a16:creationId xmlns:a16="http://schemas.microsoft.com/office/drawing/2014/main" id="{CBF7A572-54BB-4E0E-8B17-34BB6E6DD2E2}"/>
              </a:ext>
            </a:extLst>
          </p:cNvPr>
          <p:cNvSpPr txBox="1"/>
          <p:nvPr/>
        </p:nvSpPr>
        <p:spPr>
          <a:xfrm>
            <a:off x="6019800" y="3831927"/>
            <a:ext cx="1305886" cy="584775"/>
          </a:xfrm>
          <a:prstGeom prst="rect">
            <a:avLst/>
          </a:prstGeom>
          <a:noFill/>
          <a:ln w="9525">
            <a:noFill/>
          </a:ln>
        </p:spPr>
        <p:txBody>
          <a:bodyPr wrap="square">
            <a:spAutoFit/>
          </a:bodyPr>
          <a:lstStyle/>
          <a:p>
            <a:pPr>
              <a:spcBef>
                <a:spcPct val="50000"/>
              </a:spcBef>
            </a:pPr>
            <a:r>
              <a:rPr lang="zh-CN" altLang="en-US" sz="3200" b="1" dirty="0">
                <a:latin typeface="Arial" panose="020B0604020202020204" pitchFamily="34" charset="0"/>
                <a:ea typeface="华文新魏" panose="02010800040101010101" pitchFamily="2" charset="-122"/>
              </a:rPr>
              <a:t>锌板</a:t>
            </a:r>
          </a:p>
        </p:txBody>
      </p:sp>
    </p:spTree>
    <p:extLst>
      <p:ext uri="{BB962C8B-B14F-4D97-AF65-F5344CB8AC3E}">
        <p14:creationId xmlns:p14="http://schemas.microsoft.com/office/powerpoint/2010/main" val="61189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文本框 14339"/>
          <p:cNvSpPr txBox="1"/>
          <p:nvPr/>
        </p:nvSpPr>
        <p:spPr>
          <a:xfrm>
            <a:off x="1586230" y="-53340"/>
            <a:ext cx="4953000" cy="645160"/>
          </a:xfrm>
          <a:prstGeom prst="rect">
            <a:avLst/>
          </a:prstGeom>
          <a:noFill/>
          <a:ln w="9525">
            <a:noFill/>
          </a:ln>
        </p:spPr>
        <p:txBody>
          <a:bodyPr>
            <a:spAutoFit/>
          </a:bodyPr>
          <a:lstStyle/>
          <a:p>
            <a:pPr>
              <a:spcBef>
                <a:spcPct val="50000"/>
              </a:spcBef>
            </a:pPr>
            <a:r>
              <a:rPr lang="zh-CN" altLang="en-US" sz="3600" b="1" dirty="0">
                <a:latin typeface="华文新魏" panose="02010800040101010101" pitchFamily="2" charset="-122"/>
                <a:ea typeface="华文新魏" panose="02010800040101010101" pitchFamily="2" charset="-122"/>
              </a:rPr>
              <a:t>光电流强度的决定因素</a:t>
            </a:r>
          </a:p>
        </p:txBody>
      </p:sp>
      <p:sp>
        <p:nvSpPr>
          <p:cNvPr id="14341" name="文本框 14340"/>
          <p:cNvSpPr txBox="1"/>
          <p:nvPr/>
        </p:nvSpPr>
        <p:spPr>
          <a:xfrm>
            <a:off x="1744345" y="3637915"/>
            <a:ext cx="4900930" cy="2553335"/>
          </a:xfrm>
          <a:prstGeom prst="rect">
            <a:avLst/>
          </a:prstGeom>
          <a:noFill/>
          <a:ln w="9525">
            <a:noFill/>
          </a:ln>
        </p:spPr>
        <p:txBody>
          <a:bodyPr wrap="square">
            <a:spAutoFit/>
          </a:bodyPr>
          <a:lstStyle/>
          <a:p>
            <a:pPr>
              <a:spcBef>
                <a:spcPct val="50000"/>
              </a:spcBef>
            </a:pPr>
            <a:r>
              <a:rPr lang="en-US" altLang="zh-CN" sz="3200" b="1" dirty="0">
                <a:latin typeface="Times New Roman" panose="02020603050405020304" pitchFamily="18" charset="0"/>
                <a:ea typeface="华文新魏" panose="02010800040101010101" pitchFamily="2" charset="-122"/>
              </a:rPr>
              <a:t>     </a:t>
            </a:r>
            <a:r>
              <a:rPr lang="zh-CN" altLang="en-US" sz="3200" b="1" dirty="0">
                <a:latin typeface="Times New Roman" panose="02020603050405020304" pitchFamily="18" charset="0"/>
                <a:ea typeface="华文新魏" panose="02010800040101010101" pitchFamily="2" charset="-122"/>
              </a:rPr>
              <a:t>大于截止频率的光照射金属时，饱和光电流（反映单位时间内发射出的光电子数的多少）与</a:t>
            </a:r>
            <a:r>
              <a:rPr lang="zh-CN" altLang="en-US" sz="3200" b="1" dirty="0">
                <a:solidFill>
                  <a:srgbClr val="0000FF"/>
                </a:solidFill>
                <a:latin typeface="Times New Roman" panose="02020603050405020304" pitchFamily="18" charset="0"/>
                <a:ea typeface="华文新魏" panose="02010800040101010101" pitchFamily="2" charset="-122"/>
              </a:rPr>
              <a:t>入射光的强度</a:t>
            </a:r>
            <a:r>
              <a:rPr lang="zh-CN" altLang="en-US" sz="3200" b="1" dirty="0">
                <a:latin typeface="Times New Roman" panose="02020603050405020304" pitchFamily="18" charset="0"/>
                <a:ea typeface="华文新魏" panose="02010800040101010101" pitchFamily="2" charset="-122"/>
              </a:rPr>
              <a:t>成正比</a:t>
            </a:r>
            <a:endParaRPr lang="zh-CN" altLang="en-US" dirty="0">
              <a:latin typeface="Arial" panose="020B0604020202020204" pitchFamily="34" charset="0"/>
            </a:endParaRPr>
          </a:p>
        </p:txBody>
      </p:sp>
      <p:sp>
        <p:nvSpPr>
          <p:cNvPr id="2" name="文本框 1"/>
          <p:cNvSpPr txBox="1"/>
          <p:nvPr/>
        </p:nvSpPr>
        <p:spPr>
          <a:xfrm>
            <a:off x="1744345" y="478790"/>
            <a:ext cx="8739505" cy="1014730"/>
          </a:xfrm>
          <a:prstGeom prst="rect">
            <a:avLst/>
          </a:prstGeom>
          <a:noFill/>
          <a:ln w="9525">
            <a:noFill/>
          </a:ln>
        </p:spPr>
        <p:txBody>
          <a:bodyPr wrap="square">
            <a:spAutoFit/>
          </a:bodyPr>
          <a:lstStyle/>
          <a:p>
            <a:pPr>
              <a:spcBef>
                <a:spcPct val="50000"/>
              </a:spcBef>
            </a:pPr>
            <a:r>
              <a:rPr lang="en-US" altLang="zh-CN" sz="3200" b="1" dirty="0">
                <a:latin typeface="Times New Roman" panose="02020603050405020304" pitchFamily="18" charset="0"/>
                <a:ea typeface="华文新魏" panose="02010800040101010101" pitchFamily="2" charset="-122"/>
              </a:rPr>
              <a:t>     </a:t>
            </a:r>
            <a:r>
              <a:rPr lang="zh-CN" altLang="en-US" sz="2800" b="1" dirty="0">
                <a:latin typeface="Times New Roman" panose="02020603050405020304" pitchFamily="18" charset="0"/>
                <a:ea typeface="华文新魏" panose="02010800040101010101" pitchFamily="2" charset="-122"/>
              </a:rPr>
              <a:t>存在</a:t>
            </a:r>
            <a:r>
              <a:rPr lang="zh-CN" altLang="en-US" sz="2800" b="1" dirty="0">
                <a:solidFill>
                  <a:srgbClr val="0000FF"/>
                </a:solidFill>
                <a:latin typeface="Times New Roman" panose="02020603050405020304" pitchFamily="18" charset="0"/>
                <a:ea typeface="华文新魏" panose="02010800040101010101" pitchFamily="2" charset="-122"/>
              </a:rPr>
              <a:t>饱和光电流</a:t>
            </a:r>
            <a:r>
              <a:rPr lang="zh-CN" altLang="en-US" sz="2800" b="1" dirty="0">
                <a:latin typeface="Times New Roman" panose="02020603050405020304" pitchFamily="18" charset="0"/>
                <a:ea typeface="华文新魏" panose="02010800040101010101" pitchFamily="2" charset="-122"/>
              </a:rPr>
              <a:t>：在光照条件不变的情况下，随着所加（正向）电压的增大，光电流趋近一个饱和值。</a:t>
            </a:r>
            <a:endParaRPr lang="zh-CN" altLang="en-US" sz="2800" dirty="0">
              <a:latin typeface="Arial" panose="020B0604020202020204" pitchFamily="34" charset="0"/>
            </a:endParaRPr>
          </a:p>
        </p:txBody>
      </p:sp>
      <p:sp>
        <p:nvSpPr>
          <p:cNvPr id="3" name="文本框 2"/>
          <p:cNvSpPr txBox="1"/>
          <p:nvPr/>
        </p:nvSpPr>
        <p:spPr>
          <a:xfrm>
            <a:off x="1744345" y="1621790"/>
            <a:ext cx="6729730" cy="1383665"/>
          </a:xfrm>
          <a:prstGeom prst="rect">
            <a:avLst/>
          </a:prstGeom>
          <a:noFill/>
          <a:ln w="9525">
            <a:noFill/>
          </a:ln>
        </p:spPr>
        <p:txBody>
          <a:bodyPr wrap="square">
            <a:spAutoFit/>
          </a:bodyPr>
          <a:lstStyle/>
          <a:p>
            <a:pPr>
              <a:spcBef>
                <a:spcPct val="50000"/>
              </a:spcBef>
            </a:pPr>
            <a:r>
              <a:rPr lang="zh-CN" altLang="en-US" sz="2800" b="1" dirty="0">
                <a:latin typeface="Times New Roman" panose="02020603050405020304" pitchFamily="18" charset="0"/>
                <a:ea typeface="华文新魏" panose="02010800040101010101" pitchFamily="2" charset="-122"/>
              </a:rPr>
              <a:t>也就是说，在电流较小时电流随着电压的增大而增大；但当电流增大到一定值以后，即使电压再增大，电流也不会增大。</a:t>
            </a:r>
            <a:endParaRPr lang="zh-CN" altLang="en-US" sz="2800" dirty="0">
              <a:latin typeface="Arial" panose="020B0604020202020204" pitchFamily="34" charset="0"/>
            </a:endParaRPr>
          </a:p>
        </p:txBody>
      </p:sp>
      <p:grpSp>
        <p:nvGrpSpPr>
          <p:cNvPr id="4" name="组合 3"/>
          <p:cNvGrpSpPr/>
          <p:nvPr/>
        </p:nvGrpSpPr>
        <p:grpSpPr>
          <a:xfrm>
            <a:off x="7789179" y="1345964"/>
            <a:ext cx="3935982" cy="5387975"/>
            <a:chOff x="8160" y="2160"/>
            <a:chExt cx="6198" cy="8485"/>
          </a:xfrm>
        </p:grpSpPr>
        <p:grpSp>
          <p:nvGrpSpPr>
            <p:cNvPr id="5" name="组合 4"/>
            <p:cNvGrpSpPr/>
            <p:nvPr/>
          </p:nvGrpSpPr>
          <p:grpSpPr>
            <a:xfrm>
              <a:off x="8160" y="2160"/>
              <a:ext cx="6198" cy="8400"/>
              <a:chOff x="288" y="1129"/>
              <a:chExt cx="1753" cy="2375"/>
            </a:xfrm>
          </p:grpSpPr>
          <p:sp>
            <p:nvSpPr>
              <p:cNvPr id="6" name="椭圆 5"/>
              <p:cNvSpPr/>
              <p:nvPr/>
            </p:nvSpPr>
            <p:spPr>
              <a:xfrm>
                <a:off x="1824" y="2496"/>
                <a:ext cx="192" cy="192"/>
              </a:xfrm>
              <a:prstGeom prst="ellipse">
                <a:avLst/>
              </a:prstGeom>
              <a:noFill/>
              <a:ln w="9525" cap="flat" cmpd="sng">
                <a:solidFill>
                  <a:schemeClr val="tx1"/>
                </a:solidFill>
                <a:prstDash val="solid"/>
                <a:headEnd type="none" w="med" len="med"/>
                <a:tailEnd type="none" w="med" len="med"/>
              </a:ln>
            </p:spPr>
            <p:txBody>
              <a:bodyPr wrap="none" anchor="ctr"/>
              <a:lstStyle/>
              <a:p>
                <a:pPr algn="ctr"/>
                <a:r>
                  <a:rPr lang="en-US" altLang="zh-CN" sz="2400" b="1">
                    <a:solidFill>
                      <a:srgbClr val="0000FF"/>
                    </a:solidFill>
                    <a:latin typeface="Times New Roman" panose="02020603050405020304" pitchFamily="18" charset="0"/>
                  </a:rPr>
                  <a:t>G</a:t>
                </a:r>
              </a:p>
            </p:txBody>
          </p:sp>
          <p:sp>
            <p:nvSpPr>
              <p:cNvPr id="7" name="椭圆 6"/>
              <p:cNvSpPr/>
              <p:nvPr/>
            </p:nvSpPr>
            <p:spPr>
              <a:xfrm>
                <a:off x="624" y="2736"/>
                <a:ext cx="192" cy="192"/>
              </a:xfrm>
              <a:prstGeom prst="ellipse">
                <a:avLst/>
              </a:prstGeom>
              <a:noFill/>
              <a:ln w="9525" cap="flat" cmpd="sng">
                <a:solidFill>
                  <a:schemeClr val="tx1"/>
                </a:solidFill>
                <a:prstDash val="solid"/>
                <a:headEnd type="none" w="med" len="med"/>
                <a:tailEnd type="none" w="med" len="med"/>
              </a:ln>
            </p:spPr>
            <p:txBody>
              <a:bodyPr wrap="none" anchor="ctr"/>
              <a:lstStyle/>
              <a:p>
                <a:pPr algn="ctr"/>
                <a:r>
                  <a:rPr lang="en-US" altLang="zh-CN" sz="2400" b="1">
                    <a:solidFill>
                      <a:srgbClr val="0000FF"/>
                    </a:solidFill>
                    <a:latin typeface="Times New Roman" panose="02020603050405020304" pitchFamily="18" charset="0"/>
                  </a:rPr>
                  <a:t>V</a:t>
                </a:r>
              </a:p>
            </p:txBody>
          </p:sp>
          <p:sp>
            <p:nvSpPr>
              <p:cNvPr id="8" name="直接连接符 7"/>
              <p:cNvSpPr/>
              <p:nvPr/>
            </p:nvSpPr>
            <p:spPr>
              <a:xfrm>
                <a:off x="288" y="2304"/>
                <a:ext cx="0" cy="1104"/>
              </a:xfrm>
              <a:prstGeom prst="line">
                <a:avLst/>
              </a:prstGeom>
              <a:ln w="9525" cap="flat" cmpd="sng">
                <a:solidFill>
                  <a:schemeClr val="tx1"/>
                </a:solidFill>
                <a:prstDash val="solid"/>
                <a:headEnd type="none" w="med" len="med"/>
                <a:tailEnd type="none" w="med" len="med"/>
              </a:ln>
            </p:spPr>
          </p:sp>
          <p:sp>
            <p:nvSpPr>
              <p:cNvPr id="9" name="直接连接符 8"/>
              <p:cNvSpPr/>
              <p:nvPr/>
            </p:nvSpPr>
            <p:spPr>
              <a:xfrm>
                <a:off x="288" y="3408"/>
                <a:ext cx="528" cy="0"/>
              </a:xfrm>
              <a:prstGeom prst="line">
                <a:avLst/>
              </a:prstGeom>
              <a:ln w="9525" cap="flat" cmpd="sng">
                <a:solidFill>
                  <a:schemeClr val="tx1"/>
                </a:solidFill>
                <a:prstDash val="solid"/>
                <a:headEnd type="none" w="med" len="med"/>
                <a:tailEnd type="none" w="med" len="med"/>
              </a:ln>
            </p:spPr>
          </p:sp>
          <p:sp>
            <p:nvSpPr>
              <p:cNvPr id="10" name="直接连接符 9"/>
              <p:cNvSpPr/>
              <p:nvPr/>
            </p:nvSpPr>
            <p:spPr>
              <a:xfrm>
                <a:off x="1056" y="3408"/>
                <a:ext cx="480" cy="0"/>
              </a:xfrm>
              <a:prstGeom prst="line">
                <a:avLst/>
              </a:prstGeom>
              <a:ln w="9525" cap="flat" cmpd="sng">
                <a:solidFill>
                  <a:schemeClr val="tx1"/>
                </a:solidFill>
                <a:prstDash val="solid"/>
                <a:headEnd type="none" w="med" len="med"/>
                <a:tailEnd type="none" w="med" len="med"/>
              </a:ln>
            </p:spPr>
          </p:sp>
          <p:sp>
            <p:nvSpPr>
              <p:cNvPr id="11" name="直接连接符 10"/>
              <p:cNvSpPr/>
              <p:nvPr/>
            </p:nvSpPr>
            <p:spPr>
              <a:xfrm flipV="1">
                <a:off x="1536" y="3120"/>
                <a:ext cx="0" cy="288"/>
              </a:xfrm>
              <a:prstGeom prst="line">
                <a:avLst/>
              </a:prstGeom>
              <a:ln w="9525" cap="flat" cmpd="sng">
                <a:solidFill>
                  <a:schemeClr val="tx1"/>
                </a:solidFill>
                <a:prstDash val="solid"/>
                <a:headEnd type="none" w="med" len="med"/>
                <a:tailEnd type="none" w="med" len="med"/>
              </a:ln>
            </p:spPr>
          </p:sp>
          <p:sp>
            <p:nvSpPr>
              <p:cNvPr id="12" name="直接连接符 11"/>
              <p:cNvSpPr/>
              <p:nvPr/>
            </p:nvSpPr>
            <p:spPr>
              <a:xfrm flipH="1">
                <a:off x="1344" y="3120"/>
                <a:ext cx="192" cy="0"/>
              </a:xfrm>
              <a:prstGeom prst="line">
                <a:avLst/>
              </a:prstGeom>
              <a:ln w="9525" cap="flat" cmpd="sng">
                <a:solidFill>
                  <a:schemeClr val="tx1"/>
                </a:solidFill>
                <a:prstDash val="solid"/>
                <a:headEnd type="none" w="med" len="med"/>
                <a:tailEnd type="none" w="med" len="med"/>
              </a:ln>
            </p:spPr>
          </p:sp>
          <p:sp>
            <p:nvSpPr>
              <p:cNvPr id="13" name="矩形 12"/>
              <p:cNvSpPr/>
              <p:nvPr/>
            </p:nvSpPr>
            <p:spPr>
              <a:xfrm>
                <a:off x="1104" y="3072"/>
                <a:ext cx="240" cy="96"/>
              </a:xfrm>
              <a:prstGeom prst="rect">
                <a:avLst/>
              </a:prstGeom>
              <a:noFill/>
              <a:ln w="9525" cap="flat" cmpd="sng">
                <a:solidFill>
                  <a:schemeClr val="tx1"/>
                </a:solidFill>
                <a:prstDash val="solid"/>
                <a:miter/>
                <a:headEnd type="none" w="med" len="med"/>
                <a:tailEnd type="none" w="med" len="med"/>
              </a:ln>
            </p:spPr>
            <p:txBody>
              <a:bodyPr/>
              <a:lstStyle/>
              <a:p>
                <a:endParaRPr lang="zh-CN" altLang="en-US"/>
              </a:p>
            </p:txBody>
          </p:sp>
          <p:sp>
            <p:nvSpPr>
              <p:cNvPr id="14" name="直接连接符 13"/>
              <p:cNvSpPr/>
              <p:nvPr/>
            </p:nvSpPr>
            <p:spPr>
              <a:xfrm flipH="1">
                <a:off x="288" y="3120"/>
                <a:ext cx="816" cy="0"/>
              </a:xfrm>
              <a:prstGeom prst="line">
                <a:avLst/>
              </a:prstGeom>
              <a:ln w="9525" cap="flat" cmpd="sng">
                <a:solidFill>
                  <a:schemeClr val="tx1"/>
                </a:solidFill>
                <a:prstDash val="solid"/>
                <a:headEnd type="none" w="med" len="med"/>
                <a:tailEnd type="none" w="med" len="med"/>
              </a:ln>
            </p:spPr>
          </p:sp>
          <p:sp>
            <p:nvSpPr>
              <p:cNvPr id="15" name="直接连接符 14"/>
              <p:cNvSpPr/>
              <p:nvPr/>
            </p:nvSpPr>
            <p:spPr>
              <a:xfrm>
                <a:off x="816" y="3312"/>
                <a:ext cx="0" cy="192"/>
              </a:xfrm>
              <a:prstGeom prst="line">
                <a:avLst/>
              </a:prstGeom>
              <a:ln w="9525" cap="flat" cmpd="sng">
                <a:solidFill>
                  <a:srgbClr val="FF0000"/>
                </a:solidFill>
                <a:prstDash val="solid"/>
                <a:headEnd type="none" w="med" len="med"/>
                <a:tailEnd type="none" w="med" len="med"/>
              </a:ln>
            </p:spPr>
          </p:sp>
          <p:sp>
            <p:nvSpPr>
              <p:cNvPr id="16" name="直接连接符 15"/>
              <p:cNvSpPr/>
              <p:nvPr/>
            </p:nvSpPr>
            <p:spPr>
              <a:xfrm>
                <a:off x="1008" y="3312"/>
                <a:ext cx="0" cy="192"/>
              </a:xfrm>
              <a:prstGeom prst="line">
                <a:avLst/>
              </a:prstGeom>
              <a:ln w="9525" cap="flat" cmpd="sng">
                <a:solidFill>
                  <a:srgbClr val="FF0000"/>
                </a:solidFill>
                <a:prstDash val="solid"/>
                <a:headEnd type="none" w="med" len="med"/>
                <a:tailEnd type="none" w="med" len="med"/>
              </a:ln>
            </p:spPr>
          </p:sp>
          <p:sp>
            <p:nvSpPr>
              <p:cNvPr id="17" name="直接连接符 16"/>
              <p:cNvSpPr/>
              <p:nvPr/>
            </p:nvSpPr>
            <p:spPr>
              <a:xfrm>
                <a:off x="864" y="3360"/>
                <a:ext cx="0" cy="96"/>
              </a:xfrm>
              <a:prstGeom prst="line">
                <a:avLst/>
              </a:prstGeom>
              <a:ln w="9525" cap="flat" cmpd="sng">
                <a:solidFill>
                  <a:srgbClr val="FF0000"/>
                </a:solidFill>
                <a:prstDash val="solid"/>
                <a:headEnd type="none" w="med" len="med"/>
                <a:tailEnd type="none" w="med" len="med"/>
              </a:ln>
            </p:spPr>
          </p:sp>
          <p:sp>
            <p:nvSpPr>
              <p:cNvPr id="18" name="直接连接符 17"/>
              <p:cNvSpPr/>
              <p:nvPr/>
            </p:nvSpPr>
            <p:spPr>
              <a:xfrm>
                <a:off x="1056" y="3360"/>
                <a:ext cx="0" cy="96"/>
              </a:xfrm>
              <a:prstGeom prst="line">
                <a:avLst/>
              </a:prstGeom>
              <a:ln w="9525" cap="flat" cmpd="sng">
                <a:solidFill>
                  <a:srgbClr val="FF0000"/>
                </a:solidFill>
                <a:prstDash val="solid"/>
                <a:headEnd type="none" w="med" len="med"/>
                <a:tailEnd type="none" w="med" len="med"/>
              </a:ln>
            </p:spPr>
          </p:sp>
          <p:sp>
            <p:nvSpPr>
              <p:cNvPr id="19" name="直接连接符 18"/>
              <p:cNvSpPr/>
              <p:nvPr/>
            </p:nvSpPr>
            <p:spPr>
              <a:xfrm>
                <a:off x="864" y="3408"/>
                <a:ext cx="144" cy="0"/>
              </a:xfrm>
              <a:prstGeom prst="line">
                <a:avLst/>
              </a:prstGeom>
              <a:ln w="9525" cap="rnd" cmpd="sng">
                <a:solidFill>
                  <a:srgbClr val="FF0000"/>
                </a:solidFill>
                <a:prstDash val="sysDot"/>
                <a:headEnd type="none" w="med" len="med"/>
                <a:tailEnd type="none" w="med" len="med"/>
              </a:ln>
            </p:spPr>
          </p:sp>
          <p:sp>
            <p:nvSpPr>
              <p:cNvPr id="20" name="直接连接符 19"/>
              <p:cNvSpPr/>
              <p:nvPr/>
            </p:nvSpPr>
            <p:spPr>
              <a:xfrm>
                <a:off x="288" y="2832"/>
                <a:ext cx="336" cy="0"/>
              </a:xfrm>
              <a:prstGeom prst="line">
                <a:avLst/>
              </a:prstGeom>
              <a:ln w="9525" cap="flat" cmpd="sng">
                <a:solidFill>
                  <a:schemeClr val="tx1"/>
                </a:solidFill>
                <a:prstDash val="solid"/>
                <a:headEnd type="none" w="med" len="med"/>
                <a:tailEnd type="none" w="med" len="med"/>
              </a:ln>
            </p:spPr>
          </p:sp>
          <p:sp>
            <p:nvSpPr>
              <p:cNvPr id="21" name="直接连接符 20"/>
              <p:cNvSpPr/>
              <p:nvPr/>
            </p:nvSpPr>
            <p:spPr>
              <a:xfrm>
                <a:off x="816" y="2832"/>
                <a:ext cx="1104" cy="0"/>
              </a:xfrm>
              <a:prstGeom prst="line">
                <a:avLst/>
              </a:prstGeom>
              <a:ln w="9525" cap="flat" cmpd="sng">
                <a:solidFill>
                  <a:schemeClr val="tx1"/>
                </a:solidFill>
                <a:prstDash val="solid"/>
                <a:headEnd type="none" w="med" len="med"/>
                <a:tailEnd type="none" w="med" len="med"/>
              </a:ln>
            </p:spPr>
          </p:sp>
          <p:sp>
            <p:nvSpPr>
              <p:cNvPr id="22" name="直接连接符 21"/>
              <p:cNvSpPr/>
              <p:nvPr/>
            </p:nvSpPr>
            <p:spPr>
              <a:xfrm flipV="1">
                <a:off x="1920" y="2688"/>
                <a:ext cx="0" cy="144"/>
              </a:xfrm>
              <a:prstGeom prst="line">
                <a:avLst/>
              </a:prstGeom>
              <a:ln w="9525" cap="flat" cmpd="sng">
                <a:solidFill>
                  <a:schemeClr val="tx1"/>
                </a:solidFill>
                <a:prstDash val="solid"/>
                <a:headEnd type="none" w="med" len="med"/>
                <a:tailEnd type="none" w="med" len="med"/>
              </a:ln>
            </p:spPr>
          </p:sp>
          <p:sp>
            <p:nvSpPr>
              <p:cNvPr id="23" name="直接连接符 22"/>
              <p:cNvSpPr/>
              <p:nvPr/>
            </p:nvSpPr>
            <p:spPr>
              <a:xfrm flipV="1">
                <a:off x="1920" y="2304"/>
                <a:ext cx="0" cy="192"/>
              </a:xfrm>
              <a:prstGeom prst="line">
                <a:avLst/>
              </a:prstGeom>
              <a:ln w="9525" cap="flat" cmpd="sng">
                <a:solidFill>
                  <a:schemeClr val="tx1"/>
                </a:solidFill>
                <a:prstDash val="solid"/>
                <a:headEnd type="none" w="med" len="med"/>
                <a:tailEnd type="none" w="med" len="med"/>
              </a:ln>
            </p:spPr>
          </p:sp>
          <p:sp>
            <p:nvSpPr>
              <p:cNvPr id="24" name="直接连接符 23"/>
              <p:cNvSpPr/>
              <p:nvPr/>
            </p:nvSpPr>
            <p:spPr>
              <a:xfrm>
                <a:off x="480" y="2496"/>
                <a:ext cx="1248" cy="0"/>
              </a:xfrm>
              <a:prstGeom prst="line">
                <a:avLst/>
              </a:prstGeom>
              <a:ln w="9525" cap="flat" cmpd="sng">
                <a:solidFill>
                  <a:schemeClr val="tx1"/>
                </a:solidFill>
                <a:prstDash val="solid"/>
                <a:headEnd type="none" w="med" len="med"/>
                <a:tailEnd type="none" w="med" len="med"/>
              </a:ln>
            </p:spPr>
          </p:sp>
          <p:sp>
            <p:nvSpPr>
              <p:cNvPr id="25" name="直接连接符 24"/>
              <p:cNvSpPr/>
              <p:nvPr/>
            </p:nvSpPr>
            <p:spPr>
              <a:xfrm flipV="1">
                <a:off x="480" y="2064"/>
                <a:ext cx="0" cy="432"/>
              </a:xfrm>
              <a:prstGeom prst="line">
                <a:avLst/>
              </a:prstGeom>
              <a:ln w="9525" cap="flat" cmpd="sng">
                <a:solidFill>
                  <a:schemeClr val="tx1"/>
                </a:solidFill>
                <a:prstDash val="solid"/>
                <a:headEnd type="none" w="med" len="med"/>
                <a:tailEnd type="none" w="med" len="med"/>
              </a:ln>
            </p:spPr>
          </p:sp>
          <p:sp>
            <p:nvSpPr>
              <p:cNvPr id="26" name="直接连接符 25"/>
              <p:cNvSpPr/>
              <p:nvPr/>
            </p:nvSpPr>
            <p:spPr>
              <a:xfrm flipV="1">
                <a:off x="1728" y="2064"/>
                <a:ext cx="0" cy="432"/>
              </a:xfrm>
              <a:prstGeom prst="line">
                <a:avLst/>
              </a:prstGeom>
              <a:ln w="9525" cap="flat" cmpd="sng">
                <a:solidFill>
                  <a:schemeClr val="tx1"/>
                </a:solidFill>
                <a:prstDash val="solid"/>
                <a:headEnd type="none" w="med" len="med"/>
                <a:tailEnd type="none" w="med" len="med"/>
              </a:ln>
            </p:spPr>
          </p:sp>
          <p:sp>
            <p:nvSpPr>
              <p:cNvPr id="27" name="直接连接符 26"/>
              <p:cNvSpPr/>
              <p:nvPr/>
            </p:nvSpPr>
            <p:spPr>
              <a:xfrm>
                <a:off x="288" y="2304"/>
                <a:ext cx="336" cy="0"/>
              </a:xfrm>
              <a:prstGeom prst="line">
                <a:avLst/>
              </a:prstGeom>
              <a:ln w="9525" cap="flat" cmpd="sng">
                <a:solidFill>
                  <a:schemeClr val="tx1"/>
                </a:solidFill>
                <a:prstDash val="solid"/>
                <a:headEnd type="none" w="med" len="med"/>
                <a:tailEnd type="none" w="med" len="med"/>
              </a:ln>
            </p:spPr>
          </p:sp>
          <p:sp>
            <p:nvSpPr>
              <p:cNvPr id="28" name="直接连接符 27"/>
              <p:cNvSpPr/>
              <p:nvPr/>
            </p:nvSpPr>
            <p:spPr>
              <a:xfrm flipH="1">
                <a:off x="1584" y="2304"/>
                <a:ext cx="336" cy="0"/>
              </a:xfrm>
              <a:prstGeom prst="line">
                <a:avLst/>
              </a:prstGeom>
              <a:ln w="9525" cap="flat" cmpd="sng">
                <a:solidFill>
                  <a:schemeClr val="tx1"/>
                </a:solidFill>
                <a:prstDash val="solid"/>
                <a:headEnd type="none" w="med" len="med"/>
                <a:tailEnd type="none" w="med" len="med"/>
              </a:ln>
            </p:spPr>
          </p:sp>
          <p:sp>
            <p:nvSpPr>
              <p:cNvPr id="29" name="直接连接符 28"/>
              <p:cNvSpPr/>
              <p:nvPr/>
            </p:nvSpPr>
            <p:spPr>
              <a:xfrm>
                <a:off x="624" y="2160"/>
                <a:ext cx="0" cy="288"/>
              </a:xfrm>
              <a:prstGeom prst="line">
                <a:avLst/>
              </a:prstGeom>
              <a:ln w="57150" cap="flat" cmpd="sng">
                <a:solidFill>
                  <a:schemeClr val="tx1"/>
                </a:solidFill>
                <a:prstDash val="solid"/>
                <a:headEnd type="none" w="med" len="med"/>
                <a:tailEnd type="none" w="med" len="med"/>
              </a:ln>
            </p:spPr>
          </p:sp>
          <p:sp>
            <p:nvSpPr>
              <p:cNvPr id="30" name="直接连接符 29"/>
              <p:cNvSpPr/>
              <p:nvPr/>
            </p:nvSpPr>
            <p:spPr>
              <a:xfrm>
                <a:off x="1584" y="2160"/>
                <a:ext cx="0" cy="288"/>
              </a:xfrm>
              <a:prstGeom prst="line">
                <a:avLst/>
              </a:prstGeom>
              <a:ln w="57150" cap="flat" cmpd="sng">
                <a:solidFill>
                  <a:schemeClr val="tx1"/>
                </a:solidFill>
                <a:prstDash val="solid"/>
                <a:headEnd type="none" w="med" len="med"/>
                <a:tailEnd type="none" w="med" len="med"/>
              </a:ln>
            </p:spPr>
          </p:sp>
          <p:sp>
            <p:nvSpPr>
              <p:cNvPr id="31" name="直接连接符 30"/>
              <p:cNvSpPr/>
              <p:nvPr/>
            </p:nvSpPr>
            <p:spPr>
              <a:xfrm>
                <a:off x="480" y="2064"/>
                <a:ext cx="288" cy="0"/>
              </a:xfrm>
              <a:prstGeom prst="line">
                <a:avLst/>
              </a:prstGeom>
              <a:ln w="9525" cap="flat" cmpd="sng">
                <a:solidFill>
                  <a:schemeClr val="tx1"/>
                </a:solidFill>
                <a:prstDash val="solid"/>
                <a:headEnd type="none" w="med" len="med"/>
                <a:tailEnd type="none" w="med" len="med"/>
              </a:ln>
            </p:spPr>
          </p:sp>
          <p:sp>
            <p:nvSpPr>
              <p:cNvPr id="32" name="直接连接符 31"/>
              <p:cNvSpPr/>
              <p:nvPr/>
            </p:nvSpPr>
            <p:spPr>
              <a:xfrm>
                <a:off x="1392" y="2064"/>
                <a:ext cx="336" cy="0"/>
              </a:xfrm>
              <a:prstGeom prst="line">
                <a:avLst/>
              </a:prstGeom>
              <a:ln w="9525" cap="flat" cmpd="sng">
                <a:solidFill>
                  <a:schemeClr val="tx1"/>
                </a:solidFill>
                <a:prstDash val="solid"/>
                <a:headEnd type="none" w="med" len="med"/>
                <a:tailEnd type="none" w="med" len="med"/>
              </a:ln>
            </p:spPr>
          </p:sp>
          <p:sp>
            <p:nvSpPr>
              <p:cNvPr id="33" name="直接连接符 32"/>
              <p:cNvSpPr/>
              <p:nvPr/>
            </p:nvSpPr>
            <p:spPr>
              <a:xfrm flipV="1">
                <a:off x="1392" y="1728"/>
                <a:ext cx="336" cy="336"/>
              </a:xfrm>
              <a:prstGeom prst="line">
                <a:avLst/>
              </a:prstGeom>
              <a:ln w="9525" cap="flat" cmpd="sng">
                <a:solidFill>
                  <a:schemeClr val="tx1"/>
                </a:solidFill>
                <a:prstDash val="solid"/>
                <a:headEnd type="none" w="med" len="med"/>
                <a:tailEnd type="none" w="med" len="med"/>
              </a:ln>
            </p:spPr>
          </p:sp>
          <p:sp>
            <p:nvSpPr>
              <p:cNvPr id="34" name="直接连接符 33"/>
              <p:cNvSpPr/>
              <p:nvPr/>
            </p:nvSpPr>
            <p:spPr>
              <a:xfrm flipV="1">
                <a:off x="768" y="1440"/>
                <a:ext cx="624" cy="624"/>
              </a:xfrm>
              <a:prstGeom prst="line">
                <a:avLst/>
              </a:prstGeom>
              <a:ln w="9525" cap="flat" cmpd="sng">
                <a:solidFill>
                  <a:schemeClr val="tx1"/>
                </a:solidFill>
                <a:prstDash val="solid"/>
                <a:headEnd type="none" w="med" len="med"/>
                <a:tailEnd type="none" w="med" len="med"/>
              </a:ln>
            </p:spPr>
          </p:sp>
          <p:sp>
            <p:nvSpPr>
              <p:cNvPr id="35" name="直接连接符 34"/>
              <p:cNvSpPr/>
              <p:nvPr/>
            </p:nvSpPr>
            <p:spPr>
              <a:xfrm>
                <a:off x="1392" y="1440"/>
                <a:ext cx="336" cy="288"/>
              </a:xfrm>
              <a:prstGeom prst="line">
                <a:avLst/>
              </a:prstGeom>
              <a:ln w="9525" cap="flat" cmpd="sng">
                <a:solidFill>
                  <a:schemeClr val="tx1"/>
                </a:solidFill>
                <a:prstDash val="solid"/>
                <a:headEnd type="none" w="med" len="med"/>
                <a:tailEnd type="none" w="med" len="med"/>
              </a:ln>
            </p:spPr>
          </p:sp>
          <p:sp>
            <p:nvSpPr>
              <p:cNvPr id="36" name="直接连接符 35"/>
              <p:cNvSpPr/>
              <p:nvPr/>
            </p:nvSpPr>
            <p:spPr>
              <a:xfrm flipH="1">
                <a:off x="1344" y="1200"/>
                <a:ext cx="480" cy="480"/>
              </a:xfrm>
              <a:prstGeom prst="line">
                <a:avLst/>
              </a:prstGeom>
              <a:ln w="9525" cap="flat" cmpd="sng">
                <a:solidFill>
                  <a:schemeClr val="tx1"/>
                </a:solidFill>
                <a:prstDash val="solid"/>
                <a:headEnd type="none" w="med" len="med"/>
                <a:tailEnd type="stealth" w="med" len="med"/>
              </a:ln>
            </p:spPr>
          </p:sp>
          <p:sp>
            <p:nvSpPr>
              <p:cNvPr id="37" name="直接连接符 36"/>
              <p:cNvSpPr/>
              <p:nvPr/>
            </p:nvSpPr>
            <p:spPr>
              <a:xfrm flipH="1">
                <a:off x="1440" y="1296"/>
                <a:ext cx="480" cy="480"/>
              </a:xfrm>
              <a:prstGeom prst="line">
                <a:avLst/>
              </a:prstGeom>
              <a:ln w="9525" cap="flat" cmpd="sng">
                <a:solidFill>
                  <a:schemeClr val="tx1"/>
                </a:solidFill>
                <a:prstDash val="solid"/>
                <a:headEnd type="none" w="med" len="med"/>
                <a:tailEnd type="stealth" w="med" len="med"/>
              </a:ln>
            </p:spPr>
          </p:sp>
          <p:sp>
            <p:nvSpPr>
              <p:cNvPr id="38" name="直接连接符 37"/>
              <p:cNvSpPr/>
              <p:nvPr/>
            </p:nvSpPr>
            <p:spPr>
              <a:xfrm>
                <a:off x="1200" y="2832"/>
                <a:ext cx="0" cy="240"/>
              </a:xfrm>
              <a:prstGeom prst="line">
                <a:avLst/>
              </a:prstGeom>
              <a:ln w="9525" cap="flat" cmpd="sng">
                <a:solidFill>
                  <a:schemeClr val="tx1"/>
                </a:solidFill>
                <a:prstDash val="solid"/>
                <a:headEnd type="none" w="med" len="med"/>
                <a:tailEnd type="triangle" w="med" len="med"/>
              </a:ln>
            </p:spPr>
          </p:sp>
          <p:sp>
            <p:nvSpPr>
              <p:cNvPr id="39" name="文本框 38"/>
              <p:cNvSpPr txBox="1"/>
              <p:nvPr/>
            </p:nvSpPr>
            <p:spPr>
              <a:xfrm>
                <a:off x="1286" y="2138"/>
                <a:ext cx="180" cy="205"/>
              </a:xfrm>
              <a:prstGeom prst="rect">
                <a:avLst/>
              </a:prstGeom>
              <a:noFill/>
              <a:ln w="9525">
                <a:noFill/>
              </a:ln>
            </p:spPr>
            <p:txBody>
              <a:bodyPr wrap="none" anchor="t">
                <a:spAutoFit/>
              </a:bodyPr>
              <a:lstStyle/>
              <a:p>
                <a:r>
                  <a:rPr lang="en-US" altLang="zh-CN" sz="2400">
                    <a:latin typeface="Times New Roman" panose="02020603050405020304" pitchFamily="18" charset="0"/>
                  </a:rPr>
                  <a:t>A</a:t>
                </a:r>
              </a:p>
            </p:txBody>
          </p:sp>
          <p:sp>
            <p:nvSpPr>
              <p:cNvPr id="40" name="文本框 39"/>
              <p:cNvSpPr txBox="1"/>
              <p:nvPr/>
            </p:nvSpPr>
            <p:spPr>
              <a:xfrm>
                <a:off x="657" y="2160"/>
                <a:ext cx="180" cy="205"/>
              </a:xfrm>
              <a:prstGeom prst="rect">
                <a:avLst/>
              </a:prstGeom>
              <a:noFill/>
              <a:ln w="9525">
                <a:noFill/>
              </a:ln>
            </p:spPr>
            <p:txBody>
              <a:bodyPr wrap="none" anchor="t">
                <a:spAutoFit/>
              </a:bodyPr>
              <a:lstStyle/>
              <a:p>
                <a:r>
                  <a:rPr lang="en-US" altLang="zh-CN" sz="2400">
                    <a:latin typeface="Times New Roman" panose="02020603050405020304" pitchFamily="18" charset="0"/>
                  </a:rPr>
                  <a:t>K</a:t>
                </a:r>
              </a:p>
            </p:txBody>
          </p:sp>
          <p:sp>
            <p:nvSpPr>
              <p:cNvPr id="41" name="文本框 40"/>
              <p:cNvSpPr txBox="1"/>
              <p:nvPr/>
            </p:nvSpPr>
            <p:spPr>
              <a:xfrm>
                <a:off x="1100" y="3120"/>
                <a:ext cx="172" cy="205"/>
              </a:xfrm>
              <a:prstGeom prst="rect">
                <a:avLst/>
              </a:prstGeom>
              <a:noFill/>
              <a:ln w="9525">
                <a:noFill/>
              </a:ln>
            </p:spPr>
            <p:txBody>
              <a:bodyPr wrap="none" anchor="t">
                <a:spAutoFit/>
              </a:bodyPr>
              <a:lstStyle/>
              <a:p>
                <a:r>
                  <a:rPr lang="en-US" altLang="zh-CN" sz="2400">
                    <a:latin typeface="Times New Roman" panose="02020603050405020304" pitchFamily="18" charset="0"/>
                  </a:rPr>
                  <a:t>R</a:t>
                </a:r>
              </a:p>
            </p:txBody>
          </p:sp>
          <p:sp>
            <p:nvSpPr>
              <p:cNvPr id="42" name="文本框 41"/>
              <p:cNvSpPr txBox="1"/>
              <p:nvPr/>
            </p:nvSpPr>
            <p:spPr>
              <a:xfrm>
                <a:off x="1903" y="1129"/>
                <a:ext cx="138" cy="205"/>
              </a:xfrm>
              <a:prstGeom prst="rect">
                <a:avLst/>
              </a:prstGeom>
              <a:noFill/>
              <a:ln w="9525">
                <a:noFill/>
              </a:ln>
            </p:spPr>
            <p:txBody>
              <a:bodyPr wrap="none" anchor="t">
                <a:spAutoFit/>
              </a:bodyPr>
              <a:lstStyle/>
              <a:p>
                <a:endParaRPr sz="2400" b="1" dirty="0">
                  <a:solidFill>
                    <a:srgbClr val="33CC33"/>
                  </a:solidFill>
                  <a:latin typeface="Times New Roman" panose="02020603050405020304" pitchFamily="18" charset="0"/>
                  <a:ea typeface="华文细黑" panose="02010600040101010101" pitchFamily="2" charset="-122"/>
                </a:endParaRPr>
              </a:p>
            </p:txBody>
          </p:sp>
        </p:grpSp>
        <p:pic>
          <p:nvPicPr>
            <p:cNvPr id="20526" name="图片 20525"/>
            <p:cNvPicPr>
              <a:picLocks noChangeAspect="1"/>
            </p:cNvPicPr>
            <p:nvPr/>
          </p:nvPicPr>
          <p:blipFill>
            <a:blip r:embed="rId2"/>
            <a:stretch>
              <a:fillRect/>
            </a:stretch>
          </p:blipFill>
          <p:spPr>
            <a:xfrm>
              <a:off x="9960" y="9840"/>
              <a:ext cx="1080" cy="805"/>
            </a:xfrm>
            <a:prstGeom prst="rect">
              <a:avLst/>
            </a:prstGeom>
            <a:noFill/>
            <a:ln w="9525">
              <a:noFill/>
            </a:ln>
          </p:spPr>
        </p:pic>
      </p:grpSp>
      <p:pic>
        <p:nvPicPr>
          <p:cNvPr id="43" name="图片 42" descr="省实校徽确认稿_00"/>
          <p:cNvPicPr>
            <a:picLocks noChangeAspect="1"/>
          </p:cNvPicPr>
          <p:nvPr/>
        </p:nvPicPr>
        <p:blipFill>
          <a:blip r:embed="rId3"/>
          <a:stretch>
            <a:fillRect/>
          </a:stretch>
        </p:blipFill>
        <p:spPr>
          <a:xfrm>
            <a:off x="26670" y="688975"/>
            <a:ext cx="1383665" cy="1266190"/>
          </a:xfrm>
          <a:prstGeom prst="rect">
            <a:avLst/>
          </a:prstGeom>
        </p:spPr>
      </p:pic>
      <p:sp>
        <p:nvSpPr>
          <p:cNvPr id="47" name="文本框 46">
            <a:extLst>
              <a:ext uri="{FF2B5EF4-FFF2-40B4-BE49-F238E27FC236}">
                <a16:creationId xmlns:a16="http://schemas.microsoft.com/office/drawing/2014/main" id="{85CFB544-0FDC-461D-91D9-C5CC3E7F2624}"/>
              </a:ext>
            </a:extLst>
          </p:cNvPr>
          <p:cNvSpPr txBox="1"/>
          <p:nvPr/>
        </p:nvSpPr>
        <p:spPr>
          <a:xfrm>
            <a:off x="10444864" y="2885498"/>
            <a:ext cx="1566687" cy="584775"/>
          </a:xfrm>
          <a:prstGeom prst="rect">
            <a:avLst/>
          </a:prstGeom>
          <a:noFill/>
          <a:ln w="9525">
            <a:noFill/>
          </a:ln>
        </p:spPr>
        <p:txBody>
          <a:bodyPr wrap="square">
            <a:spAutoFit/>
          </a:bodyPr>
          <a:lstStyle/>
          <a:p>
            <a:pPr>
              <a:spcBef>
                <a:spcPct val="50000"/>
              </a:spcBef>
            </a:pPr>
            <a:r>
              <a:rPr lang="zh-CN" altLang="en-US" sz="3200" b="1" dirty="0">
                <a:latin typeface="Arial" panose="020B0604020202020204" pitchFamily="34" charset="0"/>
                <a:ea typeface="华文新魏" panose="02010800040101010101" pitchFamily="2" charset="-122"/>
              </a:rPr>
              <a:t>光电管</a:t>
            </a:r>
          </a:p>
        </p:txBody>
      </p:sp>
      <p:sp>
        <p:nvSpPr>
          <p:cNvPr id="48" name="文本框 47">
            <a:extLst>
              <a:ext uri="{FF2B5EF4-FFF2-40B4-BE49-F238E27FC236}">
                <a16:creationId xmlns:a16="http://schemas.microsoft.com/office/drawing/2014/main" id="{CC176D8C-CF91-4497-B9EC-8A2748C64667}"/>
              </a:ext>
            </a:extLst>
          </p:cNvPr>
          <p:cNvSpPr txBox="1"/>
          <p:nvPr/>
        </p:nvSpPr>
        <p:spPr>
          <a:xfrm>
            <a:off x="8166387" y="2937881"/>
            <a:ext cx="700528" cy="584775"/>
          </a:xfrm>
          <a:prstGeom prst="rect">
            <a:avLst/>
          </a:prstGeom>
          <a:noFill/>
          <a:ln w="9525">
            <a:noFill/>
          </a:ln>
        </p:spPr>
        <p:txBody>
          <a:bodyPr wrap="square">
            <a:spAutoFit/>
          </a:bodyPr>
          <a:lstStyle/>
          <a:p>
            <a:pPr>
              <a:spcBef>
                <a:spcPct val="50000"/>
              </a:spcBef>
            </a:pPr>
            <a:r>
              <a:rPr lang="en-US" altLang="zh-CN" sz="3200" b="1" dirty="0">
                <a:latin typeface="Arial" panose="020B0604020202020204" pitchFamily="34" charset="0"/>
                <a:ea typeface="华文新魏" panose="02010800040101010101" pitchFamily="2" charset="-122"/>
              </a:rPr>
              <a:t>Zn</a:t>
            </a:r>
            <a:endParaRPr lang="zh-CN" altLang="en-US" sz="3200" b="1" dirty="0">
              <a:latin typeface="Arial" panose="020B0604020202020204" pitchFamily="34" charset="0"/>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blinds(horizontal)">
                                      <p:cBhvr>
                                        <p:cTn id="1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24577"/>
          <p:cNvSpPr/>
          <p:nvPr/>
        </p:nvSpPr>
        <p:spPr>
          <a:xfrm>
            <a:off x="5638800" y="1700213"/>
            <a:ext cx="4800600" cy="3969385"/>
          </a:xfrm>
          <a:prstGeom prst="rect">
            <a:avLst/>
          </a:prstGeom>
          <a:noFill/>
          <a:ln w="9525">
            <a:noFill/>
          </a:ln>
        </p:spPr>
        <p:txBody>
          <a:bodyPr>
            <a:spAutoFit/>
          </a:bodyPr>
          <a:lstStyle/>
          <a:p>
            <a:r>
              <a:rPr lang="en-US" altLang="zh-CN" sz="3600" dirty="0">
                <a:latin typeface="Times New Roman" panose="02020603050405020304" pitchFamily="18" charset="0"/>
              </a:rPr>
              <a:t>     </a:t>
            </a:r>
            <a:r>
              <a:rPr lang="zh-CN" altLang="en-US" sz="3000" b="1" dirty="0">
                <a:latin typeface="华文新魏" panose="02010800040101010101" pitchFamily="2" charset="-122"/>
                <a:ea typeface="华文新魏" panose="02010800040101010101" pitchFamily="2" charset="-122"/>
              </a:rPr>
              <a:t>光电效应中从金属出来的电子，有的从内部出来沿途与其它粒子碰撞，损失部分能量</a:t>
            </a:r>
            <a:r>
              <a:rPr lang="en-US" altLang="zh-CN" sz="3000" b="1" dirty="0">
                <a:latin typeface="华文新魏" panose="02010800040101010101" pitchFamily="2" charset="-122"/>
                <a:ea typeface="华文新魏" panose="02010800040101010101" pitchFamily="2" charset="-122"/>
              </a:rPr>
              <a:t>;</a:t>
            </a:r>
            <a:r>
              <a:rPr lang="zh-CN" altLang="en-US" sz="3000" b="1" dirty="0">
                <a:latin typeface="华文新魏" panose="02010800040101010101" pitchFamily="2" charset="-122"/>
                <a:ea typeface="华文新魏" panose="02010800040101010101" pitchFamily="2" charset="-122"/>
                <a:sym typeface="+mn-ea"/>
              </a:rPr>
              <a:t>有的从金属表面直接飞出</a:t>
            </a:r>
            <a:r>
              <a:rPr lang="en-US" altLang="zh-CN" sz="3000" b="1" dirty="0">
                <a:latin typeface="华文新魏" panose="02010800040101010101" pitchFamily="2" charset="-122"/>
                <a:ea typeface="华文新魏" panose="02010800040101010101" pitchFamily="2" charset="-122"/>
                <a:sym typeface="+mn-ea"/>
              </a:rPr>
              <a:t>.</a:t>
            </a:r>
            <a:r>
              <a:rPr lang="zh-CN" altLang="en-US" sz="3000" b="1" dirty="0">
                <a:latin typeface="华文新魏" panose="02010800040101010101" pitchFamily="2" charset="-122"/>
                <a:ea typeface="华文新魏" panose="02010800040101010101" pitchFamily="2" charset="-122"/>
              </a:rPr>
              <a:t>因此电子速度会有差异，直接从金属表面飞出的速度</a:t>
            </a:r>
            <a:r>
              <a:rPr lang="en-US" altLang="zh-CN" sz="3000" b="1">
                <a:latin typeface="Times New Roman" panose="02020603050405020304" pitchFamily="18" charset="0"/>
                <a:ea typeface="华文新魏" panose="02010800040101010101" pitchFamily="2" charset="-122"/>
              </a:rPr>
              <a:t>Vm</a:t>
            </a:r>
            <a:r>
              <a:rPr lang="zh-CN" altLang="en-US" sz="3000" b="1" dirty="0">
                <a:latin typeface="华文新魏" panose="02010800040101010101" pitchFamily="2" charset="-122"/>
                <a:ea typeface="华文新魏" panose="02010800040101010101" pitchFamily="2" charset="-122"/>
              </a:rPr>
              <a:t>最大，其动能为</a:t>
            </a:r>
            <a:r>
              <a:rPr lang="zh-CN" altLang="en-US" sz="3600" dirty="0">
                <a:solidFill>
                  <a:srgbClr val="0000FF"/>
                </a:solidFill>
                <a:latin typeface="Times New Roman" panose="02020603050405020304" pitchFamily="18" charset="0"/>
                <a:ea typeface="华文行楷" panose="02010800040101010101" pitchFamily="2" charset="-122"/>
              </a:rPr>
              <a:t>最大初动能</a:t>
            </a:r>
            <a:endParaRPr lang="zh-CN" altLang="en-US" sz="3600" dirty="0">
              <a:solidFill>
                <a:srgbClr val="FF0000"/>
              </a:solidFill>
              <a:latin typeface="Times New Roman" panose="02020603050405020304" pitchFamily="18" charset="0"/>
              <a:ea typeface="华文行楷" panose="02010800040101010101" pitchFamily="2" charset="-122"/>
            </a:endParaRPr>
          </a:p>
        </p:txBody>
      </p:sp>
      <p:sp>
        <p:nvSpPr>
          <p:cNvPr id="24579" name="文本框 24578"/>
          <p:cNvSpPr txBox="1"/>
          <p:nvPr/>
        </p:nvSpPr>
        <p:spPr>
          <a:xfrm>
            <a:off x="1905000" y="381000"/>
            <a:ext cx="7467600" cy="768350"/>
          </a:xfrm>
          <a:prstGeom prst="rect">
            <a:avLst/>
          </a:prstGeom>
          <a:noFill/>
          <a:ln w="9525">
            <a:noFill/>
          </a:ln>
        </p:spPr>
        <p:txBody>
          <a:bodyPr>
            <a:spAutoFit/>
          </a:bodyPr>
          <a:lstStyle/>
          <a:p>
            <a:pPr>
              <a:spcBef>
                <a:spcPct val="50000"/>
              </a:spcBef>
            </a:pPr>
            <a:r>
              <a:rPr lang="zh-CN" altLang="en-US" sz="4400" dirty="0">
                <a:solidFill>
                  <a:srgbClr val="0000FF"/>
                </a:solidFill>
                <a:latin typeface="隶书" panose="02010509060101010101" pitchFamily="49" charset="-122"/>
                <a:ea typeface="隶书" panose="02010509060101010101" pitchFamily="49" charset="-122"/>
              </a:rPr>
              <a:t>最大初动能的概念</a:t>
            </a:r>
            <a:endParaRPr lang="zh-CN" altLang="en-US" sz="4400">
              <a:solidFill>
                <a:srgbClr val="0000FF"/>
              </a:solidFill>
              <a:latin typeface="隶书" panose="02010509060101010101" pitchFamily="49" charset="-122"/>
              <a:ea typeface="隶书" panose="02010509060101010101" pitchFamily="49" charset="-122"/>
            </a:endParaRPr>
          </a:p>
        </p:txBody>
      </p:sp>
      <p:sp>
        <p:nvSpPr>
          <p:cNvPr id="24580" name="矩形 24579"/>
          <p:cNvSpPr/>
          <p:nvPr/>
        </p:nvSpPr>
        <p:spPr>
          <a:xfrm>
            <a:off x="1752600" y="2362200"/>
            <a:ext cx="2209800" cy="3200400"/>
          </a:xfrm>
          <a:prstGeom prst="rect">
            <a:avLst/>
          </a:prstGeom>
          <a:solidFill>
            <a:srgbClr val="FFFF00"/>
          </a:solidFill>
          <a:ln w="9525" cap="flat" cmpd="sng">
            <a:solidFill>
              <a:schemeClr val="tx1"/>
            </a:solidFill>
            <a:prstDash val="solid"/>
            <a:miter/>
            <a:headEnd type="none" w="med" len="med"/>
            <a:tailEnd type="none" w="med" len="med"/>
          </a:ln>
        </p:spPr>
        <p:txBody>
          <a:bodyPr/>
          <a:lstStyle/>
          <a:p>
            <a:endParaRPr lang="zh-CN" altLang="en-US"/>
          </a:p>
        </p:txBody>
      </p:sp>
      <p:sp>
        <p:nvSpPr>
          <p:cNvPr id="24581" name="椭圆 24580"/>
          <p:cNvSpPr/>
          <p:nvPr/>
        </p:nvSpPr>
        <p:spPr>
          <a:xfrm>
            <a:off x="1752600" y="3276600"/>
            <a:ext cx="228600" cy="228600"/>
          </a:xfrm>
          <a:prstGeom prst="ellipse">
            <a:avLst/>
          </a:prstGeom>
          <a:solidFill>
            <a:schemeClr val="accent1"/>
          </a:solidFill>
          <a:ln w="9525" cap="flat" cmpd="sng">
            <a:solidFill>
              <a:schemeClr val="tx1"/>
            </a:solidFill>
            <a:prstDash val="solid"/>
            <a:headEnd type="none" w="med" len="med"/>
            <a:tailEnd type="none" w="med" len="med"/>
          </a:ln>
        </p:spPr>
        <p:txBody>
          <a:bodyPr/>
          <a:lstStyle/>
          <a:p>
            <a:endParaRPr lang="zh-CN" altLang="en-US"/>
          </a:p>
        </p:txBody>
      </p:sp>
      <p:sp>
        <p:nvSpPr>
          <p:cNvPr id="24583" name="椭圆 24582"/>
          <p:cNvSpPr/>
          <p:nvPr/>
        </p:nvSpPr>
        <p:spPr>
          <a:xfrm>
            <a:off x="3657600" y="4419600"/>
            <a:ext cx="228600" cy="228600"/>
          </a:xfrm>
          <a:prstGeom prst="ellipse">
            <a:avLst/>
          </a:prstGeom>
          <a:solidFill>
            <a:schemeClr val="accent1"/>
          </a:solidFill>
          <a:ln w="9525" cap="flat" cmpd="sng">
            <a:solidFill>
              <a:schemeClr val="tx1"/>
            </a:solidFill>
            <a:prstDash val="solid"/>
            <a:headEnd type="none" w="med" len="med"/>
            <a:tailEnd type="none" w="med" len="med"/>
          </a:ln>
        </p:spPr>
        <p:txBody>
          <a:bodyPr/>
          <a:lstStyle/>
          <a:p>
            <a:endParaRPr lang="zh-CN" altLang="en-US"/>
          </a:p>
        </p:txBody>
      </p:sp>
      <p:sp>
        <p:nvSpPr>
          <p:cNvPr id="24585" name="直接连接符 24584"/>
          <p:cNvSpPr/>
          <p:nvPr/>
        </p:nvSpPr>
        <p:spPr>
          <a:xfrm>
            <a:off x="4267200" y="3429000"/>
            <a:ext cx="381000" cy="0"/>
          </a:xfrm>
          <a:prstGeom prst="line">
            <a:avLst/>
          </a:prstGeom>
          <a:ln w="38100" cap="flat" cmpd="sng">
            <a:solidFill>
              <a:schemeClr val="tx1"/>
            </a:solidFill>
            <a:prstDash val="solid"/>
            <a:headEnd type="none" w="med" len="med"/>
            <a:tailEnd type="triangle" w="med" len="med"/>
          </a:ln>
        </p:spPr>
      </p:sp>
      <p:sp>
        <p:nvSpPr>
          <p:cNvPr id="24586" name="直接连接符 24585"/>
          <p:cNvSpPr/>
          <p:nvPr/>
        </p:nvSpPr>
        <p:spPr>
          <a:xfrm>
            <a:off x="4267200" y="4495800"/>
            <a:ext cx="762000" cy="0"/>
          </a:xfrm>
          <a:prstGeom prst="line">
            <a:avLst/>
          </a:prstGeom>
          <a:ln w="38100" cap="flat" cmpd="sng">
            <a:solidFill>
              <a:schemeClr val="tx1"/>
            </a:solidFill>
            <a:prstDash val="solid"/>
            <a:headEnd type="none" w="med" len="med"/>
            <a:tailEnd type="triangle" w="med" len="med"/>
          </a:ln>
        </p:spPr>
      </p:sp>
      <p:sp>
        <p:nvSpPr>
          <p:cNvPr id="24587" name="文本框 24586"/>
          <p:cNvSpPr txBox="1"/>
          <p:nvPr/>
        </p:nvSpPr>
        <p:spPr>
          <a:xfrm>
            <a:off x="4114800" y="2819400"/>
            <a:ext cx="457200" cy="521970"/>
          </a:xfrm>
          <a:prstGeom prst="rect">
            <a:avLst/>
          </a:prstGeom>
          <a:noFill/>
          <a:ln w="9525">
            <a:noFill/>
          </a:ln>
        </p:spPr>
        <p:txBody>
          <a:bodyPr>
            <a:spAutoFit/>
          </a:bodyPr>
          <a:lstStyle/>
          <a:p>
            <a:pPr>
              <a:spcBef>
                <a:spcPct val="50000"/>
              </a:spcBef>
            </a:pPr>
            <a:r>
              <a:rPr lang="en-US" altLang="zh-CN" sz="2800">
                <a:latin typeface="Times New Roman" panose="02020603050405020304" pitchFamily="18" charset="0"/>
              </a:rPr>
              <a:t>V</a:t>
            </a:r>
          </a:p>
        </p:txBody>
      </p:sp>
      <p:sp>
        <p:nvSpPr>
          <p:cNvPr id="24588" name="文本框 24587"/>
          <p:cNvSpPr txBox="1"/>
          <p:nvPr/>
        </p:nvSpPr>
        <p:spPr>
          <a:xfrm>
            <a:off x="4495800" y="4495800"/>
            <a:ext cx="1152525" cy="583565"/>
          </a:xfrm>
          <a:prstGeom prst="rect">
            <a:avLst/>
          </a:prstGeom>
          <a:noFill/>
          <a:ln w="9525">
            <a:noFill/>
          </a:ln>
        </p:spPr>
        <p:txBody>
          <a:bodyPr>
            <a:spAutoFit/>
          </a:bodyPr>
          <a:lstStyle/>
          <a:p>
            <a:pPr>
              <a:spcBef>
                <a:spcPct val="50000"/>
              </a:spcBef>
            </a:pPr>
            <a:r>
              <a:rPr lang="en-US" altLang="zh-CN" sz="3200">
                <a:latin typeface="Times New Roman" panose="02020603050405020304" pitchFamily="18" charset="0"/>
              </a:rPr>
              <a:t>Vm</a:t>
            </a:r>
          </a:p>
        </p:txBody>
      </p:sp>
      <p:pic>
        <p:nvPicPr>
          <p:cNvPr id="43" name="图片 42" descr="省实校徽确认稿_00"/>
          <p:cNvPicPr>
            <a:picLocks noChangeAspect="1"/>
          </p:cNvPicPr>
          <p:nvPr/>
        </p:nvPicPr>
        <p:blipFill>
          <a:blip r:embed="rId2"/>
          <a:stretch>
            <a:fillRect/>
          </a:stretch>
        </p:blipFill>
        <p:spPr>
          <a:xfrm>
            <a:off x="26670" y="688975"/>
            <a:ext cx="1383665" cy="1266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 calcmode="lin" valueType="num">
                                      <p:cBhvr additive="base">
                                        <p:cTn id="12" dur="500" fill="hold"/>
                                        <p:tgtEl>
                                          <p:spTgt spid="24580"/>
                                        </p:tgtEl>
                                        <p:attrNameLst>
                                          <p:attrName>ppt_x</p:attrName>
                                        </p:attrNameLst>
                                      </p:cBhvr>
                                      <p:tavLst>
                                        <p:tav tm="0">
                                          <p:val>
                                            <p:strVal val="0-#ppt_w/2"/>
                                          </p:val>
                                        </p:tav>
                                        <p:tav tm="100000">
                                          <p:val>
                                            <p:strVal val="#ppt_x"/>
                                          </p:val>
                                        </p:tav>
                                      </p:tavLst>
                                    </p:anim>
                                    <p:anim calcmode="lin" valueType="num">
                                      <p:cBhvr additive="base">
                                        <p:cTn id="13"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4581"/>
                                        </p:tgtEl>
                                        <p:attrNameLst>
                                          <p:attrName>style.visibility</p:attrName>
                                        </p:attrNameLst>
                                      </p:cBhvr>
                                      <p:to>
                                        <p:strVal val="visible"/>
                                      </p:to>
                                    </p:set>
                                    <p:animEffect transition="in" filter="blinds(horizontal)">
                                      <p:cBhvr>
                                        <p:cTn id="18" dur="500"/>
                                        <p:tgtEl>
                                          <p:spTgt spid="24581"/>
                                        </p:tgtEl>
                                      </p:cBhvr>
                                    </p:animEffec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 0  L 0.25 0  E" pathEditMode="relative" ptsTypes="">
                                      <p:cBhvr>
                                        <p:cTn id="22" dur="2000" fill="hold"/>
                                        <p:tgtEl>
                                          <p:spTgt spid="24581"/>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85"/>
                                        </p:tgtEl>
                                        <p:attrNameLst>
                                          <p:attrName>style.visibility</p:attrName>
                                        </p:attrNameLst>
                                      </p:cBhvr>
                                      <p:to>
                                        <p:strVal val="visible"/>
                                      </p:to>
                                    </p:set>
                                    <p:animEffect transition="in" filter="blinds(horizontal)">
                                      <p:cBhvr>
                                        <p:cTn id="27" dur="500"/>
                                        <p:tgtEl>
                                          <p:spTgt spid="2458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587"/>
                                        </p:tgtEl>
                                        <p:attrNameLst>
                                          <p:attrName>style.visibility</p:attrName>
                                        </p:attrNameLst>
                                      </p:cBhvr>
                                      <p:to>
                                        <p:strVal val="visible"/>
                                      </p:to>
                                    </p:set>
                                    <p:animEffect transition="in" filter="blinds(horizontal)">
                                      <p:cBhvr>
                                        <p:cTn id="32" dur="500"/>
                                        <p:tgtEl>
                                          <p:spTgt spid="245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583"/>
                                        </p:tgtEl>
                                        <p:attrNameLst>
                                          <p:attrName>style.visibility</p:attrName>
                                        </p:attrNameLst>
                                      </p:cBhvr>
                                      <p:to>
                                        <p:strVal val="visible"/>
                                      </p:to>
                                    </p:set>
                                    <p:animEffect transition="in" filter="blinds(horizontal)">
                                      <p:cBhvr>
                                        <p:cTn id="37" dur="500"/>
                                        <p:tgtEl>
                                          <p:spTgt spid="24583"/>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3.33333E-6 4.62535E-7 L 0.04584 -0.00555 " pathEditMode="relative" rAng="0" ptsTypes="AA">
                                      <p:cBhvr>
                                        <p:cTn id="41" dur="2000" fill="hold"/>
                                        <p:tgtEl>
                                          <p:spTgt spid="24583"/>
                                        </p:tgtEl>
                                        <p:attrNameLst>
                                          <p:attrName>ppt_x</p:attrName>
                                          <p:attrName>ppt_y</p:attrName>
                                        </p:attrNameLst>
                                      </p:cBhvr>
                                      <p:rCtr x="2300" y="-300"/>
                                    </p:animMotion>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4586"/>
                                        </p:tgtEl>
                                        <p:attrNameLst>
                                          <p:attrName>style.visibility</p:attrName>
                                        </p:attrNameLst>
                                      </p:cBhvr>
                                      <p:to>
                                        <p:strVal val="visible"/>
                                      </p:to>
                                    </p:set>
                                    <p:animEffect transition="in" filter="blinds(horizontal)">
                                      <p:cBhvr>
                                        <p:cTn id="46" dur="500"/>
                                        <p:tgtEl>
                                          <p:spTgt spid="2458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4588">
                                            <p:txEl>
                                              <p:pRg st="0" end="0"/>
                                            </p:txEl>
                                          </p:spTgt>
                                        </p:tgtEl>
                                        <p:attrNameLst>
                                          <p:attrName>style.visibility</p:attrName>
                                        </p:attrNameLst>
                                      </p:cBhvr>
                                      <p:to>
                                        <p:strVal val="visible"/>
                                      </p:to>
                                    </p:set>
                                    <p:animEffect transition="in" filter="blinds(horizontal)">
                                      <p:cBhvr>
                                        <p:cTn id="51" dur="500"/>
                                        <p:tgtEl>
                                          <p:spTgt spid="24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文本框 20482"/>
          <p:cNvSpPr txBox="1"/>
          <p:nvPr/>
        </p:nvSpPr>
        <p:spPr>
          <a:xfrm>
            <a:off x="1743075" y="533400"/>
            <a:ext cx="9144000" cy="583565"/>
          </a:xfrm>
          <a:prstGeom prst="rect">
            <a:avLst/>
          </a:prstGeom>
          <a:noFill/>
          <a:ln w="9525">
            <a:noFill/>
          </a:ln>
        </p:spPr>
        <p:txBody>
          <a:bodyPr>
            <a:spAutoFit/>
          </a:bodyPr>
          <a:lstStyle/>
          <a:p>
            <a:r>
              <a:rPr lang="en-US" altLang="zh-CN" sz="3200" b="1" dirty="0">
                <a:latin typeface="Times New Roman" panose="02020603050405020304" pitchFamily="18" charset="0"/>
              </a:rPr>
              <a:t>1.</a:t>
            </a:r>
            <a:r>
              <a:rPr lang="zh-CN" altLang="en-US" sz="3200" b="1" dirty="0">
                <a:latin typeface="Times New Roman" panose="02020603050405020304" pitchFamily="18" charset="0"/>
              </a:rPr>
              <a:t>调节</a:t>
            </a:r>
            <a:r>
              <a:rPr lang="en-US" altLang="zh-CN" sz="3200" b="1" i="1">
                <a:latin typeface="Times New Roman" panose="02020603050405020304" pitchFamily="18" charset="0"/>
              </a:rPr>
              <a:t>R</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使电压</a:t>
            </a:r>
            <a:r>
              <a:rPr lang="en-US" altLang="zh-CN" sz="3200" b="1" i="1">
                <a:latin typeface="Times New Roman" panose="02020603050405020304" pitchFamily="18" charset="0"/>
              </a:rPr>
              <a:t>U</a:t>
            </a:r>
            <a:r>
              <a:rPr lang="en-US" altLang="zh-CN" sz="3200" b="1" dirty="0">
                <a:latin typeface="Times New Roman" panose="02020603050405020304" pitchFamily="18" charset="0"/>
              </a:rPr>
              <a:t>=0,</a:t>
            </a:r>
            <a:r>
              <a:rPr lang="zh-CN" altLang="en-US" sz="3200" b="1" dirty="0">
                <a:latin typeface="Times New Roman" panose="02020603050405020304" pitchFamily="18" charset="0"/>
              </a:rPr>
              <a:t>但 </a:t>
            </a:r>
            <a:r>
              <a:rPr lang="en-US" altLang="zh-CN" sz="3200" b="1" i="1">
                <a:latin typeface="Times New Roman" panose="02020603050405020304" pitchFamily="18" charset="0"/>
              </a:rPr>
              <a:t>I</a:t>
            </a:r>
            <a:r>
              <a:rPr lang="en-US" altLang="zh-CN" sz="3200" b="1" dirty="0">
                <a:latin typeface="Times New Roman" panose="02020603050405020304" pitchFamily="18" charset="0"/>
              </a:rPr>
              <a:t>≠0,</a:t>
            </a:r>
            <a:r>
              <a:rPr lang="zh-CN" altLang="en-US" sz="3200" b="1" dirty="0">
                <a:latin typeface="Times New Roman" panose="02020603050405020304" pitchFamily="18" charset="0"/>
              </a:rPr>
              <a:t>说明光电子有初动能</a:t>
            </a:r>
          </a:p>
        </p:txBody>
      </p:sp>
      <p:sp>
        <p:nvSpPr>
          <p:cNvPr id="20485" name="文本框 20484"/>
          <p:cNvSpPr txBox="1"/>
          <p:nvPr/>
        </p:nvSpPr>
        <p:spPr>
          <a:xfrm>
            <a:off x="1971675" y="2133600"/>
            <a:ext cx="5688013" cy="1076325"/>
          </a:xfrm>
          <a:prstGeom prst="rect">
            <a:avLst/>
          </a:prstGeom>
          <a:noFill/>
          <a:ln w="9525">
            <a:noFill/>
          </a:ln>
        </p:spPr>
        <p:txBody>
          <a:bodyPr>
            <a:spAutoFit/>
          </a:bodyPr>
          <a:lstStyle/>
          <a:p>
            <a:r>
              <a:rPr lang="zh-CN" altLang="en-US" sz="3200" b="1" dirty="0">
                <a:latin typeface="Times New Roman" panose="02020603050405020304" pitchFamily="18" charset="0"/>
              </a:rPr>
              <a:t>可知：光电子的最大初动能  </a:t>
            </a:r>
            <a:r>
              <a:rPr lang="en-US" altLang="zh-CN" sz="3200" b="1" i="1">
                <a:latin typeface="Times New Roman" panose="02020603050405020304" pitchFamily="18" charset="0"/>
              </a:rPr>
              <a:t>m</a:t>
            </a:r>
            <a:r>
              <a:rPr lang="en-US" altLang="zh-CN" sz="3200" b="1" baseline="-25000">
                <a:latin typeface="Times New Roman" panose="02020603050405020304" pitchFamily="18" charset="0"/>
              </a:rPr>
              <a:t>e</a:t>
            </a:r>
            <a:r>
              <a:rPr lang="en-US" altLang="zh-CN" sz="3200" b="1" i="1">
                <a:latin typeface="Times New Roman" panose="02020603050405020304" pitchFamily="18" charset="0"/>
              </a:rPr>
              <a:t>v</a:t>
            </a:r>
            <a:r>
              <a:rPr lang="en-US" altLang="zh-CN" sz="3200" b="1" baseline="-25000">
                <a:latin typeface="Times New Roman" panose="02020603050405020304" pitchFamily="18" charset="0"/>
              </a:rPr>
              <a:t>c</a:t>
            </a:r>
            <a:r>
              <a:rPr lang="en-US" altLang="zh-CN" sz="3200" b="1" baseline="30000">
                <a:latin typeface="Times New Roman" panose="02020603050405020304" pitchFamily="18" charset="0"/>
              </a:rPr>
              <a:t>2</a:t>
            </a:r>
            <a:r>
              <a:rPr lang="en-US" altLang="zh-CN" sz="3200" b="1" i="1">
                <a:latin typeface="Times New Roman" panose="02020603050405020304" pitchFamily="18" charset="0"/>
              </a:rPr>
              <a:t>/</a:t>
            </a:r>
            <a:r>
              <a:rPr lang="en-US" altLang="zh-CN" sz="3200" b="1">
                <a:latin typeface="Times New Roman" panose="02020603050405020304" pitchFamily="18" charset="0"/>
              </a:rPr>
              <a:t>2=</a:t>
            </a:r>
            <a:r>
              <a:rPr lang="en-US" altLang="zh-CN" sz="3200" b="1" i="1">
                <a:latin typeface="Times New Roman" panose="02020603050405020304" pitchFamily="18" charset="0"/>
              </a:rPr>
              <a:t>eU</a:t>
            </a:r>
            <a:r>
              <a:rPr lang="en-US" altLang="zh-CN" sz="3200" b="1" baseline="-25000">
                <a:latin typeface="Times New Roman" panose="02020603050405020304" pitchFamily="18" charset="0"/>
              </a:rPr>
              <a:t>c</a:t>
            </a:r>
          </a:p>
        </p:txBody>
      </p:sp>
      <p:grpSp>
        <p:nvGrpSpPr>
          <p:cNvPr id="20486" name="组合 20485"/>
          <p:cNvGrpSpPr/>
          <p:nvPr/>
        </p:nvGrpSpPr>
        <p:grpSpPr>
          <a:xfrm>
            <a:off x="7839075" y="1371600"/>
            <a:ext cx="3935982" cy="5334000"/>
            <a:chOff x="288" y="1129"/>
            <a:chExt cx="1753" cy="2375"/>
          </a:xfrm>
        </p:grpSpPr>
        <p:sp>
          <p:nvSpPr>
            <p:cNvPr id="20487" name="椭圆 20486"/>
            <p:cNvSpPr/>
            <p:nvPr/>
          </p:nvSpPr>
          <p:spPr>
            <a:xfrm>
              <a:off x="1824" y="2496"/>
              <a:ext cx="192" cy="192"/>
            </a:xfrm>
            <a:prstGeom prst="ellipse">
              <a:avLst/>
            </a:prstGeom>
            <a:noFill/>
            <a:ln w="9525" cap="flat" cmpd="sng">
              <a:solidFill>
                <a:schemeClr val="tx1"/>
              </a:solidFill>
              <a:prstDash val="solid"/>
              <a:headEnd type="none" w="med" len="med"/>
              <a:tailEnd type="none" w="med" len="med"/>
            </a:ln>
          </p:spPr>
          <p:txBody>
            <a:bodyPr wrap="none" anchor="ctr"/>
            <a:lstStyle/>
            <a:p>
              <a:pPr algn="ctr"/>
              <a:r>
                <a:rPr lang="en-US" altLang="zh-CN" sz="2400" b="1">
                  <a:solidFill>
                    <a:srgbClr val="0000FF"/>
                  </a:solidFill>
                  <a:latin typeface="Times New Roman" panose="02020603050405020304" pitchFamily="18" charset="0"/>
                </a:rPr>
                <a:t>G</a:t>
              </a:r>
            </a:p>
          </p:txBody>
        </p:sp>
        <p:sp>
          <p:nvSpPr>
            <p:cNvPr id="20488" name="椭圆 20487"/>
            <p:cNvSpPr/>
            <p:nvPr/>
          </p:nvSpPr>
          <p:spPr>
            <a:xfrm>
              <a:off x="624" y="2736"/>
              <a:ext cx="192" cy="192"/>
            </a:xfrm>
            <a:prstGeom prst="ellipse">
              <a:avLst/>
            </a:prstGeom>
            <a:noFill/>
            <a:ln w="9525" cap="flat" cmpd="sng">
              <a:solidFill>
                <a:schemeClr val="tx1"/>
              </a:solidFill>
              <a:prstDash val="solid"/>
              <a:headEnd type="none" w="med" len="med"/>
              <a:tailEnd type="none" w="med" len="med"/>
            </a:ln>
          </p:spPr>
          <p:txBody>
            <a:bodyPr wrap="none" anchor="ctr"/>
            <a:lstStyle/>
            <a:p>
              <a:pPr algn="ctr"/>
              <a:r>
                <a:rPr lang="en-US" altLang="zh-CN" sz="2400" b="1">
                  <a:solidFill>
                    <a:srgbClr val="0000FF"/>
                  </a:solidFill>
                  <a:latin typeface="Times New Roman" panose="02020603050405020304" pitchFamily="18" charset="0"/>
                </a:rPr>
                <a:t>V</a:t>
              </a:r>
            </a:p>
          </p:txBody>
        </p:sp>
        <p:sp>
          <p:nvSpPr>
            <p:cNvPr id="20489" name="直接连接符 20488"/>
            <p:cNvSpPr/>
            <p:nvPr/>
          </p:nvSpPr>
          <p:spPr>
            <a:xfrm>
              <a:off x="288" y="2304"/>
              <a:ext cx="0" cy="1104"/>
            </a:xfrm>
            <a:prstGeom prst="line">
              <a:avLst/>
            </a:prstGeom>
            <a:ln w="9525" cap="flat" cmpd="sng">
              <a:solidFill>
                <a:schemeClr val="tx1"/>
              </a:solidFill>
              <a:prstDash val="solid"/>
              <a:headEnd type="none" w="med" len="med"/>
              <a:tailEnd type="none" w="med" len="med"/>
            </a:ln>
          </p:spPr>
        </p:sp>
        <p:sp>
          <p:nvSpPr>
            <p:cNvPr id="20490" name="直接连接符 20489"/>
            <p:cNvSpPr/>
            <p:nvPr/>
          </p:nvSpPr>
          <p:spPr>
            <a:xfrm>
              <a:off x="288" y="3408"/>
              <a:ext cx="528" cy="0"/>
            </a:xfrm>
            <a:prstGeom prst="line">
              <a:avLst/>
            </a:prstGeom>
            <a:ln w="9525" cap="flat" cmpd="sng">
              <a:solidFill>
                <a:schemeClr val="tx1"/>
              </a:solidFill>
              <a:prstDash val="solid"/>
              <a:headEnd type="none" w="med" len="med"/>
              <a:tailEnd type="none" w="med" len="med"/>
            </a:ln>
          </p:spPr>
        </p:sp>
        <p:sp>
          <p:nvSpPr>
            <p:cNvPr id="20491" name="直接连接符 20490"/>
            <p:cNvSpPr/>
            <p:nvPr/>
          </p:nvSpPr>
          <p:spPr>
            <a:xfrm>
              <a:off x="1056" y="3408"/>
              <a:ext cx="480" cy="0"/>
            </a:xfrm>
            <a:prstGeom prst="line">
              <a:avLst/>
            </a:prstGeom>
            <a:ln w="9525" cap="flat" cmpd="sng">
              <a:solidFill>
                <a:schemeClr val="tx1"/>
              </a:solidFill>
              <a:prstDash val="solid"/>
              <a:headEnd type="none" w="med" len="med"/>
              <a:tailEnd type="none" w="med" len="med"/>
            </a:ln>
          </p:spPr>
        </p:sp>
        <p:sp>
          <p:nvSpPr>
            <p:cNvPr id="20492" name="直接连接符 20491"/>
            <p:cNvSpPr/>
            <p:nvPr/>
          </p:nvSpPr>
          <p:spPr>
            <a:xfrm flipV="1">
              <a:off x="1536" y="3120"/>
              <a:ext cx="0" cy="288"/>
            </a:xfrm>
            <a:prstGeom prst="line">
              <a:avLst/>
            </a:prstGeom>
            <a:ln w="9525" cap="flat" cmpd="sng">
              <a:solidFill>
                <a:schemeClr val="tx1"/>
              </a:solidFill>
              <a:prstDash val="solid"/>
              <a:headEnd type="none" w="med" len="med"/>
              <a:tailEnd type="none" w="med" len="med"/>
            </a:ln>
          </p:spPr>
        </p:sp>
        <p:sp>
          <p:nvSpPr>
            <p:cNvPr id="20493" name="直接连接符 20492"/>
            <p:cNvSpPr/>
            <p:nvPr/>
          </p:nvSpPr>
          <p:spPr>
            <a:xfrm flipH="1">
              <a:off x="1344" y="3120"/>
              <a:ext cx="192" cy="0"/>
            </a:xfrm>
            <a:prstGeom prst="line">
              <a:avLst/>
            </a:prstGeom>
            <a:ln w="9525" cap="flat" cmpd="sng">
              <a:solidFill>
                <a:schemeClr val="tx1"/>
              </a:solidFill>
              <a:prstDash val="solid"/>
              <a:headEnd type="none" w="med" len="med"/>
              <a:tailEnd type="none" w="med" len="med"/>
            </a:ln>
          </p:spPr>
        </p:sp>
        <p:sp>
          <p:nvSpPr>
            <p:cNvPr id="20494" name="矩形 20493"/>
            <p:cNvSpPr/>
            <p:nvPr/>
          </p:nvSpPr>
          <p:spPr>
            <a:xfrm>
              <a:off x="1104" y="3072"/>
              <a:ext cx="240" cy="96"/>
            </a:xfrm>
            <a:prstGeom prst="rect">
              <a:avLst/>
            </a:prstGeom>
            <a:noFill/>
            <a:ln w="9525" cap="flat" cmpd="sng">
              <a:solidFill>
                <a:schemeClr val="tx1"/>
              </a:solidFill>
              <a:prstDash val="solid"/>
              <a:miter/>
              <a:headEnd type="none" w="med" len="med"/>
              <a:tailEnd type="none" w="med" len="med"/>
            </a:ln>
          </p:spPr>
          <p:txBody>
            <a:bodyPr/>
            <a:lstStyle/>
            <a:p>
              <a:endParaRPr lang="zh-CN" altLang="en-US"/>
            </a:p>
          </p:txBody>
        </p:sp>
        <p:sp>
          <p:nvSpPr>
            <p:cNvPr id="20495" name="直接连接符 20494"/>
            <p:cNvSpPr/>
            <p:nvPr/>
          </p:nvSpPr>
          <p:spPr>
            <a:xfrm flipH="1">
              <a:off x="288" y="3120"/>
              <a:ext cx="816" cy="0"/>
            </a:xfrm>
            <a:prstGeom prst="line">
              <a:avLst/>
            </a:prstGeom>
            <a:ln w="9525" cap="flat" cmpd="sng">
              <a:solidFill>
                <a:schemeClr val="tx1"/>
              </a:solidFill>
              <a:prstDash val="solid"/>
              <a:headEnd type="none" w="med" len="med"/>
              <a:tailEnd type="none" w="med" len="med"/>
            </a:ln>
          </p:spPr>
        </p:sp>
        <p:sp>
          <p:nvSpPr>
            <p:cNvPr id="20496" name="直接连接符 20495"/>
            <p:cNvSpPr/>
            <p:nvPr/>
          </p:nvSpPr>
          <p:spPr>
            <a:xfrm>
              <a:off x="816" y="3312"/>
              <a:ext cx="0" cy="192"/>
            </a:xfrm>
            <a:prstGeom prst="line">
              <a:avLst/>
            </a:prstGeom>
            <a:ln w="9525" cap="flat" cmpd="sng">
              <a:solidFill>
                <a:srgbClr val="FF0000"/>
              </a:solidFill>
              <a:prstDash val="solid"/>
              <a:headEnd type="none" w="med" len="med"/>
              <a:tailEnd type="none" w="med" len="med"/>
            </a:ln>
          </p:spPr>
        </p:sp>
        <p:sp>
          <p:nvSpPr>
            <p:cNvPr id="20497" name="直接连接符 20496"/>
            <p:cNvSpPr/>
            <p:nvPr/>
          </p:nvSpPr>
          <p:spPr>
            <a:xfrm>
              <a:off x="1008" y="3312"/>
              <a:ext cx="0" cy="192"/>
            </a:xfrm>
            <a:prstGeom prst="line">
              <a:avLst/>
            </a:prstGeom>
            <a:ln w="9525" cap="flat" cmpd="sng">
              <a:solidFill>
                <a:srgbClr val="FF0000"/>
              </a:solidFill>
              <a:prstDash val="solid"/>
              <a:headEnd type="none" w="med" len="med"/>
              <a:tailEnd type="none" w="med" len="med"/>
            </a:ln>
          </p:spPr>
        </p:sp>
        <p:sp>
          <p:nvSpPr>
            <p:cNvPr id="20498" name="直接连接符 20497"/>
            <p:cNvSpPr/>
            <p:nvPr/>
          </p:nvSpPr>
          <p:spPr>
            <a:xfrm>
              <a:off x="864" y="3360"/>
              <a:ext cx="0" cy="96"/>
            </a:xfrm>
            <a:prstGeom prst="line">
              <a:avLst/>
            </a:prstGeom>
            <a:ln w="9525" cap="flat" cmpd="sng">
              <a:solidFill>
                <a:srgbClr val="FF0000"/>
              </a:solidFill>
              <a:prstDash val="solid"/>
              <a:headEnd type="none" w="med" len="med"/>
              <a:tailEnd type="none" w="med" len="med"/>
            </a:ln>
          </p:spPr>
        </p:sp>
        <p:sp>
          <p:nvSpPr>
            <p:cNvPr id="20499" name="直接连接符 20498"/>
            <p:cNvSpPr/>
            <p:nvPr/>
          </p:nvSpPr>
          <p:spPr>
            <a:xfrm>
              <a:off x="1056" y="3360"/>
              <a:ext cx="0" cy="96"/>
            </a:xfrm>
            <a:prstGeom prst="line">
              <a:avLst/>
            </a:prstGeom>
            <a:ln w="9525" cap="flat" cmpd="sng">
              <a:solidFill>
                <a:srgbClr val="FF0000"/>
              </a:solidFill>
              <a:prstDash val="solid"/>
              <a:headEnd type="none" w="med" len="med"/>
              <a:tailEnd type="none" w="med" len="med"/>
            </a:ln>
          </p:spPr>
        </p:sp>
        <p:sp>
          <p:nvSpPr>
            <p:cNvPr id="20500" name="直接连接符 20499"/>
            <p:cNvSpPr/>
            <p:nvPr/>
          </p:nvSpPr>
          <p:spPr>
            <a:xfrm>
              <a:off x="864" y="3408"/>
              <a:ext cx="144" cy="0"/>
            </a:xfrm>
            <a:prstGeom prst="line">
              <a:avLst/>
            </a:prstGeom>
            <a:ln w="9525" cap="rnd" cmpd="sng">
              <a:solidFill>
                <a:srgbClr val="FF0000"/>
              </a:solidFill>
              <a:prstDash val="sysDot"/>
              <a:headEnd type="none" w="med" len="med"/>
              <a:tailEnd type="none" w="med" len="med"/>
            </a:ln>
          </p:spPr>
        </p:sp>
        <p:sp>
          <p:nvSpPr>
            <p:cNvPr id="20501" name="直接连接符 20500"/>
            <p:cNvSpPr/>
            <p:nvPr/>
          </p:nvSpPr>
          <p:spPr>
            <a:xfrm>
              <a:off x="288" y="2832"/>
              <a:ext cx="336" cy="0"/>
            </a:xfrm>
            <a:prstGeom prst="line">
              <a:avLst/>
            </a:prstGeom>
            <a:ln w="9525" cap="flat" cmpd="sng">
              <a:solidFill>
                <a:schemeClr val="tx1"/>
              </a:solidFill>
              <a:prstDash val="solid"/>
              <a:headEnd type="none" w="med" len="med"/>
              <a:tailEnd type="none" w="med" len="med"/>
            </a:ln>
          </p:spPr>
        </p:sp>
        <p:sp>
          <p:nvSpPr>
            <p:cNvPr id="20502" name="直接连接符 20501"/>
            <p:cNvSpPr/>
            <p:nvPr/>
          </p:nvSpPr>
          <p:spPr>
            <a:xfrm>
              <a:off x="816" y="2832"/>
              <a:ext cx="1104" cy="0"/>
            </a:xfrm>
            <a:prstGeom prst="line">
              <a:avLst/>
            </a:prstGeom>
            <a:ln w="9525" cap="flat" cmpd="sng">
              <a:solidFill>
                <a:schemeClr val="tx1"/>
              </a:solidFill>
              <a:prstDash val="solid"/>
              <a:headEnd type="none" w="med" len="med"/>
              <a:tailEnd type="none" w="med" len="med"/>
            </a:ln>
          </p:spPr>
        </p:sp>
        <p:sp>
          <p:nvSpPr>
            <p:cNvPr id="20503" name="直接连接符 20502"/>
            <p:cNvSpPr/>
            <p:nvPr/>
          </p:nvSpPr>
          <p:spPr>
            <a:xfrm flipV="1">
              <a:off x="1920" y="2688"/>
              <a:ext cx="0" cy="144"/>
            </a:xfrm>
            <a:prstGeom prst="line">
              <a:avLst/>
            </a:prstGeom>
            <a:ln w="9525" cap="flat" cmpd="sng">
              <a:solidFill>
                <a:schemeClr val="tx1"/>
              </a:solidFill>
              <a:prstDash val="solid"/>
              <a:headEnd type="none" w="med" len="med"/>
              <a:tailEnd type="none" w="med" len="med"/>
            </a:ln>
          </p:spPr>
        </p:sp>
        <p:sp>
          <p:nvSpPr>
            <p:cNvPr id="20504" name="直接连接符 20503"/>
            <p:cNvSpPr/>
            <p:nvPr/>
          </p:nvSpPr>
          <p:spPr>
            <a:xfrm flipV="1">
              <a:off x="1920" y="2304"/>
              <a:ext cx="0" cy="192"/>
            </a:xfrm>
            <a:prstGeom prst="line">
              <a:avLst/>
            </a:prstGeom>
            <a:ln w="9525" cap="flat" cmpd="sng">
              <a:solidFill>
                <a:schemeClr val="tx1"/>
              </a:solidFill>
              <a:prstDash val="solid"/>
              <a:headEnd type="none" w="med" len="med"/>
              <a:tailEnd type="none" w="med" len="med"/>
            </a:ln>
          </p:spPr>
        </p:sp>
        <p:sp>
          <p:nvSpPr>
            <p:cNvPr id="20505" name="直接连接符 20504"/>
            <p:cNvSpPr/>
            <p:nvPr/>
          </p:nvSpPr>
          <p:spPr>
            <a:xfrm>
              <a:off x="480" y="2496"/>
              <a:ext cx="1248" cy="0"/>
            </a:xfrm>
            <a:prstGeom prst="line">
              <a:avLst/>
            </a:prstGeom>
            <a:ln w="9525" cap="flat" cmpd="sng">
              <a:solidFill>
                <a:schemeClr val="tx1"/>
              </a:solidFill>
              <a:prstDash val="solid"/>
              <a:headEnd type="none" w="med" len="med"/>
              <a:tailEnd type="none" w="med" len="med"/>
            </a:ln>
          </p:spPr>
        </p:sp>
        <p:sp>
          <p:nvSpPr>
            <p:cNvPr id="20506" name="直接连接符 20505"/>
            <p:cNvSpPr/>
            <p:nvPr/>
          </p:nvSpPr>
          <p:spPr>
            <a:xfrm flipV="1">
              <a:off x="480" y="2064"/>
              <a:ext cx="0" cy="432"/>
            </a:xfrm>
            <a:prstGeom prst="line">
              <a:avLst/>
            </a:prstGeom>
            <a:ln w="9525" cap="flat" cmpd="sng">
              <a:solidFill>
                <a:schemeClr val="tx1"/>
              </a:solidFill>
              <a:prstDash val="solid"/>
              <a:headEnd type="none" w="med" len="med"/>
              <a:tailEnd type="none" w="med" len="med"/>
            </a:ln>
          </p:spPr>
        </p:sp>
        <p:sp>
          <p:nvSpPr>
            <p:cNvPr id="20507" name="直接连接符 20506"/>
            <p:cNvSpPr/>
            <p:nvPr/>
          </p:nvSpPr>
          <p:spPr>
            <a:xfrm flipV="1">
              <a:off x="1728" y="2064"/>
              <a:ext cx="0" cy="432"/>
            </a:xfrm>
            <a:prstGeom prst="line">
              <a:avLst/>
            </a:prstGeom>
            <a:ln w="9525" cap="flat" cmpd="sng">
              <a:solidFill>
                <a:schemeClr val="tx1"/>
              </a:solidFill>
              <a:prstDash val="solid"/>
              <a:headEnd type="none" w="med" len="med"/>
              <a:tailEnd type="none" w="med" len="med"/>
            </a:ln>
          </p:spPr>
        </p:sp>
        <p:sp>
          <p:nvSpPr>
            <p:cNvPr id="20508" name="直接连接符 20507"/>
            <p:cNvSpPr/>
            <p:nvPr/>
          </p:nvSpPr>
          <p:spPr>
            <a:xfrm>
              <a:off x="288" y="2304"/>
              <a:ext cx="336" cy="0"/>
            </a:xfrm>
            <a:prstGeom prst="line">
              <a:avLst/>
            </a:prstGeom>
            <a:ln w="9525" cap="flat" cmpd="sng">
              <a:solidFill>
                <a:schemeClr val="tx1"/>
              </a:solidFill>
              <a:prstDash val="solid"/>
              <a:headEnd type="none" w="med" len="med"/>
              <a:tailEnd type="none" w="med" len="med"/>
            </a:ln>
          </p:spPr>
        </p:sp>
        <p:sp>
          <p:nvSpPr>
            <p:cNvPr id="20509" name="直接连接符 20508"/>
            <p:cNvSpPr/>
            <p:nvPr/>
          </p:nvSpPr>
          <p:spPr>
            <a:xfrm flipH="1">
              <a:off x="1584" y="2304"/>
              <a:ext cx="336" cy="0"/>
            </a:xfrm>
            <a:prstGeom prst="line">
              <a:avLst/>
            </a:prstGeom>
            <a:ln w="9525" cap="flat" cmpd="sng">
              <a:solidFill>
                <a:schemeClr val="tx1"/>
              </a:solidFill>
              <a:prstDash val="solid"/>
              <a:headEnd type="none" w="med" len="med"/>
              <a:tailEnd type="none" w="med" len="med"/>
            </a:ln>
          </p:spPr>
        </p:sp>
        <p:sp>
          <p:nvSpPr>
            <p:cNvPr id="20510" name="直接连接符 20509"/>
            <p:cNvSpPr/>
            <p:nvPr/>
          </p:nvSpPr>
          <p:spPr>
            <a:xfrm>
              <a:off x="624" y="2160"/>
              <a:ext cx="0" cy="288"/>
            </a:xfrm>
            <a:prstGeom prst="line">
              <a:avLst/>
            </a:prstGeom>
            <a:ln w="57150" cap="flat" cmpd="sng">
              <a:solidFill>
                <a:schemeClr val="tx1"/>
              </a:solidFill>
              <a:prstDash val="solid"/>
              <a:headEnd type="none" w="med" len="med"/>
              <a:tailEnd type="none" w="med" len="med"/>
            </a:ln>
          </p:spPr>
        </p:sp>
        <p:sp>
          <p:nvSpPr>
            <p:cNvPr id="20511" name="直接连接符 20510"/>
            <p:cNvSpPr/>
            <p:nvPr/>
          </p:nvSpPr>
          <p:spPr>
            <a:xfrm>
              <a:off x="1584" y="2160"/>
              <a:ext cx="0" cy="288"/>
            </a:xfrm>
            <a:prstGeom prst="line">
              <a:avLst/>
            </a:prstGeom>
            <a:ln w="57150" cap="flat" cmpd="sng">
              <a:solidFill>
                <a:schemeClr val="tx1"/>
              </a:solidFill>
              <a:prstDash val="solid"/>
              <a:headEnd type="none" w="med" len="med"/>
              <a:tailEnd type="none" w="med" len="med"/>
            </a:ln>
          </p:spPr>
        </p:sp>
        <p:sp>
          <p:nvSpPr>
            <p:cNvPr id="20512" name="直接连接符 20511"/>
            <p:cNvSpPr/>
            <p:nvPr/>
          </p:nvSpPr>
          <p:spPr>
            <a:xfrm>
              <a:off x="480" y="2064"/>
              <a:ext cx="288" cy="0"/>
            </a:xfrm>
            <a:prstGeom prst="line">
              <a:avLst/>
            </a:prstGeom>
            <a:ln w="9525" cap="flat" cmpd="sng">
              <a:solidFill>
                <a:schemeClr val="tx1"/>
              </a:solidFill>
              <a:prstDash val="solid"/>
              <a:headEnd type="none" w="med" len="med"/>
              <a:tailEnd type="none" w="med" len="med"/>
            </a:ln>
          </p:spPr>
        </p:sp>
        <p:sp>
          <p:nvSpPr>
            <p:cNvPr id="20513" name="直接连接符 20512"/>
            <p:cNvSpPr/>
            <p:nvPr/>
          </p:nvSpPr>
          <p:spPr>
            <a:xfrm>
              <a:off x="1392" y="2064"/>
              <a:ext cx="336" cy="0"/>
            </a:xfrm>
            <a:prstGeom prst="line">
              <a:avLst/>
            </a:prstGeom>
            <a:ln w="9525" cap="flat" cmpd="sng">
              <a:solidFill>
                <a:schemeClr val="tx1"/>
              </a:solidFill>
              <a:prstDash val="solid"/>
              <a:headEnd type="none" w="med" len="med"/>
              <a:tailEnd type="none" w="med" len="med"/>
            </a:ln>
          </p:spPr>
        </p:sp>
        <p:sp>
          <p:nvSpPr>
            <p:cNvPr id="20514" name="直接连接符 20513"/>
            <p:cNvSpPr/>
            <p:nvPr/>
          </p:nvSpPr>
          <p:spPr>
            <a:xfrm flipV="1">
              <a:off x="1392" y="1728"/>
              <a:ext cx="336" cy="336"/>
            </a:xfrm>
            <a:prstGeom prst="line">
              <a:avLst/>
            </a:prstGeom>
            <a:ln w="9525" cap="flat" cmpd="sng">
              <a:solidFill>
                <a:schemeClr val="tx1"/>
              </a:solidFill>
              <a:prstDash val="solid"/>
              <a:headEnd type="none" w="med" len="med"/>
              <a:tailEnd type="none" w="med" len="med"/>
            </a:ln>
          </p:spPr>
        </p:sp>
        <p:sp>
          <p:nvSpPr>
            <p:cNvPr id="20515" name="直接连接符 20514"/>
            <p:cNvSpPr/>
            <p:nvPr/>
          </p:nvSpPr>
          <p:spPr>
            <a:xfrm flipV="1">
              <a:off x="768" y="1440"/>
              <a:ext cx="624" cy="624"/>
            </a:xfrm>
            <a:prstGeom prst="line">
              <a:avLst/>
            </a:prstGeom>
            <a:ln w="9525" cap="flat" cmpd="sng">
              <a:solidFill>
                <a:schemeClr val="tx1"/>
              </a:solidFill>
              <a:prstDash val="solid"/>
              <a:headEnd type="none" w="med" len="med"/>
              <a:tailEnd type="none" w="med" len="med"/>
            </a:ln>
          </p:spPr>
        </p:sp>
        <p:sp>
          <p:nvSpPr>
            <p:cNvPr id="20516" name="直接连接符 20515"/>
            <p:cNvSpPr/>
            <p:nvPr/>
          </p:nvSpPr>
          <p:spPr>
            <a:xfrm>
              <a:off x="1392" y="1440"/>
              <a:ext cx="336" cy="288"/>
            </a:xfrm>
            <a:prstGeom prst="line">
              <a:avLst/>
            </a:prstGeom>
            <a:ln w="9525" cap="flat" cmpd="sng">
              <a:solidFill>
                <a:schemeClr val="tx1"/>
              </a:solidFill>
              <a:prstDash val="solid"/>
              <a:headEnd type="none" w="med" len="med"/>
              <a:tailEnd type="none" w="med" len="med"/>
            </a:ln>
          </p:spPr>
        </p:sp>
        <p:sp>
          <p:nvSpPr>
            <p:cNvPr id="20517" name="直接连接符 20516"/>
            <p:cNvSpPr/>
            <p:nvPr/>
          </p:nvSpPr>
          <p:spPr>
            <a:xfrm flipH="1">
              <a:off x="1344" y="1200"/>
              <a:ext cx="480" cy="480"/>
            </a:xfrm>
            <a:prstGeom prst="line">
              <a:avLst/>
            </a:prstGeom>
            <a:ln w="9525" cap="flat" cmpd="sng">
              <a:solidFill>
                <a:schemeClr val="tx1"/>
              </a:solidFill>
              <a:prstDash val="solid"/>
              <a:headEnd type="none" w="med" len="med"/>
              <a:tailEnd type="stealth" w="med" len="med"/>
            </a:ln>
          </p:spPr>
        </p:sp>
        <p:sp>
          <p:nvSpPr>
            <p:cNvPr id="20518" name="直接连接符 20517"/>
            <p:cNvSpPr/>
            <p:nvPr/>
          </p:nvSpPr>
          <p:spPr>
            <a:xfrm flipH="1">
              <a:off x="1440" y="1296"/>
              <a:ext cx="480" cy="480"/>
            </a:xfrm>
            <a:prstGeom prst="line">
              <a:avLst/>
            </a:prstGeom>
            <a:ln w="9525" cap="flat" cmpd="sng">
              <a:solidFill>
                <a:schemeClr val="tx1"/>
              </a:solidFill>
              <a:prstDash val="solid"/>
              <a:headEnd type="none" w="med" len="med"/>
              <a:tailEnd type="stealth" w="med" len="med"/>
            </a:ln>
          </p:spPr>
        </p:sp>
        <p:sp>
          <p:nvSpPr>
            <p:cNvPr id="20519" name="直接连接符 20518"/>
            <p:cNvSpPr/>
            <p:nvPr/>
          </p:nvSpPr>
          <p:spPr>
            <a:xfrm>
              <a:off x="1200" y="2832"/>
              <a:ext cx="0" cy="240"/>
            </a:xfrm>
            <a:prstGeom prst="line">
              <a:avLst/>
            </a:prstGeom>
            <a:ln w="9525" cap="flat" cmpd="sng">
              <a:solidFill>
                <a:schemeClr val="tx1"/>
              </a:solidFill>
              <a:prstDash val="solid"/>
              <a:headEnd type="none" w="med" len="med"/>
              <a:tailEnd type="triangle" w="med" len="med"/>
            </a:ln>
          </p:spPr>
        </p:sp>
        <p:sp>
          <p:nvSpPr>
            <p:cNvPr id="20520" name="文本框 20519"/>
            <p:cNvSpPr txBox="1"/>
            <p:nvPr/>
          </p:nvSpPr>
          <p:spPr>
            <a:xfrm>
              <a:off x="1286" y="2138"/>
              <a:ext cx="180" cy="205"/>
            </a:xfrm>
            <a:prstGeom prst="rect">
              <a:avLst/>
            </a:prstGeom>
            <a:noFill/>
            <a:ln w="9525">
              <a:noFill/>
            </a:ln>
          </p:spPr>
          <p:txBody>
            <a:bodyPr wrap="none" anchor="t">
              <a:spAutoFit/>
            </a:bodyPr>
            <a:lstStyle/>
            <a:p>
              <a:r>
                <a:rPr lang="en-US" altLang="zh-CN" sz="2400">
                  <a:latin typeface="Times New Roman" panose="02020603050405020304" pitchFamily="18" charset="0"/>
                </a:rPr>
                <a:t>A</a:t>
              </a:r>
            </a:p>
          </p:txBody>
        </p:sp>
        <p:sp>
          <p:nvSpPr>
            <p:cNvPr id="20521" name="文本框 20520"/>
            <p:cNvSpPr txBox="1"/>
            <p:nvPr/>
          </p:nvSpPr>
          <p:spPr>
            <a:xfrm>
              <a:off x="657" y="2160"/>
              <a:ext cx="180" cy="205"/>
            </a:xfrm>
            <a:prstGeom prst="rect">
              <a:avLst/>
            </a:prstGeom>
            <a:noFill/>
            <a:ln w="9525">
              <a:noFill/>
            </a:ln>
          </p:spPr>
          <p:txBody>
            <a:bodyPr wrap="none" anchor="t">
              <a:spAutoFit/>
            </a:bodyPr>
            <a:lstStyle/>
            <a:p>
              <a:r>
                <a:rPr lang="en-US" altLang="zh-CN" sz="2400">
                  <a:latin typeface="Times New Roman" panose="02020603050405020304" pitchFamily="18" charset="0"/>
                </a:rPr>
                <a:t>K</a:t>
              </a:r>
            </a:p>
          </p:txBody>
        </p:sp>
        <p:sp>
          <p:nvSpPr>
            <p:cNvPr id="20522" name="文本框 20521"/>
            <p:cNvSpPr txBox="1"/>
            <p:nvPr/>
          </p:nvSpPr>
          <p:spPr>
            <a:xfrm>
              <a:off x="1100" y="3120"/>
              <a:ext cx="172" cy="205"/>
            </a:xfrm>
            <a:prstGeom prst="rect">
              <a:avLst/>
            </a:prstGeom>
            <a:noFill/>
            <a:ln w="9525">
              <a:noFill/>
            </a:ln>
          </p:spPr>
          <p:txBody>
            <a:bodyPr wrap="none" anchor="t">
              <a:spAutoFit/>
            </a:bodyPr>
            <a:lstStyle/>
            <a:p>
              <a:r>
                <a:rPr lang="en-US" altLang="zh-CN" sz="2400">
                  <a:latin typeface="Times New Roman" panose="02020603050405020304" pitchFamily="18" charset="0"/>
                </a:rPr>
                <a:t>R</a:t>
              </a:r>
            </a:p>
          </p:txBody>
        </p:sp>
        <p:sp>
          <p:nvSpPr>
            <p:cNvPr id="20523" name="文本框 20522"/>
            <p:cNvSpPr txBox="1"/>
            <p:nvPr/>
          </p:nvSpPr>
          <p:spPr>
            <a:xfrm>
              <a:off x="1903" y="1129"/>
              <a:ext cx="138" cy="205"/>
            </a:xfrm>
            <a:prstGeom prst="rect">
              <a:avLst/>
            </a:prstGeom>
            <a:noFill/>
            <a:ln w="9525">
              <a:noFill/>
            </a:ln>
          </p:spPr>
          <p:txBody>
            <a:bodyPr wrap="none" anchor="t">
              <a:spAutoFit/>
            </a:bodyPr>
            <a:lstStyle/>
            <a:p>
              <a:endParaRPr sz="2400" b="1" dirty="0">
                <a:solidFill>
                  <a:srgbClr val="33CC33"/>
                </a:solidFill>
                <a:latin typeface="Times New Roman" panose="02020603050405020304" pitchFamily="18" charset="0"/>
                <a:ea typeface="华文细黑" panose="02010600040101010101" pitchFamily="2" charset="-122"/>
              </a:endParaRPr>
            </a:p>
          </p:txBody>
        </p:sp>
      </p:grpSp>
      <p:pic>
        <p:nvPicPr>
          <p:cNvPr id="20526" name="图片 20525"/>
          <p:cNvPicPr>
            <a:picLocks noChangeAspect="1"/>
          </p:cNvPicPr>
          <p:nvPr/>
        </p:nvPicPr>
        <p:blipFill>
          <a:blip r:embed="rId2"/>
          <a:stretch>
            <a:fillRect/>
          </a:stretch>
        </p:blipFill>
        <p:spPr>
          <a:xfrm>
            <a:off x="8982075" y="6248400"/>
            <a:ext cx="685800" cy="511175"/>
          </a:xfrm>
          <a:prstGeom prst="rect">
            <a:avLst/>
          </a:prstGeom>
          <a:noFill/>
          <a:ln w="9525">
            <a:noFill/>
          </a:ln>
        </p:spPr>
      </p:pic>
      <p:sp>
        <p:nvSpPr>
          <p:cNvPr id="20527" name="文本框 20526"/>
          <p:cNvSpPr txBox="1"/>
          <p:nvPr/>
        </p:nvSpPr>
        <p:spPr>
          <a:xfrm>
            <a:off x="1743075" y="1066800"/>
            <a:ext cx="9144000" cy="1076325"/>
          </a:xfrm>
          <a:prstGeom prst="rect">
            <a:avLst/>
          </a:prstGeom>
          <a:noFill/>
          <a:ln w="9525">
            <a:noFill/>
          </a:ln>
        </p:spPr>
        <p:txBody>
          <a:bodyPr>
            <a:spAutoFit/>
          </a:bodyPr>
          <a:lstStyle/>
          <a:p>
            <a:r>
              <a:rPr lang="en-US" altLang="zh-CN" sz="3200" b="1" dirty="0">
                <a:latin typeface="Times New Roman" panose="02020603050405020304" pitchFamily="18" charset="0"/>
              </a:rPr>
              <a:t>2.</a:t>
            </a:r>
            <a:r>
              <a:rPr lang="zh-CN" altLang="en-US" sz="3200" b="1" dirty="0">
                <a:latin typeface="Times New Roman" panose="02020603050405020304" pitchFamily="18" charset="0"/>
              </a:rPr>
              <a:t>施加反向电压</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调节</a:t>
            </a:r>
            <a:r>
              <a:rPr lang="en-US" altLang="zh-CN" sz="3200" b="1" i="1">
                <a:latin typeface="Times New Roman" panose="02020603050405020304" pitchFamily="18" charset="0"/>
              </a:rPr>
              <a:t>R</a:t>
            </a:r>
            <a:r>
              <a:rPr lang="en-US" altLang="zh-CN" sz="3200" b="1">
                <a:latin typeface="Times New Roman" panose="02020603050405020304" pitchFamily="18" charset="0"/>
              </a:rPr>
              <a:t>, </a:t>
            </a:r>
          </a:p>
          <a:p>
            <a:r>
              <a:rPr lang="en-US" altLang="zh-CN" sz="3200" b="1" dirty="0">
                <a:latin typeface="Times New Roman" panose="02020603050405020304" pitchFamily="18" charset="0"/>
              </a:rPr>
              <a:t> </a:t>
            </a:r>
            <a:r>
              <a:rPr lang="zh-CN" altLang="en-US" sz="3200" b="1" dirty="0">
                <a:latin typeface="Times New Roman" panose="02020603050405020304" pitchFamily="18" charset="0"/>
              </a:rPr>
              <a:t>当电压为</a:t>
            </a:r>
            <a:r>
              <a:rPr lang="en-US" altLang="zh-CN" sz="3200" b="1" i="1" dirty="0" err="1">
                <a:latin typeface="Times New Roman" panose="02020603050405020304" pitchFamily="18" charset="0"/>
              </a:rPr>
              <a:t>U</a:t>
            </a:r>
            <a:r>
              <a:rPr lang="en-US" altLang="zh-CN" sz="3200" b="1" baseline="-25000" dirty="0" err="1">
                <a:latin typeface="Times New Roman" panose="02020603050405020304" pitchFamily="18" charset="0"/>
              </a:rPr>
              <a:t>c</a:t>
            </a:r>
            <a:r>
              <a:rPr lang="zh-CN" altLang="en-US" sz="3200" b="1" dirty="0">
                <a:latin typeface="Times New Roman" panose="02020603050405020304" pitchFamily="18" charset="0"/>
              </a:rPr>
              <a:t>时</a:t>
            </a:r>
            <a:r>
              <a:rPr lang="en-US" altLang="zh-CN" sz="3200" b="1">
                <a:latin typeface="Times New Roman" panose="02020603050405020304" pitchFamily="18" charset="0"/>
              </a:rPr>
              <a:t>,</a:t>
            </a:r>
            <a:r>
              <a:rPr lang="en-US" altLang="zh-CN" sz="3200" b="1" i="1">
                <a:latin typeface="Times New Roman" panose="02020603050405020304" pitchFamily="18" charset="0"/>
              </a:rPr>
              <a:t>I</a:t>
            </a:r>
            <a:r>
              <a:rPr lang="en-US" altLang="zh-CN" sz="3200" b="1" dirty="0">
                <a:latin typeface="Times New Roman" panose="02020603050405020304" pitchFamily="18" charset="0"/>
              </a:rPr>
              <a:t>=0 (</a:t>
            </a:r>
            <a:r>
              <a:rPr lang="zh-CN" altLang="en-US" sz="3200" b="1" dirty="0">
                <a:solidFill>
                  <a:srgbClr val="0000FF"/>
                </a:solidFill>
                <a:latin typeface="Times New Roman" panose="02020603050405020304" pitchFamily="18" charset="0"/>
              </a:rPr>
              <a:t>反向电压</a:t>
            </a:r>
            <a:r>
              <a:rPr lang="en-US" altLang="zh-CN" sz="3200" b="1" i="1" dirty="0" err="1">
                <a:solidFill>
                  <a:srgbClr val="0000FF"/>
                </a:solidFill>
                <a:latin typeface="Times New Roman" panose="02020603050405020304" pitchFamily="18" charset="0"/>
              </a:rPr>
              <a:t>U</a:t>
            </a:r>
            <a:r>
              <a:rPr lang="en-US" altLang="zh-CN" sz="3200" b="1" baseline="-25000" dirty="0" err="1">
                <a:solidFill>
                  <a:srgbClr val="0000FF"/>
                </a:solidFill>
                <a:latin typeface="Times New Roman" panose="02020603050405020304" pitchFamily="18" charset="0"/>
              </a:rPr>
              <a:t>c</a:t>
            </a:r>
            <a:r>
              <a:rPr lang="zh-CN" altLang="en-US" sz="3200" b="1" dirty="0">
                <a:solidFill>
                  <a:srgbClr val="0000FF"/>
                </a:solidFill>
                <a:latin typeface="Times New Roman" panose="02020603050405020304" pitchFamily="18" charset="0"/>
              </a:rPr>
              <a:t>称为遏止电压</a:t>
            </a:r>
            <a:r>
              <a:rPr lang="en-US" altLang="zh-CN" sz="3200" b="1">
                <a:latin typeface="Times New Roman" panose="02020603050405020304" pitchFamily="18" charset="0"/>
              </a:rPr>
              <a:t>)</a:t>
            </a:r>
          </a:p>
        </p:txBody>
      </p:sp>
      <p:sp>
        <p:nvSpPr>
          <p:cNvPr id="20529" name="文本框 20528"/>
          <p:cNvSpPr txBox="1"/>
          <p:nvPr/>
        </p:nvSpPr>
        <p:spPr>
          <a:xfrm>
            <a:off x="438150" y="0"/>
            <a:ext cx="4572000" cy="645160"/>
          </a:xfrm>
          <a:prstGeom prst="rect">
            <a:avLst/>
          </a:prstGeom>
          <a:noFill/>
          <a:ln w="9525">
            <a:noFill/>
          </a:ln>
        </p:spPr>
        <p:txBody>
          <a:bodyPr>
            <a:spAutoFit/>
          </a:bodyPr>
          <a:lstStyle/>
          <a:p>
            <a:pPr>
              <a:spcBef>
                <a:spcPct val="50000"/>
              </a:spcBef>
            </a:pPr>
            <a:r>
              <a:rPr lang="zh-CN" altLang="en-US" sz="3600" b="1" dirty="0">
                <a:latin typeface="华文新魏" panose="02010800040101010101" pitchFamily="2" charset="-122"/>
                <a:ea typeface="华文新魏" panose="02010800040101010101" pitchFamily="2" charset="-122"/>
              </a:rPr>
              <a:t>最大初动能</a:t>
            </a:r>
          </a:p>
        </p:txBody>
      </p:sp>
      <p:pic>
        <p:nvPicPr>
          <p:cNvPr id="20531" name="图片 20530"/>
          <p:cNvPicPr>
            <a:picLocks noChangeAspect="1"/>
          </p:cNvPicPr>
          <p:nvPr/>
        </p:nvPicPr>
        <p:blipFill>
          <a:blip r:embed="rId3"/>
          <a:stretch>
            <a:fillRect/>
          </a:stretch>
        </p:blipFill>
        <p:spPr>
          <a:xfrm>
            <a:off x="8982075" y="6234113"/>
            <a:ext cx="609600" cy="492125"/>
          </a:xfrm>
          <a:prstGeom prst="rect">
            <a:avLst/>
          </a:prstGeom>
          <a:noFill/>
          <a:ln w="9525">
            <a:noFill/>
          </a:ln>
        </p:spPr>
      </p:pic>
      <p:sp>
        <p:nvSpPr>
          <p:cNvPr id="21507" name="文本框 21506"/>
          <p:cNvSpPr txBox="1"/>
          <p:nvPr/>
        </p:nvSpPr>
        <p:spPr>
          <a:xfrm>
            <a:off x="1743075" y="3152140"/>
            <a:ext cx="5047615" cy="2553335"/>
          </a:xfrm>
          <a:prstGeom prst="rect">
            <a:avLst/>
          </a:prstGeom>
          <a:noFill/>
          <a:ln w="9525">
            <a:noFill/>
          </a:ln>
        </p:spPr>
        <p:txBody>
          <a:bodyPr wrap="square">
            <a:spAutoFit/>
          </a:bodyPr>
          <a:lstStyle/>
          <a:p>
            <a:r>
              <a:rPr lang="en-US" altLang="zh-CN" sz="3200" b="1" dirty="0">
                <a:latin typeface="Times New Roman" panose="02020603050405020304" pitchFamily="18" charset="0"/>
              </a:rPr>
              <a:t>3.</a:t>
            </a:r>
            <a:r>
              <a:rPr lang="zh-CN" altLang="en-US" sz="3200" b="1" dirty="0">
                <a:latin typeface="Times New Roman" panose="02020603050405020304" pitchFamily="18" charset="0"/>
              </a:rPr>
              <a:t>增大入射光的强度</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使 </a:t>
            </a:r>
            <a:r>
              <a:rPr lang="en-US" altLang="zh-CN" sz="3200" b="1" i="1">
                <a:latin typeface="Times New Roman" panose="02020603050405020304" pitchFamily="18" charset="0"/>
              </a:rPr>
              <a:t>I</a:t>
            </a:r>
            <a:r>
              <a:rPr lang="en-US" altLang="zh-CN" sz="3200" b="1">
                <a:latin typeface="Times New Roman" panose="02020603050405020304" pitchFamily="18" charset="0"/>
              </a:rPr>
              <a:t>=0, </a:t>
            </a:r>
            <a:r>
              <a:rPr lang="en-US" altLang="zh-CN" sz="3200" b="1" i="1" dirty="0" err="1">
                <a:latin typeface="Times New Roman" panose="02020603050405020304" pitchFamily="18" charset="0"/>
              </a:rPr>
              <a:t>U</a:t>
            </a:r>
            <a:r>
              <a:rPr lang="en-US" altLang="zh-CN" sz="3200" b="1" baseline="-25000" dirty="0" err="1">
                <a:latin typeface="Times New Roman" panose="02020603050405020304" pitchFamily="18" charset="0"/>
              </a:rPr>
              <a:t>c</a:t>
            </a:r>
            <a:r>
              <a:rPr lang="zh-CN" altLang="en-US" sz="3200" b="1" dirty="0">
                <a:latin typeface="Times New Roman" panose="02020603050405020304" pitchFamily="18" charset="0"/>
              </a:rPr>
              <a:t>不变</a:t>
            </a:r>
            <a:endParaRPr lang="zh-CN" altLang="en-US" sz="3200" b="1">
              <a:latin typeface="Times New Roman" panose="02020603050405020304" pitchFamily="18" charset="0"/>
            </a:endParaRPr>
          </a:p>
          <a:p>
            <a:r>
              <a:rPr lang="en-US" altLang="zh-CN" sz="3200" b="1" dirty="0">
                <a:latin typeface="Times New Roman" panose="02020603050405020304" pitchFamily="18" charset="0"/>
              </a:rPr>
              <a:t>4.</a:t>
            </a:r>
            <a:r>
              <a:rPr lang="zh-CN" altLang="en-US" sz="3200" b="1" dirty="0">
                <a:latin typeface="Times New Roman" panose="02020603050405020304" pitchFamily="18" charset="0"/>
              </a:rPr>
              <a:t>改用频率大的光照射</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使</a:t>
            </a:r>
            <a:r>
              <a:rPr lang="en-US" altLang="zh-CN" sz="3200" b="1" i="1">
                <a:latin typeface="Times New Roman" panose="02020603050405020304" pitchFamily="18" charset="0"/>
              </a:rPr>
              <a:t>I</a:t>
            </a:r>
            <a:r>
              <a:rPr lang="en-US" altLang="zh-CN" sz="3200" b="1">
                <a:latin typeface="Times New Roman" panose="02020603050405020304" pitchFamily="18" charset="0"/>
              </a:rPr>
              <a:t>=0, </a:t>
            </a:r>
            <a:r>
              <a:rPr lang="en-US" altLang="zh-CN" sz="3200" b="1" i="1" dirty="0" err="1">
                <a:latin typeface="Times New Roman" panose="02020603050405020304" pitchFamily="18" charset="0"/>
              </a:rPr>
              <a:t>U</a:t>
            </a:r>
            <a:r>
              <a:rPr lang="en-US" altLang="zh-CN" sz="3200" b="1" baseline="-25000" dirty="0" err="1">
                <a:latin typeface="Times New Roman" panose="02020603050405020304" pitchFamily="18" charset="0"/>
              </a:rPr>
              <a:t>c</a:t>
            </a:r>
            <a:r>
              <a:rPr lang="zh-CN" altLang="en-US" sz="3200" b="1" dirty="0">
                <a:latin typeface="Times New Roman" panose="02020603050405020304" pitchFamily="18" charset="0"/>
              </a:rPr>
              <a:t>增大</a:t>
            </a:r>
            <a:endParaRPr lang="zh-CN" altLang="en-US" sz="3200" b="1">
              <a:latin typeface="Times New Roman" panose="02020603050405020304" pitchFamily="18" charset="0"/>
            </a:endParaRPr>
          </a:p>
          <a:p>
            <a:r>
              <a:rPr lang="zh-CN" altLang="en-US" sz="3200" b="1" dirty="0">
                <a:latin typeface="Times New Roman" panose="02020603050405020304" pitchFamily="18" charset="0"/>
              </a:rPr>
              <a:t>以上现象说明什么</a:t>
            </a:r>
            <a:r>
              <a:rPr lang="en-US" altLang="zh-CN" sz="3200" b="1">
                <a:latin typeface="Times New Roman" panose="02020603050405020304" pitchFamily="18" charset="0"/>
              </a:rPr>
              <a:t>?</a:t>
            </a:r>
          </a:p>
        </p:txBody>
      </p:sp>
      <p:sp>
        <p:nvSpPr>
          <p:cNvPr id="21509" name="文本框 21508"/>
          <p:cNvSpPr txBox="1"/>
          <p:nvPr/>
        </p:nvSpPr>
        <p:spPr>
          <a:xfrm>
            <a:off x="1666875" y="5716270"/>
            <a:ext cx="10474960" cy="1198880"/>
          </a:xfrm>
          <a:prstGeom prst="rect">
            <a:avLst/>
          </a:prstGeom>
          <a:solidFill>
            <a:srgbClr val="FFFF00"/>
          </a:solidFill>
          <a:ln w="9525">
            <a:noFill/>
          </a:ln>
        </p:spPr>
        <p:txBody>
          <a:bodyPr wrap="square">
            <a:spAutoFit/>
          </a:bodyPr>
          <a:lstStyle/>
          <a:p>
            <a:r>
              <a:rPr lang="zh-CN" altLang="en-US" sz="3600" b="1" dirty="0">
                <a:latin typeface="Times New Roman" panose="02020603050405020304" pitchFamily="18" charset="0"/>
              </a:rPr>
              <a:t>光电子的最大初动能与入射光的</a:t>
            </a:r>
            <a:r>
              <a:rPr lang="zh-CN" altLang="en-US" sz="3600" b="1" dirty="0">
                <a:solidFill>
                  <a:srgbClr val="FF33CC"/>
                </a:solidFill>
                <a:latin typeface="Times New Roman" panose="02020603050405020304" pitchFamily="18" charset="0"/>
              </a:rPr>
              <a:t>频率</a:t>
            </a:r>
            <a:r>
              <a:rPr lang="zh-CN" altLang="en-US" sz="3600" b="1" dirty="0">
                <a:latin typeface="Times New Roman" panose="02020603050405020304" pitchFamily="18" charset="0"/>
              </a:rPr>
              <a:t>有关</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与入射光的强弱无关</a:t>
            </a:r>
            <a:endParaRPr lang="zh-CN" altLang="en-US" sz="3600" b="1">
              <a:latin typeface="Times New Roman" panose="02020603050405020304" pitchFamily="18" charset="0"/>
            </a:endParaRPr>
          </a:p>
        </p:txBody>
      </p:sp>
      <p:pic>
        <p:nvPicPr>
          <p:cNvPr id="7" name="图片 6" descr="省实校徽确认稿_00"/>
          <p:cNvPicPr>
            <a:picLocks noChangeAspect="1"/>
          </p:cNvPicPr>
          <p:nvPr/>
        </p:nvPicPr>
        <p:blipFill>
          <a:blip r:embed="rId4"/>
          <a:stretch>
            <a:fillRect/>
          </a:stretch>
        </p:blipFill>
        <p:spPr>
          <a:xfrm>
            <a:off x="230505" y="827405"/>
            <a:ext cx="1383665" cy="1266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27"/>
                                        </p:tgtEl>
                                        <p:attrNameLst>
                                          <p:attrName>style.visibility</p:attrName>
                                        </p:attrNameLst>
                                      </p:cBhvr>
                                      <p:to>
                                        <p:strVal val="visible"/>
                                      </p:to>
                                    </p:set>
                                    <p:animEffect transition="in" filter="blinds(horizontal)">
                                      <p:cBhvr>
                                        <p:cTn id="12" dur="500"/>
                                        <p:tgtEl>
                                          <p:spTgt spid="2052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nodeType="clickEffect">
                                  <p:stCondLst>
                                    <p:cond delay="0"/>
                                  </p:stCondLst>
                                  <p:childTnLst>
                                    <p:set>
                                      <p:cBhvr>
                                        <p:cTn id="16" dur="1" fill="hold">
                                          <p:stCondLst>
                                            <p:cond delay="0"/>
                                          </p:stCondLst>
                                        </p:cTn>
                                        <p:tgtEl>
                                          <p:spTgt spid="20531"/>
                                        </p:tgtEl>
                                        <p:attrNameLst>
                                          <p:attrName>style.visibility</p:attrName>
                                        </p:attrNameLst>
                                      </p:cBhvr>
                                      <p:to>
                                        <p:strVal val="visible"/>
                                      </p:to>
                                    </p:set>
                                    <p:anim calcmode="lin" valueType="num">
                                      <p:cBhvr>
                                        <p:cTn id="17" dur="3000" fill="hold"/>
                                        <p:tgtEl>
                                          <p:spTgt spid="20531"/>
                                        </p:tgtEl>
                                        <p:attrNameLst>
                                          <p:attrName>ppt_w</p:attrName>
                                        </p:attrNameLst>
                                      </p:cBhvr>
                                      <p:tavLst>
                                        <p:tav tm="0">
                                          <p:val>
                                            <p:strVal val="4*#ppt_w"/>
                                          </p:val>
                                        </p:tav>
                                        <p:tav tm="100000">
                                          <p:val>
                                            <p:strVal val="#ppt_w"/>
                                          </p:val>
                                        </p:tav>
                                      </p:tavLst>
                                    </p:anim>
                                    <p:anim calcmode="lin" valueType="num">
                                      <p:cBhvr>
                                        <p:cTn id="18" dur="3000" fill="hold"/>
                                        <p:tgtEl>
                                          <p:spTgt spid="20531"/>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485"/>
                                        </p:tgtEl>
                                        <p:attrNameLst>
                                          <p:attrName>style.visibility</p:attrName>
                                        </p:attrNameLst>
                                      </p:cBhvr>
                                      <p:to>
                                        <p:strVal val="visible"/>
                                      </p:to>
                                    </p:set>
                                    <p:animEffect transition="in" filter="blinds(horizontal)">
                                      <p:cBhvr>
                                        <p:cTn id="23" dur="500"/>
                                        <p:tgtEl>
                                          <p:spTgt spid="2048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1507"/>
                                        </p:tgtEl>
                                        <p:attrNameLst>
                                          <p:attrName>style.visibility</p:attrName>
                                        </p:attrNameLst>
                                      </p:cBhvr>
                                      <p:to>
                                        <p:strVal val="visible"/>
                                      </p:to>
                                    </p:set>
                                    <p:animEffect transition="in" filter="blinds(horizontal)">
                                      <p:cBhvr>
                                        <p:cTn id="28" dur="500"/>
                                        <p:tgtEl>
                                          <p:spTgt spid="2150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1509"/>
                                        </p:tgtEl>
                                        <p:attrNameLst>
                                          <p:attrName>style.visibility</p:attrName>
                                        </p:attrNameLst>
                                      </p:cBhvr>
                                      <p:to>
                                        <p:strVal val="visible"/>
                                      </p:to>
                                    </p:set>
                                    <p:animEffect transition="in" filter="blinds(horizontal)">
                                      <p:cBhvr>
                                        <p:cTn id="33"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p:bldP spid="20527" grpId="0"/>
      <p:bldP spid="21507" grpId="0"/>
      <p:bldP spid="21507" grpId="1"/>
      <p:bldP spid="2150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文本框 4099"/>
          <p:cNvSpPr txBox="1"/>
          <p:nvPr/>
        </p:nvSpPr>
        <p:spPr>
          <a:xfrm>
            <a:off x="1600200" y="152400"/>
            <a:ext cx="3733800" cy="645160"/>
          </a:xfrm>
          <a:prstGeom prst="rect">
            <a:avLst/>
          </a:prstGeom>
          <a:noFill/>
          <a:ln w="9525">
            <a:noFill/>
          </a:ln>
        </p:spPr>
        <p:txBody>
          <a:bodyPr>
            <a:spAutoFit/>
          </a:bodyPr>
          <a:lstStyle/>
          <a:p>
            <a:pPr>
              <a:spcBef>
                <a:spcPct val="50000"/>
              </a:spcBef>
            </a:pPr>
            <a:r>
              <a:rPr lang="zh-CN" altLang="en-US" sz="3600" b="1" dirty="0">
                <a:latin typeface="华文新魏" panose="02010800040101010101" pitchFamily="2" charset="-122"/>
                <a:ea typeface="华文新魏" panose="02010800040101010101" pitchFamily="2" charset="-122"/>
              </a:rPr>
              <a:t>光电效应的规律 </a:t>
            </a:r>
          </a:p>
        </p:txBody>
      </p:sp>
      <p:sp>
        <p:nvSpPr>
          <p:cNvPr id="4101" name="文本框 4100"/>
          <p:cNvSpPr txBox="1"/>
          <p:nvPr/>
        </p:nvSpPr>
        <p:spPr>
          <a:xfrm>
            <a:off x="1752600" y="3657600"/>
            <a:ext cx="8686800" cy="1076325"/>
          </a:xfrm>
          <a:prstGeom prst="rect">
            <a:avLst/>
          </a:prstGeom>
          <a:noFill/>
          <a:ln w="9525">
            <a:noFill/>
          </a:ln>
        </p:spPr>
        <p:txBody>
          <a:bodyPr>
            <a:spAutoFit/>
          </a:bodyPr>
          <a:lstStyle/>
          <a:p>
            <a:pPr>
              <a:spcBef>
                <a:spcPct val="50000"/>
              </a:spcBef>
            </a:pPr>
            <a:r>
              <a:rPr lang="en-US" altLang="zh-CN" sz="3200" b="1" dirty="0">
                <a:latin typeface="Times New Roman" panose="02020603050405020304" pitchFamily="18" charset="0"/>
                <a:ea typeface="华文新魏" panose="02010800040101010101" pitchFamily="2" charset="-122"/>
              </a:rPr>
              <a:t>3</a:t>
            </a:r>
            <a:r>
              <a:rPr lang="zh-CN" altLang="en-US" sz="3200" b="1" dirty="0">
                <a:latin typeface="Times New Roman" panose="02020603050405020304" pitchFamily="18" charset="0"/>
                <a:ea typeface="华文新魏" panose="02010800040101010101" pitchFamily="2" charset="-122"/>
              </a:rPr>
              <a:t>、入射光照射到金属上时，光电子的发射几乎是瞬时的，一般不超过</a:t>
            </a:r>
            <a:r>
              <a:rPr lang="en-US" altLang="zh-CN" sz="3200" b="1">
                <a:latin typeface="Times New Roman" panose="02020603050405020304" pitchFamily="18" charset="0"/>
                <a:ea typeface="华文新魏" panose="02010800040101010101" pitchFamily="2" charset="-122"/>
              </a:rPr>
              <a:t>10</a:t>
            </a:r>
            <a:r>
              <a:rPr lang="en-US" altLang="zh-CN" sz="3200" b="1" baseline="30000">
                <a:latin typeface="Times New Roman" panose="02020603050405020304" pitchFamily="18" charset="0"/>
                <a:ea typeface="华文新魏" panose="02010800040101010101" pitchFamily="2" charset="-122"/>
              </a:rPr>
              <a:t>-9</a:t>
            </a:r>
            <a:r>
              <a:rPr lang="en-US" altLang="zh-CN" sz="3200" b="1">
                <a:latin typeface="Times New Roman" panose="02020603050405020304" pitchFamily="18" charset="0"/>
                <a:ea typeface="华文新魏" panose="02010800040101010101" pitchFamily="2" charset="-122"/>
              </a:rPr>
              <a:t>s </a:t>
            </a:r>
          </a:p>
        </p:txBody>
      </p:sp>
      <p:sp>
        <p:nvSpPr>
          <p:cNvPr id="4102" name="文本框 4101"/>
          <p:cNvSpPr txBox="1"/>
          <p:nvPr/>
        </p:nvSpPr>
        <p:spPr>
          <a:xfrm>
            <a:off x="1676400" y="838200"/>
            <a:ext cx="8763000" cy="1568450"/>
          </a:xfrm>
          <a:prstGeom prst="rect">
            <a:avLst/>
          </a:prstGeom>
          <a:noFill/>
          <a:ln w="9525">
            <a:noFill/>
          </a:ln>
        </p:spPr>
        <p:txBody>
          <a:bodyPr>
            <a:spAutoFit/>
          </a:bodyPr>
          <a:lstStyle/>
          <a:p>
            <a:pPr>
              <a:spcBef>
                <a:spcPct val="50000"/>
              </a:spcBef>
            </a:pPr>
            <a:r>
              <a:rPr lang="en-US" altLang="zh-CN" sz="3200" b="1" dirty="0">
                <a:latin typeface="Times New Roman" panose="02020603050405020304" pitchFamily="18" charset="0"/>
                <a:ea typeface="华文新魏" panose="02010800040101010101" pitchFamily="2" charset="-122"/>
              </a:rPr>
              <a:t>1</a:t>
            </a:r>
            <a:r>
              <a:rPr lang="zh-CN" altLang="en-US" sz="3200" b="1" dirty="0">
                <a:latin typeface="Times New Roman" panose="02020603050405020304" pitchFamily="18" charset="0"/>
                <a:ea typeface="华文新魏" panose="02010800040101010101" pitchFamily="2" charset="-122"/>
              </a:rPr>
              <a:t>、任何一种金属材料都有一个极限频率，入射光的频率必须大于这个极限频率，才能产生光电效应；低于这个频率的光不能产生光电效应</a:t>
            </a:r>
            <a:endParaRPr lang="zh-CN" altLang="en-US" dirty="0">
              <a:latin typeface="Arial" panose="020B0604020202020204" pitchFamily="34" charset="0"/>
            </a:endParaRPr>
          </a:p>
        </p:txBody>
      </p:sp>
      <p:sp>
        <p:nvSpPr>
          <p:cNvPr id="4103" name="文本框 4102"/>
          <p:cNvSpPr txBox="1"/>
          <p:nvPr/>
        </p:nvSpPr>
        <p:spPr>
          <a:xfrm>
            <a:off x="1752600" y="4876800"/>
            <a:ext cx="8610600" cy="1076325"/>
          </a:xfrm>
          <a:prstGeom prst="rect">
            <a:avLst/>
          </a:prstGeom>
          <a:noFill/>
          <a:ln w="9525">
            <a:noFill/>
          </a:ln>
        </p:spPr>
        <p:txBody>
          <a:bodyPr>
            <a:spAutoFit/>
          </a:bodyPr>
          <a:lstStyle/>
          <a:p>
            <a:pPr>
              <a:spcBef>
                <a:spcPct val="50000"/>
              </a:spcBef>
            </a:pPr>
            <a:r>
              <a:rPr lang="en-US" altLang="zh-CN" sz="3200" b="1" dirty="0">
                <a:latin typeface="Times New Roman" panose="02020603050405020304" pitchFamily="18" charset="0"/>
                <a:ea typeface="华文新魏" panose="02010800040101010101" pitchFamily="2" charset="-122"/>
              </a:rPr>
              <a:t>4</a:t>
            </a:r>
            <a:r>
              <a:rPr lang="zh-CN" altLang="en-US" sz="3200" b="1" dirty="0">
                <a:latin typeface="Times New Roman" panose="02020603050405020304" pitchFamily="18" charset="0"/>
                <a:ea typeface="华文新魏" panose="02010800040101010101" pitchFamily="2" charset="-122"/>
              </a:rPr>
              <a:t>、当入射光的频率大于极限频率时，光电流的强度与入射光的强度成正比</a:t>
            </a:r>
            <a:endParaRPr lang="zh-CN" altLang="en-US" dirty="0">
              <a:latin typeface="Arial" panose="020B0604020202020204" pitchFamily="34" charset="0"/>
            </a:endParaRPr>
          </a:p>
        </p:txBody>
      </p:sp>
      <p:sp>
        <p:nvSpPr>
          <p:cNvPr id="4104" name="文本框 4103"/>
          <p:cNvSpPr txBox="1"/>
          <p:nvPr/>
        </p:nvSpPr>
        <p:spPr>
          <a:xfrm>
            <a:off x="1752600" y="2514600"/>
            <a:ext cx="8534400" cy="1076325"/>
          </a:xfrm>
          <a:prstGeom prst="rect">
            <a:avLst/>
          </a:prstGeom>
          <a:noFill/>
          <a:ln w="9525">
            <a:noFill/>
          </a:ln>
        </p:spPr>
        <p:txBody>
          <a:bodyPr>
            <a:spAutoFit/>
          </a:bodyPr>
          <a:lstStyle/>
          <a:p>
            <a:pPr>
              <a:spcBef>
                <a:spcPct val="50000"/>
              </a:spcBef>
            </a:pPr>
            <a:r>
              <a:rPr lang="en-US" altLang="zh-CN" sz="3200" b="1" dirty="0">
                <a:latin typeface="Times New Roman" panose="02020603050405020304" pitchFamily="18" charset="0"/>
                <a:ea typeface="华文新魏" panose="02010800040101010101" pitchFamily="2" charset="-122"/>
              </a:rPr>
              <a:t>2</a:t>
            </a:r>
            <a:r>
              <a:rPr lang="zh-CN" altLang="en-US" sz="3200" b="1" dirty="0">
                <a:latin typeface="Times New Roman" panose="02020603050405020304" pitchFamily="18" charset="0"/>
                <a:ea typeface="华文新魏" panose="02010800040101010101" pitchFamily="2" charset="-122"/>
              </a:rPr>
              <a:t>、光电子最大初动能与入射光的强度无关；只随着入射光的频率的增大而增大</a:t>
            </a:r>
            <a:endParaRPr lang="zh-CN" altLang="en-US" dirty="0">
              <a:latin typeface="Arial" panose="020B0604020202020204" pitchFamily="34" charset="0"/>
            </a:endParaRPr>
          </a:p>
        </p:txBody>
      </p:sp>
      <p:pic>
        <p:nvPicPr>
          <p:cNvPr id="43" name="图片 42" descr="省实校徽确认稿_00"/>
          <p:cNvPicPr>
            <a:picLocks noChangeAspect="1"/>
          </p:cNvPicPr>
          <p:nvPr/>
        </p:nvPicPr>
        <p:blipFill>
          <a:blip r:embed="rId2"/>
          <a:stretch>
            <a:fillRect/>
          </a:stretch>
        </p:blipFill>
        <p:spPr>
          <a:xfrm>
            <a:off x="26670" y="688975"/>
            <a:ext cx="1383665" cy="1266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linds(horizontal)">
                                      <p:cBhvr>
                                        <p:cTn id="7" dur="5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1">
                                            <p:txEl>
                                              <p:pRg st="0" end="0"/>
                                            </p:txEl>
                                          </p:spTgt>
                                        </p:tgtEl>
                                        <p:attrNameLst>
                                          <p:attrName>style.visibility</p:attrName>
                                        </p:attrNameLst>
                                      </p:cBhvr>
                                      <p:to>
                                        <p:strVal val="visible"/>
                                      </p:to>
                                    </p:set>
                                    <p:animEffect transition="in" filter="blinds(horizontal)">
                                      <p:cBhvr>
                                        <p:cTn id="12" dur="500"/>
                                        <p:tgtEl>
                                          <p:spTgt spid="410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04">
                                            <p:txEl>
                                              <p:pRg st="0" end="0"/>
                                            </p:txEl>
                                          </p:spTgt>
                                        </p:tgtEl>
                                        <p:attrNameLst>
                                          <p:attrName>style.visibility</p:attrName>
                                        </p:attrNameLst>
                                      </p:cBhvr>
                                      <p:to>
                                        <p:strVal val="visible"/>
                                      </p:to>
                                    </p:set>
                                    <p:animEffect transition="in" filter="blinds(horizontal)">
                                      <p:cBhvr>
                                        <p:cTn id="17" dur="500"/>
                                        <p:tgtEl>
                                          <p:spTgt spid="41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33793"/>
          <p:cNvSpPr txBox="1"/>
          <p:nvPr/>
        </p:nvSpPr>
        <p:spPr>
          <a:xfrm>
            <a:off x="1905000" y="685800"/>
            <a:ext cx="8229600" cy="953135"/>
          </a:xfrm>
          <a:prstGeom prst="rect">
            <a:avLst/>
          </a:prstGeom>
          <a:noFill/>
          <a:ln w="9525">
            <a:noFill/>
          </a:ln>
        </p:spPr>
        <p:txBody>
          <a:bodyPr>
            <a:spAutoFit/>
          </a:bodyPr>
          <a:lstStyle/>
          <a:p>
            <a:pPr>
              <a:spcBef>
                <a:spcPct val="50000"/>
              </a:spcBef>
            </a:pPr>
            <a:r>
              <a:rPr lang="zh-CN" altLang="en-US" sz="2800" b="1" dirty="0">
                <a:latin typeface="Arial" panose="020B0604020202020204" pitchFamily="34" charset="0"/>
                <a:ea typeface="华文新魏" panose="02010800040101010101" pitchFamily="2" charset="-122"/>
              </a:rPr>
              <a:t>波动论理论认为：光的能量是由光的强度决定的，而光的强度又是由光波的振幅所决定，跟频率无关</a:t>
            </a:r>
          </a:p>
        </p:txBody>
      </p:sp>
      <p:graphicFrame>
        <p:nvGraphicFramePr>
          <p:cNvPr id="33819" name="表格 33818"/>
          <p:cNvGraphicFramePr/>
          <p:nvPr>
            <p:extLst>
              <p:ext uri="{D42A27DB-BD31-4B8C-83A1-F6EECF244321}">
                <p14:modId xmlns:p14="http://schemas.microsoft.com/office/powerpoint/2010/main" val="394210256"/>
              </p:ext>
            </p:extLst>
          </p:nvPr>
        </p:nvGraphicFramePr>
        <p:xfrm>
          <a:off x="1828800" y="1981200"/>
          <a:ext cx="8610600" cy="4145280"/>
        </p:xfrm>
        <a:graphic>
          <a:graphicData uri="http://schemas.openxmlformats.org/drawingml/2006/table">
            <a:tbl>
              <a:tblPr/>
              <a:tblGrid>
                <a:gridCol w="1184275">
                  <a:extLst>
                    <a:ext uri="{9D8B030D-6E8A-4147-A177-3AD203B41FA5}">
                      <a16:colId xmlns:a16="http://schemas.microsoft.com/office/drawing/2014/main" val="20000"/>
                    </a:ext>
                  </a:extLst>
                </a:gridCol>
                <a:gridCol w="399732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181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波动理论</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b="1" dirty="0"/>
                        <a:t>光电效应实验结果</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064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困难</a:t>
                      </a:r>
                      <a:r>
                        <a:rPr lang="en-US" altLang="zh-CN" sz="2000" b="1"/>
                        <a:t>1</a:t>
                      </a: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按照光的波动理论，无论入射光的频率多少，只要光强足够大，总可以使电子获得足够的能量，从而产生光电效应</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如果光的频率小于金属的极限频率，无论光强多大，都没有光电效应</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064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困难</a:t>
                      </a:r>
                      <a:r>
                        <a:rPr lang="en-US" altLang="zh-CN" sz="2000" b="1"/>
                        <a:t>2</a:t>
                      </a: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光强越大，电子可获得更多的能量，光电子的最大初始动能也应该越大。即出射电子的动能应该由入射光的能量即光强来决定</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遏止电压与光强无关，与频率有关</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84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困难</a:t>
                      </a:r>
                      <a:r>
                        <a:rPr lang="en-US" altLang="zh-CN" sz="2000" b="1"/>
                        <a:t>3</a:t>
                      </a:r>
                      <a:endParaRPr lang="zh-CN" altLang="en-US" sz="20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光强大时，电子能量积累的时间就短，光强小时，能量积累的时间长</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当入射光照射到金属板时，无论光强怎样微弱，几乎在一开始就产生了光电子</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3817" name="文本框 33816"/>
          <p:cNvSpPr txBox="1"/>
          <p:nvPr/>
        </p:nvSpPr>
        <p:spPr>
          <a:xfrm>
            <a:off x="2286000" y="228600"/>
            <a:ext cx="7543800" cy="583565"/>
          </a:xfrm>
          <a:prstGeom prst="rect">
            <a:avLst/>
          </a:prstGeom>
          <a:noFill/>
          <a:ln w="9525">
            <a:noFill/>
          </a:ln>
        </p:spPr>
        <p:txBody>
          <a:bodyPr>
            <a:spAutoFit/>
          </a:bodyPr>
          <a:lstStyle/>
          <a:p>
            <a:pPr>
              <a:spcBef>
                <a:spcPct val="50000"/>
              </a:spcBef>
            </a:pPr>
            <a:r>
              <a:rPr lang="zh-CN" altLang="en-US" sz="3200" b="1" dirty="0">
                <a:solidFill>
                  <a:srgbClr val="0000FF"/>
                </a:solidFill>
                <a:latin typeface="Arial" panose="020B0604020202020204" pitchFamily="34" charset="0"/>
                <a:ea typeface="华文新魏" panose="02010800040101010101" pitchFamily="2" charset="-122"/>
              </a:rPr>
              <a:t>波动理论解释光电效应规律遇到的困难</a:t>
            </a:r>
          </a:p>
        </p:txBody>
      </p:sp>
      <p:pic>
        <p:nvPicPr>
          <p:cNvPr id="43" name="图片 42" descr="省实校徽确认稿_00"/>
          <p:cNvPicPr>
            <a:picLocks noChangeAspect="1"/>
          </p:cNvPicPr>
          <p:nvPr/>
        </p:nvPicPr>
        <p:blipFill>
          <a:blip r:embed="rId2"/>
          <a:stretch>
            <a:fillRect/>
          </a:stretch>
        </p:blipFill>
        <p:spPr>
          <a:xfrm>
            <a:off x="26670" y="688975"/>
            <a:ext cx="1383665" cy="12661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图片 10243"/>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21509" name="文本框 21508"/>
          <p:cNvSpPr txBox="1"/>
          <p:nvPr/>
        </p:nvSpPr>
        <p:spPr>
          <a:xfrm>
            <a:off x="2248535" y="6211570"/>
            <a:ext cx="2551430" cy="521970"/>
          </a:xfrm>
          <a:prstGeom prst="rect">
            <a:avLst/>
          </a:prstGeom>
          <a:solidFill>
            <a:srgbClr val="FFFF00"/>
          </a:solidFill>
          <a:ln w="9525">
            <a:noFill/>
          </a:ln>
        </p:spPr>
        <p:txBody>
          <a:bodyPr wrap="square">
            <a:spAutoFit/>
          </a:bodyPr>
          <a:lstStyle/>
          <a:p>
            <a:r>
              <a:rPr lang="en-US" altLang="zh-CN" sz="2800" b="1" dirty="0">
                <a:latin typeface="Times New Roman" panose="02020603050405020304" pitchFamily="18" charset="0"/>
              </a:rPr>
              <a:t>h</a:t>
            </a:r>
            <a:r>
              <a:rPr lang="zh-CN" altLang="en-US" sz="2800" b="1" dirty="0">
                <a:latin typeface="Times New Roman" panose="02020603050405020304" pitchFamily="18" charset="0"/>
              </a:rPr>
              <a:t>是普朗克常量</a:t>
            </a:r>
          </a:p>
        </p:txBody>
      </p:sp>
      <p:sp>
        <p:nvSpPr>
          <p:cNvPr id="2" name="文本框 1"/>
          <p:cNvSpPr txBox="1"/>
          <p:nvPr/>
        </p:nvSpPr>
        <p:spPr>
          <a:xfrm>
            <a:off x="4549775" y="440055"/>
            <a:ext cx="6097270" cy="3107690"/>
          </a:xfrm>
          <a:prstGeom prst="rect">
            <a:avLst/>
          </a:prstGeom>
          <a:solidFill>
            <a:srgbClr val="FFFF00"/>
          </a:solidFill>
          <a:ln w="9525">
            <a:noFill/>
          </a:ln>
        </p:spPr>
        <p:txBody>
          <a:bodyPr wrap="square">
            <a:spAutoFit/>
          </a:bodyPr>
          <a:lstStyle/>
          <a:p>
            <a:r>
              <a:rPr lang="en-US" sz="2800" b="1" dirty="0">
                <a:latin typeface="Times New Roman" panose="02020603050405020304" pitchFamily="18" charset="0"/>
              </a:rPr>
              <a:t>1900</a:t>
            </a:r>
            <a:r>
              <a:rPr lang="zh-CN" altLang="en-US" sz="2800" b="1" dirty="0">
                <a:latin typeface="Times New Roman" panose="02020603050405020304" pitchFamily="18" charset="0"/>
              </a:rPr>
              <a:t>年底，普朗克做出这样的大胆假设：振动着的带电微粒的能量只能是某一最小能量值</a:t>
            </a:r>
            <a:r>
              <a:rPr lang="en-US" altLang="zh-CN" sz="2800" b="1" dirty="0">
                <a:latin typeface="Times New Roman" panose="02020603050405020304" pitchFamily="18" charset="0"/>
              </a:rPr>
              <a:t>E</a:t>
            </a:r>
            <a:r>
              <a:rPr lang="zh-CN" altLang="en-US" sz="2800" b="1" dirty="0">
                <a:latin typeface="Times New Roman" panose="02020603050405020304" pitchFamily="18" charset="0"/>
              </a:rPr>
              <a:t>的整数倍。例如：</a:t>
            </a:r>
            <a:r>
              <a:rPr lang="en-US" altLang="zh-CN" sz="2800" b="1" dirty="0">
                <a:latin typeface="Times New Roman" panose="02020603050405020304" pitchFamily="18" charset="0"/>
              </a:rPr>
              <a:t>E</a:t>
            </a:r>
            <a:r>
              <a:rPr lang="zh-CN" altLang="en-US" sz="2800" b="1" dirty="0">
                <a:latin typeface="Times New Roman" panose="02020603050405020304" pitchFamily="18" charset="0"/>
              </a:rPr>
              <a:t>、</a:t>
            </a:r>
            <a:r>
              <a:rPr lang="en-US" altLang="zh-CN" sz="2800" b="1" dirty="0">
                <a:latin typeface="Times New Roman" panose="02020603050405020304" pitchFamily="18" charset="0"/>
              </a:rPr>
              <a:t>2E</a:t>
            </a:r>
            <a:r>
              <a:rPr lang="zh-CN" altLang="en-US" sz="2800" b="1" dirty="0">
                <a:latin typeface="Times New Roman" panose="02020603050405020304" pitchFamily="18" charset="0"/>
              </a:rPr>
              <a:t>、</a:t>
            </a:r>
            <a:r>
              <a:rPr lang="en-US" altLang="zh-CN" sz="2800" b="1" dirty="0">
                <a:latin typeface="Times New Roman" panose="02020603050405020304" pitchFamily="18" charset="0"/>
              </a:rPr>
              <a:t>3E……</a:t>
            </a:r>
            <a:r>
              <a:rPr lang="zh-CN" altLang="en-US" sz="2800" b="1" dirty="0">
                <a:latin typeface="Times New Roman" panose="02020603050405020304" pitchFamily="18" charset="0"/>
              </a:rPr>
              <a:t>当带电微粒辐射或吸收能量时，也是以这个最小能量值为单位一份一份地辐射或吸收的。这个不可再分地最小能量值</a:t>
            </a:r>
            <a:r>
              <a:rPr lang="en-US" altLang="zh-CN" sz="2800" b="1" dirty="0">
                <a:latin typeface="Times New Roman" panose="02020603050405020304" pitchFamily="18" charset="0"/>
              </a:rPr>
              <a:t>E</a:t>
            </a:r>
            <a:r>
              <a:rPr lang="zh-CN" altLang="en-US" sz="2800" b="1" dirty="0">
                <a:latin typeface="Times New Roman" panose="02020603050405020304" pitchFamily="18" charset="0"/>
              </a:rPr>
              <a:t>叫做能量子</a:t>
            </a:r>
          </a:p>
        </p:txBody>
      </p:sp>
      <p:pic>
        <p:nvPicPr>
          <p:cNvPr id="43" name="图片 42" descr="省实校徽确认稿_00"/>
          <p:cNvPicPr>
            <a:picLocks noChangeAspect="1"/>
          </p:cNvPicPr>
          <p:nvPr/>
        </p:nvPicPr>
        <p:blipFill>
          <a:blip r:embed="rId3"/>
          <a:stretch>
            <a:fillRect/>
          </a:stretch>
        </p:blipFill>
        <p:spPr>
          <a:xfrm>
            <a:off x="26670" y="688975"/>
            <a:ext cx="1383665" cy="1266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2"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图片 9225"/>
          <p:cNvPicPr>
            <a:picLocks noChangeAspect="1"/>
          </p:cNvPicPr>
          <p:nvPr/>
        </p:nvPicPr>
        <p:blipFill>
          <a:blip r:embed="rId3"/>
          <a:stretch>
            <a:fillRect/>
          </a:stretch>
        </p:blipFill>
        <p:spPr>
          <a:xfrm>
            <a:off x="1524000" y="0"/>
            <a:ext cx="9144000" cy="6848475"/>
          </a:xfrm>
          <a:prstGeom prst="rect">
            <a:avLst/>
          </a:prstGeom>
          <a:noFill/>
          <a:ln w="9525">
            <a:noFill/>
          </a:ln>
        </p:spPr>
      </p:pic>
      <p:sp>
        <p:nvSpPr>
          <p:cNvPr id="9218" name="矩形 9217"/>
          <p:cNvSpPr/>
          <p:nvPr/>
        </p:nvSpPr>
        <p:spPr>
          <a:xfrm>
            <a:off x="1981200" y="609600"/>
            <a:ext cx="8077200" cy="4191000"/>
          </a:xfrm>
          <a:prstGeom prst="rect">
            <a:avLst/>
          </a:prstGeom>
          <a:noFill/>
          <a:ln w="38100" cap="flat" cmpd="sng">
            <a:solidFill>
              <a:schemeClr val="bg1"/>
            </a:solidFill>
            <a:prstDash val="solid"/>
            <a:miter/>
            <a:headEnd type="none" w="med" len="med"/>
            <a:tailEnd type="none" w="med" len="med"/>
          </a:ln>
        </p:spPr>
        <p:txBody>
          <a:bodyPr/>
          <a:lstStyle/>
          <a:p>
            <a:endParaRPr lang="zh-CN" altLang="en-US"/>
          </a:p>
        </p:txBody>
      </p:sp>
      <p:sp>
        <p:nvSpPr>
          <p:cNvPr id="9219" name="文本框 9218"/>
          <p:cNvSpPr txBox="1"/>
          <p:nvPr/>
        </p:nvSpPr>
        <p:spPr>
          <a:xfrm>
            <a:off x="4800600" y="228600"/>
            <a:ext cx="2362200" cy="583565"/>
          </a:xfrm>
          <a:prstGeom prst="rect">
            <a:avLst/>
          </a:prstGeom>
          <a:solidFill>
            <a:schemeClr val="bg1"/>
          </a:solidFill>
          <a:ln w="57150" cap="flat" cmpd="sng">
            <a:solidFill>
              <a:srgbClr val="FFFF00"/>
            </a:solidFill>
            <a:prstDash val="solid"/>
            <a:miter/>
            <a:headEnd type="none" w="med" len="med"/>
            <a:tailEnd type="none" w="med" len="med"/>
          </a:ln>
        </p:spPr>
        <p:txBody>
          <a:bodyPr>
            <a:spAutoFit/>
          </a:bodyPr>
          <a:lstStyle/>
          <a:p>
            <a:pPr algn="ctr">
              <a:spcBef>
                <a:spcPct val="50000"/>
              </a:spcBef>
            </a:pPr>
            <a:r>
              <a:rPr lang="zh-CN" altLang="en-US" sz="3200" b="1" dirty="0">
                <a:solidFill>
                  <a:srgbClr val="FF3300"/>
                </a:solidFill>
                <a:latin typeface="华文楷体" panose="02010600040101010101" pitchFamily="2" charset="-122"/>
                <a:ea typeface="华文楷体" panose="02010600040101010101" pitchFamily="2" charset="-122"/>
              </a:rPr>
              <a:t>光子说</a:t>
            </a:r>
          </a:p>
        </p:txBody>
      </p:sp>
      <p:sp>
        <p:nvSpPr>
          <p:cNvPr id="9220" name="矩形 9219"/>
          <p:cNvSpPr/>
          <p:nvPr/>
        </p:nvSpPr>
        <p:spPr>
          <a:xfrm>
            <a:off x="2133600" y="1066800"/>
            <a:ext cx="7924800" cy="1568450"/>
          </a:xfrm>
          <a:prstGeom prst="rect">
            <a:avLst/>
          </a:prstGeom>
          <a:noFill/>
          <a:ln w="9525">
            <a:noFill/>
          </a:ln>
        </p:spPr>
        <p:txBody>
          <a:bodyPr>
            <a:spAutoFit/>
          </a:bodyPr>
          <a:lstStyle/>
          <a:p>
            <a:r>
              <a:rPr lang="zh-CN" altLang="en-US" sz="2800" dirty="0">
                <a:latin typeface="华文楷体" panose="02010600040101010101" pitchFamily="2" charset="-122"/>
                <a:ea typeface="华文楷体" panose="02010600040101010101" pitchFamily="2" charset="-122"/>
              </a:rPr>
              <a:t></a:t>
            </a:r>
            <a:r>
              <a:rPr lang="zh-CN" altLang="en-US" sz="3200" dirty="0">
                <a:solidFill>
                  <a:schemeClr val="bg1"/>
                </a:solidFill>
                <a:latin typeface="华文楷体" panose="02010600040101010101" pitchFamily="2" charset="-122"/>
                <a:ea typeface="华文楷体" panose="02010600040101010101" pitchFamily="2" charset="-122"/>
              </a:rPr>
              <a:t>爱因斯坦在</a:t>
            </a:r>
            <a:r>
              <a:rPr lang="en-US" altLang="zh-CN" sz="3200" dirty="0">
                <a:solidFill>
                  <a:schemeClr val="bg1"/>
                </a:solidFill>
                <a:latin typeface="华文楷体" panose="02010600040101010101" pitchFamily="2" charset="-122"/>
                <a:ea typeface="华文楷体" panose="02010600040101010101" pitchFamily="2" charset="-122"/>
              </a:rPr>
              <a:t>1905</a:t>
            </a:r>
            <a:r>
              <a:rPr lang="zh-CN" altLang="en-US" sz="3200" dirty="0">
                <a:solidFill>
                  <a:schemeClr val="bg1"/>
                </a:solidFill>
                <a:latin typeface="华文楷体" panose="02010600040101010101" pitchFamily="2" charset="-122"/>
                <a:ea typeface="华文楷体" panose="02010600040101010101" pitchFamily="2" charset="-122"/>
              </a:rPr>
              <a:t>年提出，在空间中传播的光也不是连续的，而是一份一份的，每一份叫做一个光量子，简称光子．</a:t>
            </a:r>
          </a:p>
        </p:txBody>
      </p:sp>
      <p:sp>
        <p:nvSpPr>
          <p:cNvPr id="9221" name="文本框 9220"/>
          <p:cNvSpPr txBox="1"/>
          <p:nvPr/>
        </p:nvSpPr>
        <p:spPr>
          <a:xfrm>
            <a:off x="4724400" y="3154363"/>
            <a:ext cx="5181600" cy="583565"/>
          </a:xfrm>
          <a:prstGeom prst="rect">
            <a:avLst/>
          </a:prstGeom>
          <a:noFill/>
          <a:ln w="9525">
            <a:noFill/>
          </a:ln>
        </p:spPr>
        <p:txBody>
          <a:bodyPr>
            <a:spAutoFit/>
          </a:bodyPr>
          <a:lstStyle/>
          <a:p>
            <a:pPr>
              <a:spcBef>
                <a:spcPct val="50000"/>
              </a:spcBef>
            </a:pPr>
            <a:r>
              <a:rPr lang="zh-CN" altLang="en-US" sz="3200" dirty="0">
                <a:solidFill>
                  <a:schemeClr val="bg1"/>
                </a:solidFill>
                <a:latin typeface="Times New Roman" panose="02020603050405020304" pitchFamily="18" charset="0"/>
                <a:ea typeface="华文楷体" panose="02010600040101010101" pitchFamily="2" charset="-122"/>
              </a:rPr>
              <a:t>光子的能量和频率成正比：</a:t>
            </a:r>
          </a:p>
        </p:txBody>
      </p:sp>
      <p:pic>
        <p:nvPicPr>
          <p:cNvPr id="9223" name="图片 9222" descr="爱因斯坦0"/>
          <p:cNvPicPr>
            <a:picLocks noChangeAspect="1"/>
          </p:cNvPicPr>
          <p:nvPr/>
        </p:nvPicPr>
        <p:blipFill>
          <a:blip r:embed="rId4"/>
          <a:stretch>
            <a:fillRect/>
          </a:stretch>
        </p:blipFill>
        <p:spPr>
          <a:xfrm>
            <a:off x="2209800" y="2971800"/>
            <a:ext cx="2233613" cy="3048000"/>
          </a:xfrm>
          <a:prstGeom prst="rect">
            <a:avLst/>
          </a:prstGeom>
          <a:noFill/>
          <a:ln w="57150" cap="flat" cmpd="sng">
            <a:solidFill>
              <a:schemeClr val="hlink"/>
            </a:solidFill>
            <a:prstDash val="solid"/>
            <a:miter/>
            <a:headEnd type="none" w="med" len="med"/>
            <a:tailEnd type="none" w="med" len="med"/>
          </a:ln>
        </p:spPr>
      </p:pic>
      <p:graphicFrame>
        <p:nvGraphicFramePr>
          <p:cNvPr id="9225" name="对象 9224"/>
          <p:cNvGraphicFramePr/>
          <p:nvPr/>
        </p:nvGraphicFramePr>
        <p:xfrm>
          <a:off x="5973763" y="3748088"/>
          <a:ext cx="2300287" cy="995362"/>
        </p:xfrm>
        <a:graphic>
          <a:graphicData uri="http://schemas.openxmlformats.org/presentationml/2006/ole">
            <mc:AlternateContent xmlns:mc="http://schemas.openxmlformats.org/markup-compatibility/2006">
              <mc:Choice xmlns:v="urn:schemas-microsoft-com:vml" Requires="v">
                <p:oleObj spid="_x0000_s5132" r:id="rId5" imgW="469265" imgH="203200" progId="Equation.DSMT4">
                  <p:embed/>
                </p:oleObj>
              </mc:Choice>
              <mc:Fallback>
                <p:oleObj r:id="rId5" imgW="469265" imgH="203200" progId="Equation.DSMT4">
                  <p:embed/>
                  <p:pic>
                    <p:nvPicPr>
                      <p:cNvPr id="0" name="图片 3084"/>
                      <p:cNvPicPr/>
                      <p:nvPr/>
                    </p:nvPicPr>
                    <p:blipFill>
                      <a:blip r:embed="rId6">
                        <a:clrChange>
                          <a:clrFrom>
                            <a:srgbClr val="000000"/>
                          </a:clrFrom>
                          <a:clrTo>
                            <a:srgbClr val="FF3300"/>
                          </a:clrTo>
                        </a:clrChange>
                      </a:blip>
                      <a:stretch>
                        <a:fillRect/>
                      </a:stretch>
                    </p:blipFill>
                    <p:spPr>
                      <a:xfrm>
                        <a:off x="5973763" y="3748088"/>
                        <a:ext cx="2300287" cy="995362"/>
                      </a:xfrm>
                      <a:prstGeom prst="rect">
                        <a:avLst/>
                      </a:prstGeom>
                      <a:noFill/>
                      <a:ln w="38100">
                        <a:noFill/>
                        <a:miter/>
                      </a:ln>
                    </p:spPr>
                  </p:pic>
                </p:oleObj>
              </mc:Fallback>
            </mc:AlternateContent>
          </a:graphicData>
        </a:graphic>
      </p:graphicFrame>
      <p:sp>
        <p:nvSpPr>
          <p:cNvPr id="9227" name="文本框 9226"/>
          <p:cNvSpPr txBox="1"/>
          <p:nvPr/>
        </p:nvSpPr>
        <p:spPr>
          <a:xfrm>
            <a:off x="4648200" y="4906963"/>
            <a:ext cx="5867400" cy="583565"/>
          </a:xfrm>
          <a:prstGeom prst="rect">
            <a:avLst/>
          </a:prstGeom>
          <a:noFill/>
          <a:ln w="9525">
            <a:noFill/>
          </a:ln>
        </p:spPr>
        <p:txBody>
          <a:bodyPr>
            <a:spAutoFit/>
          </a:bodyPr>
          <a:lstStyle/>
          <a:p>
            <a:pPr>
              <a:spcBef>
                <a:spcPct val="50000"/>
              </a:spcBef>
            </a:pPr>
            <a:r>
              <a:rPr lang="en-US" altLang="zh-CN" sz="3200" b="1" i="1" dirty="0">
                <a:solidFill>
                  <a:schemeClr val="bg1"/>
                </a:solidFill>
                <a:latin typeface="楷体_GB2312" pitchFamily="49" charset="-122"/>
                <a:ea typeface="楷体_GB2312" pitchFamily="49" charset="-122"/>
              </a:rPr>
              <a:t>h</a:t>
            </a:r>
            <a:r>
              <a:rPr lang="zh-CN" altLang="en-US" sz="3200" b="1" i="1" dirty="0">
                <a:solidFill>
                  <a:schemeClr val="bg1"/>
                </a:solidFill>
                <a:latin typeface="楷体_GB2312" pitchFamily="49" charset="-122"/>
                <a:ea typeface="楷体_GB2312" pitchFamily="49" charset="-122"/>
              </a:rPr>
              <a:t>：</a:t>
            </a:r>
            <a:r>
              <a:rPr lang="zh-CN" altLang="en-US" sz="3200" b="1" dirty="0">
                <a:solidFill>
                  <a:schemeClr val="bg1"/>
                </a:solidFill>
                <a:latin typeface="楷体_GB2312" pitchFamily="49" charset="-122"/>
                <a:ea typeface="楷体_GB2312" pitchFamily="49" charset="-122"/>
              </a:rPr>
              <a:t>普朗克常量 </a:t>
            </a:r>
            <a:r>
              <a:rPr lang="en-US" altLang="zh-CN" sz="3200" b="1">
                <a:solidFill>
                  <a:schemeClr val="bg1"/>
                </a:solidFill>
                <a:latin typeface="楷体_GB2312" pitchFamily="49" charset="-122"/>
                <a:ea typeface="楷体_GB2312" pitchFamily="49" charset="-122"/>
              </a:rPr>
              <a:t>6.63×10</a:t>
            </a:r>
            <a:r>
              <a:rPr lang="en-US" altLang="zh-CN" sz="3200" b="1" baseline="30000">
                <a:solidFill>
                  <a:schemeClr val="bg1"/>
                </a:solidFill>
                <a:latin typeface="楷体_GB2312" pitchFamily="49" charset="-122"/>
                <a:ea typeface="楷体_GB2312" pitchFamily="49" charset="-122"/>
              </a:rPr>
              <a:t>-34</a:t>
            </a:r>
            <a:r>
              <a:rPr lang="en-US" altLang="zh-CN" sz="3200" b="1">
                <a:solidFill>
                  <a:schemeClr val="bg1"/>
                </a:solidFill>
                <a:latin typeface="楷体_GB2312" pitchFamily="49" charset="-122"/>
                <a:ea typeface="楷体_GB2312" pitchFamily="49" charset="-122"/>
              </a:rPr>
              <a:t>J</a:t>
            </a:r>
            <a:r>
              <a:rPr lang="en-US" altLang="zh-CN" sz="3200" b="1">
                <a:solidFill>
                  <a:schemeClr val="bg1"/>
                </a:solidFill>
                <a:latin typeface="Arial" panose="020B0604020202020204" pitchFamily="34" charset="0"/>
              </a:rPr>
              <a:t>·</a:t>
            </a:r>
            <a:r>
              <a:rPr lang="en-US" altLang="zh-CN" sz="3200" b="1">
                <a:solidFill>
                  <a:schemeClr val="bg1"/>
                </a:solidFill>
                <a:latin typeface="楷体_GB2312" pitchFamily="49" charset="-122"/>
                <a:ea typeface="楷体_GB2312" pitchFamily="49" charset="-122"/>
              </a:rPr>
              <a:t>s</a:t>
            </a:r>
          </a:p>
        </p:txBody>
      </p:sp>
      <p:sp>
        <p:nvSpPr>
          <p:cNvPr id="9228" name="文本框 9227"/>
          <p:cNvSpPr txBox="1"/>
          <p:nvPr/>
        </p:nvSpPr>
        <p:spPr>
          <a:xfrm>
            <a:off x="4648200" y="5410200"/>
            <a:ext cx="4248150" cy="583565"/>
          </a:xfrm>
          <a:prstGeom prst="rect">
            <a:avLst/>
          </a:prstGeom>
          <a:noFill/>
          <a:ln w="9525">
            <a:noFill/>
          </a:ln>
        </p:spPr>
        <p:txBody>
          <a:bodyPr>
            <a:spAutoFit/>
          </a:bodyPr>
          <a:lstStyle/>
          <a:p>
            <a:pPr>
              <a:spcBef>
                <a:spcPct val="50000"/>
              </a:spcBef>
            </a:pPr>
            <a:r>
              <a:rPr lang="el-GR" altLang="zh-CN" sz="3200" b="1" i="1" dirty="0">
                <a:solidFill>
                  <a:schemeClr val="bg1"/>
                </a:solidFill>
                <a:latin typeface="楷体_GB2312" pitchFamily="49" charset="-122"/>
                <a:ea typeface="楷体_GB2312" pitchFamily="49" charset="-122"/>
              </a:rPr>
              <a:t>γ</a:t>
            </a:r>
            <a:r>
              <a:rPr lang="zh-CN" altLang="en-US" sz="3200" b="1" i="1" dirty="0">
                <a:solidFill>
                  <a:schemeClr val="bg1"/>
                </a:solidFill>
                <a:latin typeface="楷体_GB2312" pitchFamily="49" charset="-122"/>
                <a:ea typeface="楷体_GB2312" pitchFamily="49" charset="-122"/>
              </a:rPr>
              <a:t>：</a:t>
            </a:r>
            <a:r>
              <a:rPr lang="zh-CN" altLang="en-US" sz="3200" b="1" dirty="0">
                <a:solidFill>
                  <a:schemeClr val="bg1"/>
                </a:solidFill>
                <a:latin typeface="楷体_GB2312" pitchFamily="49" charset="-122"/>
                <a:ea typeface="楷体_GB2312" pitchFamily="49" charset="-122"/>
              </a:rPr>
              <a:t>光的频率</a:t>
            </a:r>
            <a:endParaRPr lang="zh-CN" altLang="en-US" sz="3200" b="1">
              <a:solidFill>
                <a:schemeClr val="bg1"/>
              </a:solidFill>
              <a:latin typeface="楷体_GB2312" pitchFamily="49" charset="-122"/>
              <a:ea typeface="楷体_GB2312" pitchFamily="49" charset="-122"/>
            </a:endParaRPr>
          </a:p>
        </p:txBody>
      </p:sp>
      <p:pic>
        <p:nvPicPr>
          <p:cNvPr id="9229" name="图片 9228"/>
          <p:cNvPicPr>
            <a:picLocks noChangeAspect="1"/>
          </p:cNvPicPr>
          <p:nvPr/>
        </p:nvPicPr>
        <p:blipFill>
          <a:blip r:embed="rId7"/>
          <a:stretch>
            <a:fillRect/>
          </a:stretch>
        </p:blipFill>
        <p:spPr>
          <a:xfrm>
            <a:off x="1676400" y="2590800"/>
            <a:ext cx="2895600" cy="4267200"/>
          </a:xfrm>
          <a:prstGeom prst="rect">
            <a:avLst/>
          </a:prstGeom>
          <a:noFill/>
          <a:ln w="9525">
            <a:noFill/>
          </a:ln>
        </p:spPr>
      </p:pic>
      <p:pic>
        <p:nvPicPr>
          <p:cNvPr id="43" name="图片 42" descr="省实校徽确认稿_00"/>
          <p:cNvPicPr>
            <a:picLocks noChangeAspect="1"/>
          </p:cNvPicPr>
          <p:nvPr/>
        </p:nvPicPr>
        <p:blipFill>
          <a:blip r:embed="rId8"/>
          <a:stretch>
            <a:fillRect/>
          </a:stretch>
        </p:blipFill>
        <p:spPr>
          <a:xfrm>
            <a:off x="26670" y="688975"/>
            <a:ext cx="1383665" cy="1266190"/>
          </a:xfrm>
          <a:prstGeom prst="rect">
            <a:avLst/>
          </a:prstGeom>
        </p:spPr>
      </p:pic>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8193"/>
          <p:cNvSpPr>
            <a:spLocks noGrp="1"/>
          </p:cNvSpPr>
          <p:nvPr>
            <p:ph type="title"/>
          </p:nvPr>
        </p:nvSpPr>
        <p:spPr>
          <a:xfrm>
            <a:off x="-12700" y="83820"/>
            <a:ext cx="3944938" cy="506413"/>
          </a:xfrm>
        </p:spPr>
        <p:txBody>
          <a:bodyPr anchor="ctr">
            <a:normAutofit fontScale="90000"/>
          </a:bodyPr>
          <a:lstStyle/>
          <a:p>
            <a:r>
              <a:rPr lang="zh-CN" altLang="en-US" sz="4000" b="1" dirty="0">
                <a:solidFill>
                  <a:schemeClr val="tx1"/>
                </a:solidFill>
                <a:ea typeface="华文新魏" panose="02010800040101010101" pitchFamily="2" charset="-122"/>
              </a:rPr>
              <a:t>光电效应</a:t>
            </a:r>
          </a:p>
        </p:txBody>
      </p:sp>
      <p:sp>
        <p:nvSpPr>
          <p:cNvPr id="8195" name="文本框 8194"/>
          <p:cNvSpPr txBox="1"/>
          <p:nvPr/>
        </p:nvSpPr>
        <p:spPr>
          <a:xfrm>
            <a:off x="1771650" y="619125"/>
            <a:ext cx="8763000" cy="2699385"/>
          </a:xfrm>
          <a:prstGeom prst="rect">
            <a:avLst/>
          </a:prstGeom>
          <a:noFill/>
          <a:ln w="9525">
            <a:noFill/>
          </a:ln>
        </p:spPr>
        <p:txBody>
          <a:bodyPr>
            <a:spAutoFit/>
          </a:bodyPr>
          <a:lstStyle/>
          <a:p>
            <a:pPr>
              <a:spcBef>
                <a:spcPct val="10000"/>
              </a:spcBef>
            </a:pPr>
            <a:r>
              <a:rPr lang="zh-CN" altLang="en-US" sz="3200" b="1" dirty="0">
                <a:latin typeface="华文新魏" panose="02010800040101010101" pitchFamily="2" charset="-122"/>
                <a:ea typeface="华文新魏" panose="02010800040101010101" pitchFamily="2" charset="-122"/>
              </a:rPr>
              <a:t>定义：</a:t>
            </a:r>
          </a:p>
          <a:p>
            <a:pPr>
              <a:spcBef>
                <a:spcPct val="10000"/>
              </a:spcBef>
            </a:pPr>
            <a:r>
              <a:rPr lang="zh-CN" altLang="en-US" sz="3200" b="1" dirty="0">
                <a:solidFill>
                  <a:srgbClr val="000000"/>
                </a:solidFill>
                <a:latin typeface="华文新魏" panose="02010800040101010101" pitchFamily="2" charset="-122"/>
                <a:ea typeface="华文新魏" panose="02010800040101010101" pitchFamily="2" charset="-122"/>
              </a:rPr>
              <a:t>物体在光</a:t>
            </a:r>
            <a:r>
              <a:rPr lang="en-US" altLang="zh-CN" sz="3200" b="1" dirty="0">
                <a:solidFill>
                  <a:srgbClr val="000000"/>
                </a:solidFill>
                <a:latin typeface="华文新魏" panose="02010800040101010101" pitchFamily="2" charset="-122"/>
                <a:ea typeface="华文新魏" panose="02010800040101010101" pitchFamily="2" charset="-122"/>
              </a:rPr>
              <a:t>(</a:t>
            </a:r>
            <a:r>
              <a:rPr lang="zh-CN" altLang="en-US" sz="3200" b="1" dirty="0">
                <a:solidFill>
                  <a:srgbClr val="000000"/>
                </a:solidFill>
                <a:latin typeface="华文新魏" panose="02010800040101010101" pitchFamily="2" charset="-122"/>
                <a:ea typeface="华文新魏" panose="02010800040101010101" pitchFamily="2" charset="-122"/>
              </a:rPr>
              <a:t>包括不可见光</a:t>
            </a:r>
            <a:r>
              <a:rPr lang="en-US" altLang="zh-CN" sz="3200" b="1" dirty="0">
                <a:solidFill>
                  <a:srgbClr val="000000"/>
                </a:solidFill>
                <a:latin typeface="华文新魏" panose="02010800040101010101" pitchFamily="2" charset="-122"/>
                <a:ea typeface="华文新魏" panose="02010800040101010101" pitchFamily="2" charset="-122"/>
              </a:rPr>
              <a:t>)</a:t>
            </a:r>
            <a:r>
              <a:rPr lang="zh-CN" altLang="en-US" sz="3200" b="1" dirty="0">
                <a:solidFill>
                  <a:srgbClr val="000000"/>
                </a:solidFill>
                <a:latin typeface="华文新魏" panose="02010800040101010101" pitchFamily="2" charset="-122"/>
                <a:ea typeface="华文新魏" panose="02010800040101010101" pitchFamily="2" charset="-122"/>
              </a:rPr>
              <a:t>的照射下发射电子的现象叫做</a:t>
            </a:r>
            <a:r>
              <a:rPr lang="zh-CN" altLang="en-US" sz="3200" b="1" dirty="0">
                <a:solidFill>
                  <a:srgbClr val="0000FF"/>
                </a:solidFill>
                <a:latin typeface="华文新魏" panose="02010800040101010101" pitchFamily="2" charset="-122"/>
                <a:ea typeface="华文新魏" panose="02010800040101010101" pitchFamily="2" charset="-122"/>
              </a:rPr>
              <a:t>光电效应</a:t>
            </a:r>
          </a:p>
          <a:p>
            <a:pPr>
              <a:spcBef>
                <a:spcPct val="10000"/>
              </a:spcBef>
            </a:pPr>
            <a:r>
              <a:rPr lang="zh-CN" altLang="en-US" sz="3200" b="1" dirty="0">
                <a:solidFill>
                  <a:srgbClr val="000000"/>
                </a:solidFill>
                <a:latin typeface="华文新魏" panose="02010800040101010101" pitchFamily="2" charset="-122"/>
                <a:ea typeface="华文新魏" panose="02010800040101010101" pitchFamily="2" charset="-122"/>
              </a:rPr>
              <a:t>发射出来的电子叫</a:t>
            </a:r>
            <a:r>
              <a:rPr lang="zh-CN" altLang="en-US" sz="3200" b="1" dirty="0">
                <a:solidFill>
                  <a:srgbClr val="0000FF"/>
                </a:solidFill>
                <a:latin typeface="华文新魏" panose="02010800040101010101" pitchFamily="2" charset="-122"/>
                <a:ea typeface="华文新魏" panose="02010800040101010101" pitchFamily="2" charset="-122"/>
              </a:rPr>
              <a:t>光电子</a:t>
            </a:r>
          </a:p>
          <a:p>
            <a:pPr>
              <a:spcBef>
                <a:spcPct val="10000"/>
              </a:spcBef>
            </a:pPr>
            <a:r>
              <a:rPr lang="zh-CN" altLang="en-US" sz="3200" b="1" dirty="0">
                <a:solidFill>
                  <a:srgbClr val="000000"/>
                </a:solidFill>
                <a:latin typeface="华文新魏" panose="02010800040101010101" pitchFamily="2" charset="-122"/>
                <a:ea typeface="华文新魏" panose="02010800040101010101" pitchFamily="2" charset="-122"/>
              </a:rPr>
              <a:t>光电子定向移动形成的电流叫</a:t>
            </a:r>
            <a:r>
              <a:rPr lang="zh-CN" altLang="en-US" sz="3200" b="1" dirty="0">
                <a:solidFill>
                  <a:srgbClr val="0000FF"/>
                </a:solidFill>
                <a:latin typeface="华文新魏" panose="02010800040101010101" pitchFamily="2" charset="-122"/>
                <a:ea typeface="华文新魏" panose="02010800040101010101" pitchFamily="2" charset="-122"/>
              </a:rPr>
              <a:t>光电流</a:t>
            </a:r>
            <a:endParaRPr lang="zh-CN" altLang="en-US" sz="3200" b="1">
              <a:solidFill>
                <a:srgbClr val="0000FF"/>
              </a:solidFill>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2"/>
          <a:stretch>
            <a:fillRect/>
          </a:stretch>
        </p:blipFill>
        <p:spPr>
          <a:xfrm>
            <a:off x="5207000" y="3231515"/>
            <a:ext cx="5679440" cy="3678555"/>
          </a:xfrm>
          <a:prstGeom prst="rect">
            <a:avLst/>
          </a:prstGeom>
        </p:spPr>
      </p:pic>
      <p:sp>
        <p:nvSpPr>
          <p:cNvPr id="8198" name="文本框 8197"/>
          <p:cNvSpPr txBox="1"/>
          <p:nvPr/>
        </p:nvSpPr>
        <p:spPr>
          <a:xfrm>
            <a:off x="1784350" y="3155315"/>
            <a:ext cx="9102090" cy="4092575"/>
          </a:xfrm>
          <a:prstGeom prst="rect">
            <a:avLst/>
          </a:prstGeom>
          <a:solidFill>
            <a:schemeClr val="bg1"/>
          </a:solidFill>
          <a:ln w="9525">
            <a:noFill/>
          </a:ln>
        </p:spPr>
        <p:txBody>
          <a:bodyPr wrap="square">
            <a:spAutoFit/>
          </a:bodyPr>
          <a:lstStyle/>
          <a:p>
            <a:pPr>
              <a:spcBef>
                <a:spcPct val="50000"/>
              </a:spcBef>
            </a:pPr>
            <a:endParaRPr lang="en-US" altLang="zh-CN" sz="2600" b="1" dirty="0">
              <a:latin typeface="隶书" panose="02010509060101010101" pitchFamily="49" charset="-122"/>
              <a:ea typeface="隶书" panose="02010509060101010101" pitchFamily="49" charset="-122"/>
            </a:endParaRPr>
          </a:p>
          <a:p>
            <a:pPr>
              <a:spcBef>
                <a:spcPct val="50000"/>
              </a:spcBef>
            </a:pPr>
            <a:r>
              <a:rPr lang="en-US" altLang="zh-CN" sz="2600" b="1" dirty="0">
                <a:latin typeface="隶书" panose="02010509060101010101" pitchFamily="49" charset="-122"/>
                <a:ea typeface="隶书" panose="02010509060101010101" pitchFamily="49" charset="-122"/>
              </a:rPr>
              <a:t>1887</a:t>
            </a:r>
            <a:r>
              <a:rPr lang="zh-CN" altLang="en-US" sz="2600" b="1" dirty="0">
                <a:latin typeface="隶书" panose="02010509060101010101" pitchFamily="49" charset="-122"/>
                <a:ea typeface="隶书" panose="02010509060101010101" pitchFamily="49" charset="-122"/>
              </a:rPr>
              <a:t>年，赫兹在研究电磁波的实验中偶尔发现，接收电路的间隙如果受到光照，就更容易产生电火花，这就是最早发现的光电效应，也是赫兹细致观察的意外收获。</a:t>
            </a:r>
          </a:p>
          <a:p>
            <a:pPr>
              <a:spcBef>
                <a:spcPct val="50000"/>
              </a:spcBef>
            </a:pPr>
            <a:r>
              <a:rPr lang="zh-CN" altLang="en-US" sz="2600" b="1" dirty="0">
                <a:latin typeface="隶书" panose="02010509060101010101" pitchFamily="49" charset="-122"/>
                <a:ea typeface="隶书" panose="02010509060101010101" pitchFamily="49" charset="-122"/>
              </a:rPr>
              <a:t>后来这一现象引起了很多物理学家的关注。</a:t>
            </a:r>
          </a:p>
          <a:p>
            <a:pPr>
              <a:spcBef>
                <a:spcPct val="50000"/>
              </a:spcBef>
            </a:pPr>
            <a:r>
              <a:rPr lang="zh-CN" altLang="en-US" sz="2600" b="1" dirty="0">
                <a:latin typeface="隶书" panose="02010509060101010101" pitchFamily="49" charset="-122"/>
                <a:ea typeface="隶书" panose="02010509060101010101" pitchFamily="49" charset="-122"/>
              </a:rPr>
              <a:t>德国物理学学家 </a:t>
            </a:r>
            <a:r>
              <a:rPr lang="en-US" altLang="zh-CN" sz="2600" b="1" dirty="0">
                <a:latin typeface="隶书" panose="02010509060101010101" pitchFamily="49" charset="-122"/>
                <a:ea typeface="隶书" panose="02010509060101010101" pitchFamily="49" charset="-122"/>
              </a:rPr>
              <a:t>P.</a:t>
            </a:r>
            <a:r>
              <a:rPr lang="zh-CN" altLang="en-US" sz="2600" b="1" dirty="0">
                <a:latin typeface="隶书" panose="02010509060101010101" pitchFamily="49" charset="-122"/>
                <a:ea typeface="隶书" panose="02010509060101010101" pitchFamily="49" charset="-122"/>
              </a:rPr>
              <a:t>勒纳德、英国物理学家 </a:t>
            </a:r>
            <a:r>
              <a:rPr lang="en-US" altLang="zh-CN" sz="2600" b="1" dirty="0">
                <a:latin typeface="隶书" panose="02010509060101010101" pitchFamily="49" charset="-122"/>
                <a:ea typeface="隶书" panose="02010509060101010101" pitchFamily="49" charset="-122"/>
              </a:rPr>
              <a:t>J.J.</a:t>
            </a:r>
            <a:r>
              <a:rPr lang="zh-CN" altLang="en-US" sz="2600" b="1" dirty="0">
                <a:latin typeface="隶书" panose="02010509060101010101" pitchFamily="49" charset="-122"/>
                <a:ea typeface="隶书" panose="02010509060101010101" pitchFamily="49" charset="-122"/>
              </a:rPr>
              <a:t>汤姆孙等相继进行了实验研究，证实了这个现象。</a:t>
            </a:r>
          </a:p>
          <a:p>
            <a:pPr>
              <a:spcBef>
                <a:spcPct val="50000"/>
              </a:spcBef>
            </a:pPr>
            <a:endParaRPr lang="zh-CN" altLang="en-US" sz="2600" b="1" dirty="0">
              <a:latin typeface="隶书" panose="02010509060101010101" pitchFamily="49" charset="-122"/>
              <a:ea typeface="隶书" panose="02010509060101010101" pitchFamily="49" charset="-122"/>
            </a:endParaRPr>
          </a:p>
        </p:txBody>
      </p:sp>
      <p:pic>
        <p:nvPicPr>
          <p:cNvPr id="7" name="图片 6" descr="省实校徽确认稿_00"/>
          <p:cNvPicPr>
            <a:picLocks noChangeAspect="1"/>
          </p:cNvPicPr>
          <p:nvPr/>
        </p:nvPicPr>
        <p:blipFill>
          <a:blip r:embed="rId3"/>
          <a:stretch>
            <a:fillRect/>
          </a:stretch>
        </p:blipFill>
        <p:spPr>
          <a:xfrm>
            <a:off x="230505" y="827405"/>
            <a:ext cx="1383665" cy="126619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linds(horizontal)">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图片 11273"/>
          <p:cNvPicPr>
            <a:picLocks noChangeAspect="1"/>
          </p:cNvPicPr>
          <p:nvPr/>
        </p:nvPicPr>
        <p:blipFill>
          <a:blip r:embed="rId3"/>
          <a:stretch>
            <a:fillRect/>
          </a:stretch>
        </p:blipFill>
        <p:spPr>
          <a:xfrm>
            <a:off x="1524000" y="0"/>
            <a:ext cx="9144000" cy="6848475"/>
          </a:xfrm>
          <a:prstGeom prst="rect">
            <a:avLst/>
          </a:prstGeom>
          <a:noFill/>
          <a:ln w="9525">
            <a:noFill/>
          </a:ln>
        </p:spPr>
      </p:pic>
      <p:sp>
        <p:nvSpPr>
          <p:cNvPr id="11266" name="矩形 11265"/>
          <p:cNvSpPr/>
          <p:nvPr/>
        </p:nvSpPr>
        <p:spPr>
          <a:xfrm>
            <a:off x="2209800" y="914400"/>
            <a:ext cx="7467600" cy="3733800"/>
          </a:xfrm>
          <a:prstGeom prst="rect">
            <a:avLst/>
          </a:prstGeom>
          <a:noFill/>
          <a:ln w="38100" cap="flat" cmpd="sng">
            <a:solidFill>
              <a:schemeClr val="bg1"/>
            </a:solidFill>
            <a:prstDash val="solid"/>
            <a:miter/>
            <a:headEnd type="none" w="med" len="med"/>
            <a:tailEnd type="none" w="med" len="med"/>
          </a:ln>
        </p:spPr>
        <p:txBody>
          <a:bodyPr/>
          <a:lstStyle/>
          <a:p>
            <a:endParaRPr lang="zh-CN" altLang="en-US"/>
          </a:p>
        </p:txBody>
      </p:sp>
      <p:sp>
        <p:nvSpPr>
          <p:cNvPr id="11267" name="文本框 11266"/>
          <p:cNvSpPr txBox="1"/>
          <p:nvPr/>
        </p:nvSpPr>
        <p:spPr>
          <a:xfrm>
            <a:off x="3657600" y="685800"/>
            <a:ext cx="4572000" cy="583565"/>
          </a:xfrm>
          <a:prstGeom prst="rect">
            <a:avLst/>
          </a:prstGeom>
          <a:solidFill>
            <a:schemeClr val="bg1"/>
          </a:solidFill>
          <a:ln w="57150" cap="flat" cmpd="sng">
            <a:solidFill>
              <a:schemeClr val="hlink"/>
            </a:solidFill>
            <a:prstDash val="solid"/>
            <a:miter/>
            <a:headEnd type="none" w="med" len="med"/>
            <a:tailEnd type="none" w="med" len="med"/>
          </a:ln>
        </p:spPr>
        <p:txBody>
          <a:bodyPr>
            <a:spAutoFit/>
          </a:bodyPr>
          <a:lstStyle/>
          <a:p>
            <a:pPr algn="ctr">
              <a:spcBef>
                <a:spcPct val="50000"/>
              </a:spcBef>
            </a:pPr>
            <a:r>
              <a:rPr lang="zh-CN" altLang="en-US" sz="3200" b="1" dirty="0">
                <a:solidFill>
                  <a:srgbClr val="FF3300"/>
                </a:solidFill>
                <a:latin typeface="华文楷体" panose="02010600040101010101" pitchFamily="2" charset="-122"/>
                <a:ea typeface="华文楷体" panose="02010600040101010101" pitchFamily="2" charset="-122"/>
              </a:rPr>
              <a:t>爱因斯坦光电效应方程</a:t>
            </a:r>
          </a:p>
        </p:txBody>
      </p:sp>
      <p:sp>
        <p:nvSpPr>
          <p:cNvPr id="11268" name="文本框 11267"/>
          <p:cNvSpPr txBox="1"/>
          <p:nvPr/>
        </p:nvSpPr>
        <p:spPr>
          <a:xfrm>
            <a:off x="2209800" y="1601788"/>
            <a:ext cx="7543800" cy="1506855"/>
          </a:xfrm>
          <a:prstGeom prst="rect">
            <a:avLst/>
          </a:prstGeom>
          <a:noFill/>
          <a:ln w="9525">
            <a:noFill/>
          </a:ln>
        </p:spPr>
        <p:txBody>
          <a:bodyPr>
            <a:spAutoFit/>
          </a:bodyPr>
          <a:lstStyle/>
          <a:p>
            <a:pPr>
              <a:spcBef>
                <a:spcPct val="50000"/>
              </a:spcBef>
            </a:pPr>
            <a:r>
              <a:rPr lang="en-US" altLang="zh-CN" sz="3200" dirty="0">
                <a:latin typeface="华文楷体" panose="02010600040101010101" pitchFamily="2" charset="-122"/>
                <a:ea typeface="华文楷体" panose="02010600040101010101" pitchFamily="2" charset="-122"/>
              </a:rPr>
              <a:t>        </a:t>
            </a:r>
            <a:r>
              <a:rPr lang="en-US" altLang="zh-CN" sz="3200" dirty="0">
                <a:solidFill>
                  <a:schemeClr val="bg1"/>
                </a:solidFill>
                <a:latin typeface="华文楷体" panose="02010600040101010101" pitchFamily="2" charset="-122"/>
                <a:ea typeface="华文楷体" panose="02010600040101010101" pitchFamily="2" charset="-122"/>
              </a:rPr>
              <a:t>1</a:t>
            </a:r>
            <a:r>
              <a:rPr lang="zh-CN" altLang="en-US" sz="3200" dirty="0">
                <a:solidFill>
                  <a:schemeClr val="bg1"/>
                </a:solidFill>
                <a:latin typeface="华文楷体" panose="02010600040101010101" pitchFamily="2" charset="-122"/>
                <a:ea typeface="华文楷体" panose="02010600040101010101" pitchFamily="2" charset="-122"/>
              </a:rPr>
              <a:t>、逸出功：</a:t>
            </a:r>
          </a:p>
          <a:p>
            <a:pPr>
              <a:spcBef>
                <a:spcPct val="50000"/>
              </a:spcBef>
            </a:pPr>
            <a:r>
              <a:rPr lang="zh-CN" altLang="en-US" sz="2400" dirty="0">
                <a:solidFill>
                  <a:schemeClr val="bg1"/>
                </a:solidFill>
                <a:latin typeface="华文楷体" panose="02010600040101010101" pitchFamily="2" charset="-122"/>
                <a:ea typeface="华文楷体" panose="02010600040101010101" pitchFamily="2" charset="-122"/>
              </a:rPr>
              <a:t>         金属表面上的电子从金属中逸出需克服原子核的引力所做的功</a:t>
            </a:r>
          </a:p>
        </p:txBody>
      </p:sp>
      <p:sp>
        <p:nvSpPr>
          <p:cNvPr id="11269" name="文本框 11268"/>
          <p:cNvSpPr txBox="1"/>
          <p:nvPr/>
        </p:nvSpPr>
        <p:spPr>
          <a:xfrm>
            <a:off x="2209800" y="3276600"/>
            <a:ext cx="7543800" cy="583565"/>
          </a:xfrm>
          <a:prstGeom prst="rect">
            <a:avLst/>
          </a:prstGeom>
          <a:noFill/>
          <a:ln w="9525">
            <a:noFill/>
          </a:ln>
        </p:spPr>
        <p:txBody>
          <a:bodyPr>
            <a:spAutoFit/>
          </a:bodyPr>
          <a:lstStyle/>
          <a:p>
            <a:pPr>
              <a:spcBef>
                <a:spcPct val="50000"/>
              </a:spcBef>
            </a:pPr>
            <a:r>
              <a:rPr lang="en-US" altLang="zh-CN" sz="3200" dirty="0">
                <a:latin typeface="华文楷体" panose="02010600040101010101" pitchFamily="2" charset="-122"/>
                <a:ea typeface="华文楷体" panose="02010600040101010101" pitchFamily="2" charset="-122"/>
              </a:rPr>
              <a:t>        </a:t>
            </a:r>
            <a:r>
              <a:rPr lang="en-US" altLang="zh-CN" sz="3200" dirty="0">
                <a:solidFill>
                  <a:schemeClr val="bg1"/>
                </a:solidFill>
                <a:latin typeface="华文楷体" panose="02010600040101010101" pitchFamily="2" charset="-122"/>
                <a:ea typeface="华文楷体" panose="02010600040101010101" pitchFamily="2" charset="-122"/>
              </a:rPr>
              <a:t>2</a:t>
            </a:r>
            <a:r>
              <a:rPr lang="zh-CN" altLang="en-US" sz="3200" dirty="0">
                <a:solidFill>
                  <a:schemeClr val="bg1"/>
                </a:solidFill>
                <a:latin typeface="华文楷体" panose="02010600040101010101" pitchFamily="2" charset="-122"/>
                <a:ea typeface="华文楷体" panose="02010600040101010101" pitchFamily="2" charset="-122"/>
              </a:rPr>
              <a:t>、爱因斯坦光电效应方程：</a:t>
            </a:r>
          </a:p>
        </p:txBody>
      </p:sp>
      <p:graphicFrame>
        <p:nvGraphicFramePr>
          <p:cNvPr id="11270" name="对象 11269"/>
          <p:cNvGraphicFramePr/>
          <p:nvPr/>
        </p:nvGraphicFramePr>
        <p:xfrm>
          <a:off x="4227513" y="3810000"/>
          <a:ext cx="2587625" cy="728663"/>
        </p:xfrm>
        <a:graphic>
          <a:graphicData uri="http://schemas.openxmlformats.org/presentationml/2006/ole">
            <mc:AlternateContent xmlns:mc="http://schemas.openxmlformats.org/markup-compatibility/2006">
              <mc:Choice xmlns:v="urn:schemas-microsoft-com:vml" Requires="v">
                <p:oleObj spid="_x0000_s6167" r:id="rId4" imgW="812165" imgH="228600" progId="Equation.DSMT4">
                  <p:embed/>
                </p:oleObj>
              </mc:Choice>
              <mc:Fallback>
                <p:oleObj r:id="rId4" imgW="812165" imgH="228600" progId="Equation.DSMT4">
                  <p:embed/>
                  <p:pic>
                    <p:nvPicPr>
                      <p:cNvPr id="0" name="图片 3089"/>
                      <p:cNvPicPr/>
                      <p:nvPr/>
                    </p:nvPicPr>
                    <p:blipFill>
                      <a:blip r:embed="rId5">
                        <a:clrChange>
                          <a:clrFrom>
                            <a:srgbClr val="000000"/>
                          </a:clrFrom>
                          <a:clrTo>
                            <a:srgbClr val="009999"/>
                          </a:clrTo>
                        </a:clrChange>
                      </a:blip>
                      <a:stretch>
                        <a:fillRect/>
                      </a:stretch>
                    </p:blipFill>
                    <p:spPr>
                      <a:xfrm>
                        <a:off x="4227513" y="3810000"/>
                        <a:ext cx="2587625" cy="728663"/>
                      </a:xfrm>
                      <a:prstGeom prst="rect">
                        <a:avLst/>
                      </a:prstGeom>
                      <a:noFill/>
                      <a:ln w="38100">
                        <a:noFill/>
                        <a:miter/>
                      </a:ln>
                    </p:spPr>
                  </p:pic>
                </p:oleObj>
              </mc:Fallback>
            </mc:AlternateContent>
          </a:graphicData>
        </a:graphic>
      </p:graphicFrame>
      <p:graphicFrame>
        <p:nvGraphicFramePr>
          <p:cNvPr id="11271" name="对象 11270"/>
          <p:cNvGraphicFramePr/>
          <p:nvPr/>
        </p:nvGraphicFramePr>
        <p:xfrm>
          <a:off x="6096000" y="1628775"/>
          <a:ext cx="565150" cy="566738"/>
        </p:xfrm>
        <a:graphic>
          <a:graphicData uri="http://schemas.openxmlformats.org/presentationml/2006/ole">
            <mc:AlternateContent xmlns:mc="http://schemas.openxmlformats.org/markup-compatibility/2006">
              <mc:Choice xmlns:v="urn:schemas-microsoft-com:vml" Requires="v">
                <p:oleObj spid="_x0000_s6168" r:id="rId6" imgW="177800" imgH="177800" progId="Equation.DSMT4">
                  <p:embed/>
                </p:oleObj>
              </mc:Choice>
              <mc:Fallback>
                <p:oleObj r:id="rId6" imgW="177800" imgH="177800" progId="Equation.DSMT4">
                  <p:embed/>
                  <p:pic>
                    <p:nvPicPr>
                      <p:cNvPr id="0" name="图片 3085"/>
                      <p:cNvPicPr/>
                      <p:nvPr/>
                    </p:nvPicPr>
                    <p:blipFill>
                      <a:blip r:embed="rId7">
                        <a:clrChange>
                          <a:clrFrom>
                            <a:srgbClr val="000000"/>
                          </a:clrFrom>
                          <a:clrTo>
                            <a:srgbClr val="009999"/>
                          </a:clrTo>
                        </a:clrChange>
                      </a:blip>
                      <a:stretch>
                        <a:fillRect/>
                      </a:stretch>
                    </p:blipFill>
                    <p:spPr>
                      <a:xfrm>
                        <a:off x="6096000" y="1628775"/>
                        <a:ext cx="565150" cy="566738"/>
                      </a:xfrm>
                      <a:prstGeom prst="rect">
                        <a:avLst/>
                      </a:prstGeom>
                      <a:noFill/>
                      <a:ln w="38100">
                        <a:noFill/>
                        <a:miter/>
                      </a:ln>
                    </p:spPr>
                  </p:pic>
                </p:oleObj>
              </mc:Fallback>
            </mc:AlternateContent>
          </a:graphicData>
        </a:graphic>
      </p:graphicFrame>
      <p:pic>
        <p:nvPicPr>
          <p:cNvPr id="11272" name="图片 11271" descr="shake-for nobel prize"/>
          <p:cNvPicPr>
            <a:picLocks noChangeAspect="1"/>
          </p:cNvPicPr>
          <p:nvPr/>
        </p:nvPicPr>
        <p:blipFill>
          <a:blip r:embed="rId8"/>
          <a:stretch>
            <a:fillRect/>
          </a:stretch>
        </p:blipFill>
        <p:spPr>
          <a:xfrm>
            <a:off x="1600200" y="4765675"/>
            <a:ext cx="9067800" cy="2092325"/>
          </a:xfrm>
          <a:prstGeom prst="rect">
            <a:avLst/>
          </a:prstGeom>
          <a:noFill/>
          <a:ln w="38100" cap="flat" cmpd="dbl">
            <a:solidFill>
              <a:schemeClr val="hlink"/>
            </a:solidFill>
            <a:prstDash val="solid"/>
            <a:miter/>
            <a:headEnd type="none" w="med" len="med"/>
            <a:tailEnd type="none" w="med" len="med"/>
          </a:ln>
        </p:spPr>
      </p:pic>
      <p:pic>
        <p:nvPicPr>
          <p:cNvPr id="11275" name="图片 11274"/>
          <p:cNvPicPr>
            <a:picLocks noChangeAspect="1"/>
          </p:cNvPicPr>
          <p:nvPr/>
        </p:nvPicPr>
        <p:blipFill>
          <a:blip r:embed="rId9"/>
          <a:stretch>
            <a:fillRect/>
          </a:stretch>
        </p:blipFill>
        <p:spPr>
          <a:xfrm>
            <a:off x="8680450" y="2819400"/>
            <a:ext cx="1987550" cy="3810000"/>
          </a:xfrm>
          <a:prstGeom prst="rect">
            <a:avLst/>
          </a:prstGeom>
          <a:noFill/>
          <a:ln w="9525">
            <a:noFill/>
          </a:ln>
        </p:spPr>
      </p:pic>
      <p:pic>
        <p:nvPicPr>
          <p:cNvPr id="43" name="图片 42" descr="省实校徽确认稿_00"/>
          <p:cNvPicPr>
            <a:picLocks noChangeAspect="1"/>
          </p:cNvPicPr>
          <p:nvPr/>
        </p:nvPicPr>
        <p:blipFill>
          <a:blip r:embed="rId10"/>
          <a:stretch>
            <a:fillRect/>
          </a:stretch>
        </p:blipFill>
        <p:spPr>
          <a:xfrm>
            <a:off x="26670" y="688975"/>
            <a:ext cx="1383665" cy="1266190"/>
          </a:xfrm>
          <a:prstGeom prst="rect">
            <a:avLst/>
          </a:prstGeom>
        </p:spPr>
      </p:pic>
    </p:spTree>
  </p:cSld>
  <p:clrMapOvr>
    <a:masterClrMapping/>
  </p:clrMapOvr>
  <p:transition>
    <p:cover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矩形 25602"/>
          <p:cNvSpPr/>
          <p:nvPr/>
        </p:nvSpPr>
        <p:spPr>
          <a:xfrm>
            <a:off x="1871087" y="-95885"/>
            <a:ext cx="9134475" cy="4331970"/>
          </a:xfrm>
          <a:prstGeom prst="rect">
            <a:avLst/>
          </a:prstGeom>
          <a:noFill/>
          <a:ln w="9525">
            <a:noFill/>
          </a:ln>
        </p:spPr>
        <p:txBody>
          <a:bodyPr wrap="square">
            <a:spAutoFit/>
          </a:bodyPr>
          <a:lstStyle/>
          <a:p>
            <a:pPr algn="just">
              <a:lnSpc>
                <a:spcPct val="130000"/>
              </a:lnSpc>
            </a:pPr>
            <a:r>
              <a:rPr lang="en-US" altLang="zh-CN" sz="3000" b="1" dirty="0">
                <a:solidFill>
                  <a:schemeClr val="accent2"/>
                </a:solidFill>
                <a:latin typeface="Times New Roman" panose="02020603050405020304" pitchFamily="18" charset="0"/>
                <a:ea typeface="宋体" panose="02010600030101010101" pitchFamily="2" charset="-122"/>
              </a:rPr>
              <a:t>   </a:t>
            </a:r>
            <a:r>
              <a:rPr lang="zh-CN" altLang="en-US" sz="3000" b="1" dirty="0">
                <a:latin typeface="Times New Roman" panose="02020603050405020304" pitchFamily="18" charset="0"/>
                <a:ea typeface="宋体" panose="02010600030101010101" pitchFamily="2" charset="-122"/>
              </a:rPr>
              <a:t>在研究光电效应的实验中，根据测得的数据绘出光电子最大初动能</a:t>
            </a:r>
            <a:r>
              <a:rPr lang="en-US" altLang="zh-CN" sz="3000" b="1" err="1">
                <a:latin typeface="Times New Roman" panose="02020603050405020304" pitchFamily="18" charset="0"/>
                <a:ea typeface="宋体" panose="02010600030101010101" pitchFamily="2" charset="-122"/>
              </a:rPr>
              <a:t>E</a:t>
            </a:r>
            <a:r>
              <a:rPr lang="en-US" altLang="zh-CN" sz="3000" b="1" baseline="-30000" err="1">
                <a:latin typeface="Times New Roman" panose="02020603050405020304" pitchFamily="18" charset="0"/>
                <a:ea typeface="宋体" panose="02010600030101010101" pitchFamily="2" charset="-122"/>
              </a:rPr>
              <a:t>k</a:t>
            </a:r>
            <a:r>
              <a:rPr lang="zh-CN" altLang="en-US" sz="3000" b="1" dirty="0">
                <a:latin typeface="Times New Roman" panose="02020603050405020304" pitchFamily="18" charset="0"/>
                <a:ea typeface="宋体" panose="02010600030101010101" pitchFamily="2" charset="-122"/>
              </a:rPr>
              <a:t>跟照射光频率</a:t>
            </a:r>
            <a:r>
              <a:rPr lang="en-US" altLang="zh-CN" sz="3000" b="1" dirty="0">
                <a:latin typeface="Times New Roman" panose="02020603050405020304" pitchFamily="18" charset="0"/>
                <a:ea typeface="宋体" panose="02010600030101010101" pitchFamily="2" charset="-122"/>
              </a:rPr>
              <a:t>ν</a:t>
            </a:r>
            <a:r>
              <a:rPr lang="zh-CN" altLang="en-US" sz="3000" b="1" dirty="0">
                <a:latin typeface="Times New Roman" panose="02020603050405020304" pitchFamily="18" charset="0"/>
                <a:ea typeface="宋体" panose="02010600030101010101" pitchFamily="2" charset="-122"/>
              </a:rPr>
              <a:t>的关系图象如图所示</a:t>
            </a:r>
            <a:r>
              <a:rPr lang="en-US" altLang="zh-CN" sz="3000" b="1" dirty="0">
                <a:latin typeface="Times New Roman" panose="02020603050405020304" pitchFamily="18" charset="0"/>
                <a:ea typeface="宋体" panose="02010600030101010101" pitchFamily="2" charset="-122"/>
              </a:rPr>
              <a:t>.</a:t>
            </a:r>
            <a:r>
              <a:rPr lang="zh-CN" altLang="en-US" sz="3000" b="1" dirty="0">
                <a:latin typeface="Times New Roman" panose="02020603050405020304" pitchFamily="18" charset="0"/>
                <a:ea typeface="宋体" panose="02010600030101010101" pitchFamily="2" charset="-122"/>
              </a:rPr>
              <a:t>图线的斜率</a:t>
            </a:r>
            <a:r>
              <a:rPr lang="zh-CN" altLang="en-US" sz="3000" b="1" u="sng">
                <a:latin typeface="Times New Roman" panose="02020603050405020304" pitchFamily="18" charset="0"/>
                <a:ea typeface="宋体" panose="02010600030101010101" pitchFamily="2" charset="-122"/>
              </a:rPr>
              <a:t>           </a:t>
            </a:r>
            <a:r>
              <a:rPr lang="zh-CN" altLang="en-US" sz="3000" b="1" dirty="0">
                <a:latin typeface="Times New Roman" panose="02020603050405020304" pitchFamily="18" charset="0"/>
                <a:ea typeface="宋体" panose="02010600030101010101" pitchFamily="2" charset="-122"/>
              </a:rPr>
              <a:t>，横轴上的截距表示该金属发生光电效应的   </a:t>
            </a:r>
            <a:r>
              <a:rPr lang="zh-CN" altLang="en-US" sz="3000" b="1" u="sng" dirty="0">
                <a:latin typeface="Times New Roman" panose="02020603050405020304" pitchFamily="18" charset="0"/>
                <a:ea typeface="宋体" panose="02010600030101010101" pitchFamily="2" charset="-122"/>
              </a:rPr>
              <a:t>                 </a:t>
            </a:r>
            <a:r>
              <a:rPr lang="zh-CN" altLang="en-US" sz="3000" b="1" dirty="0">
                <a:latin typeface="Times New Roman" panose="02020603050405020304" pitchFamily="18" charset="0"/>
                <a:ea typeface="宋体" panose="02010600030101010101" pitchFamily="2" charset="-122"/>
              </a:rPr>
              <a:t>，纵轴上的截距的绝对值表示该金属的</a:t>
            </a:r>
            <a:r>
              <a:rPr lang="zh-CN" altLang="en-US" sz="3000" b="1" u="sng" dirty="0">
                <a:latin typeface="Times New Roman" panose="02020603050405020304" pitchFamily="18" charset="0"/>
                <a:ea typeface="宋体" panose="02010600030101010101" pitchFamily="2" charset="-122"/>
              </a:rPr>
              <a:t>              </a:t>
            </a:r>
            <a:r>
              <a:rPr lang="zh-CN" altLang="en-US" sz="3000" b="1" dirty="0">
                <a:latin typeface="Times New Roman" panose="02020603050405020304" pitchFamily="18" charset="0"/>
                <a:ea typeface="宋体" panose="02010600030101010101" pitchFamily="2" charset="-122"/>
              </a:rPr>
              <a:t>的大小</a:t>
            </a:r>
            <a:r>
              <a:rPr lang="en-US" altLang="zh-CN" sz="3000" b="1" dirty="0">
                <a:latin typeface="Times New Roman" panose="02020603050405020304" pitchFamily="18" charset="0"/>
                <a:ea typeface="宋体" panose="02010600030101010101" pitchFamily="2" charset="-122"/>
              </a:rPr>
              <a:t>.</a:t>
            </a:r>
            <a:r>
              <a:rPr lang="zh-CN" altLang="en-US" sz="3000" b="1" dirty="0">
                <a:latin typeface="Times New Roman" panose="02020603050405020304" pitchFamily="18" charset="0"/>
                <a:ea typeface="宋体" panose="02010600030101010101" pitchFamily="2" charset="-122"/>
              </a:rPr>
              <a:t>若换用其他金属做同样的实验，测绘得到的图线与此图的图线相比较 </a:t>
            </a:r>
            <a:r>
              <a:rPr lang="zh-CN" altLang="en-US" sz="3000" b="1" u="sng" dirty="0">
                <a:latin typeface="Times New Roman" panose="02020603050405020304" pitchFamily="18" charset="0"/>
                <a:ea typeface="宋体" panose="02010600030101010101" pitchFamily="2" charset="-122"/>
              </a:rPr>
              <a:t>              </a:t>
            </a:r>
            <a:r>
              <a:rPr lang="zh-CN" altLang="en-US" sz="3000" b="1" dirty="0">
                <a:latin typeface="Times New Roman" panose="02020603050405020304" pitchFamily="18" charset="0"/>
                <a:ea typeface="宋体" panose="02010600030101010101" pitchFamily="2" charset="-122"/>
              </a:rPr>
              <a:t> 相同，</a:t>
            </a:r>
            <a:r>
              <a:rPr lang="zh-CN" altLang="en-US" sz="3000" b="1" u="sng" dirty="0">
                <a:latin typeface="Times New Roman" panose="02020603050405020304" pitchFamily="18" charset="0"/>
                <a:ea typeface="宋体" panose="02010600030101010101" pitchFamily="2" charset="-122"/>
              </a:rPr>
              <a:t>                    </a:t>
            </a:r>
            <a:r>
              <a:rPr lang="zh-CN" altLang="en-US" sz="3000" b="1" dirty="0">
                <a:latin typeface="Times New Roman" panose="02020603050405020304" pitchFamily="18" charset="0"/>
                <a:ea typeface="宋体" panose="02010600030101010101" pitchFamily="2" charset="-122"/>
              </a:rPr>
              <a:t>不同</a:t>
            </a:r>
            <a:r>
              <a:rPr lang="en-US" altLang="zh-CN" sz="3000" b="1">
                <a:latin typeface="Times New Roman" panose="02020603050405020304" pitchFamily="18" charset="0"/>
                <a:ea typeface="宋体" panose="02010600030101010101" pitchFamily="2" charset="-122"/>
              </a:rPr>
              <a:t>.  </a:t>
            </a:r>
            <a:r>
              <a:rPr lang="en-US" altLang="zh-CN" sz="3200" b="1">
                <a:latin typeface="Times New Roman" panose="02020603050405020304" pitchFamily="18" charset="0"/>
                <a:ea typeface="宋体" panose="02010600030101010101" pitchFamily="2" charset="-122"/>
              </a:rPr>
              <a:t>  </a:t>
            </a:r>
          </a:p>
        </p:txBody>
      </p:sp>
      <p:sp>
        <p:nvSpPr>
          <p:cNvPr id="25605" name="矩形 25604"/>
          <p:cNvSpPr/>
          <p:nvPr/>
        </p:nvSpPr>
        <p:spPr>
          <a:xfrm>
            <a:off x="4665722" y="1109980"/>
            <a:ext cx="571500" cy="583565"/>
          </a:xfrm>
          <a:prstGeom prst="rect">
            <a:avLst/>
          </a:prstGeom>
          <a:noFill/>
          <a:ln w="9525">
            <a:noFill/>
          </a:ln>
        </p:spPr>
        <p:txBody>
          <a:bodyPr>
            <a:spAutoFit/>
          </a:bodyPr>
          <a:lstStyle/>
          <a:p>
            <a:r>
              <a:rPr lang="en-US" altLang="zh-CN" sz="3200" b="1">
                <a:solidFill>
                  <a:srgbClr val="FF0000"/>
                </a:solidFill>
                <a:latin typeface="Times New Roman" panose="02020603050405020304" pitchFamily="18" charset="0"/>
                <a:ea typeface="宋体" panose="02010600030101010101" pitchFamily="2" charset="-122"/>
              </a:rPr>
              <a:t>h</a:t>
            </a:r>
          </a:p>
        </p:txBody>
      </p:sp>
      <p:sp>
        <p:nvSpPr>
          <p:cNvPr id="25606" name="矩形 25605"/>
          <p:cNvSpPr/>
          <p:nvPr/>
        </p:nvSpPr>
        <p:spPr>
          <a:xfrm>
            <a:off x="4145657" y="1702435"/>
            <a:ext cx="1997710" cy="583565"/>
          </a:xfrm>
          <a:prstGeom prst="rect">
            <a:avLst/>
          </a:prstGeom>
          <a:noFill/>
          <a:ln w="9525">
            <a:noFill/>
          </a:ln>
        </p:spPr>
        <p:txBody>
          <a:bodyPr wrap="square">
            <a:spAutoFit/>
          </a:bodyPr>
          <a:lstStyle/>
          <a:p>
            <a:r>
              <a:rPr lang="zh-CN" altLang="en-US" sz="3200" b="1" dirty="0">
                <a:solidFill>
                  <a:srgbClr val="FF0000"/>
                </a:solidFill>
                <a:latin typeface="Times New Roman" panose="02020603050405020304" pitchFamily="18" charset="0"/>
                <a:ea typeface="宋体" panose="02010600030101010101" pitchFamily="2" charset="-122"/>
              </a:rPr>
              <a:t>极限频率</a:t>
            </a:r>
          </a:p>
        </p:txBody>
      </p:sp>
      <p:sp>
        <p:nvSpPr>
          <p:cNvPr id="25607" name="矩形 25606"/>
          <p:cNvSpPr/>
          <p:nvPr/>
        </p:nvSpPr>
        <p:spPr>
          <a:xfrm>
            <a:off x="3552567" y="2367280"/>
            <a:ext cx="1684020" cy="583565"/>
          </a:xfrm>
          <a:prstGeom prst="rect">
            <a:avLst/>
          </a:prstGeom>
          <a:noFill/>
          <a:ln w="9525">
            <a:noFill/>
          </a:ln>
        </p:spPr>
        <p:txBody>
          <a:bodyPr wrap="square">
            <a:spAutoFit/>
          </a:bodyPr>
          <a:lstStyle/>
          <a:p>
            <a:r>
              <a:rPr lang="zh-CN" altLang="en-US" sz="3200" b="1" dirty="0">
                <a:solidFill>
                  <a:srgbClr val="FF0000"/>
                </a:solidFill>
                <a:latin typeface="Times New Roman" panose="02020603050405020304" pitchFamily="18" charset="0"/>
                <a:ea typeface="宋体" panose="02010600030101010101" pitchFamily="2" charset="-122"/>
              </a:rPr>
              <a:t>逸出功</a:t>
            </a:r>
          </a:p>
        </p:txBody>
      </p:sp>
      <p:sp>
        <p:nvSpPr>
          <p:cNvPr id="25608" name="矩形 25607"/>
          <p:cNvSpPr/>
          <p:nvPr/>
        </p:nvSpPr>
        <p:spPr>
          <a:xfrm>
            <a:off x="9145647" y="2847975"/>
            <a:ext cx="1557020" cy="583565"/>
          </a:xfrm>
          <a:prstGeom prst="rect">
            <a:avLst/>
          </a:prstGeom>
          <a:noFill/>
          <a:ln w="9525">
            <a:noFill/>
          </a:ln>
        </p:spPr>
        <p:txBody>
          <a:bodyPr wrap="square">
            <a:spAutoFit/>
          </a:bodyPr>
          <a:lstStyle/>
          <a:p>
            <a:r>
              <a:rPr lang="zh-CN" altLang="en-US" sz="3200" b="1" dirty="0">
                <a:solidFill>
                  <a:srgbClr val="FF0000"/>
                </a:solidFill>
                <a:latin typeface="Times New Roman" panose="02020603050405020304" pitchFamily="18" charset="0"/>
                <a:ea typeface="宋体" panose="02010600030101010101" pitchFamily="2" charset="-122"/>
              </a:rPr>
              <a:t>斜率</a:t>
            </a:r>
          </a:p>
        </p:txBody>
      </p:sp>
      <p:sp>
        <p:nvSpPr>
          <p:cNvPr id="25609" name="矩形 25608"/>
          <p:cNvSpPr/>
          <p:nvPr/>
        </p:nvSpPr>
        <p:spPr>
          <a:xfrm>
            <a:off x="2475607" y="3583940"/>
            <a:ext cx="2237740" cy="583565"/>
          </a:xfrm>
          <a:prstGeom prst="rect">
            <a:avLst/>
          </a:prstGeom>
          <a:noFill/>
          <a:ln w="9525">
            <a:noFill/>
          </a:ln>
        </p:spPr>
        <p:txBody>
          <a:bodyPr wrap="square">
            <a:spAutoFit/>
          </a:bodyPr>
          <a:lstStyle/>
          <a:p>
            <a:r>
              <a:rPr lang="zh-CN" altLang="en-US" sz="3200" b="1" dirty="0">
                <a:solidFill>
                  <a:srgbClr val="FF0000"/>
                </a:solidFill>
                <a:latin typeface="Times New Roman" panose="02020603050405020304" pitchFamily="18" charset="0"/>
                <a:sym typeface="+mn-ea"/>
              </a:rPr>
              <a:t>横、</a:t>
            </a:r>
            <a:r>
              <a:rPr lang="zh-CN" altLang="en-US" sz="3200" b="1" dirty="0">
                <a:solidFill>
                  <a:srgbClr val="FF0000"/>
                </a:solidFill>
                <a:latin typeface="Times New Roman" panose="02020603050405020304" pitchFamily="18" charset="0"/>
                <a:ea typeface="宋体" panose="02010600030101010101" pitchFamily="2" charset="-122"/>
              </a:rPr>
              <a:t>纵截距</a:t>
            </a:r>
          </a:p>
        </p:txBody>
      </p:sp>
      <p:graphicFrame>
        <p:nvGraphicFramePr>
          <p:cNvPr id="38917" name="对象 38916"/>
          <p:cNvGraphicFramePr/>
          <p:nvPr>
            <p:extLst>
              <p:ext uri="{D42A27DB-BD31-4B8C-83A1-F6EECF244321}">
                <p14:modId xmlns:p14="http://schemas.microsoft.com/office/powerpoint/2010/main" val="901072900"/>
              </p:ext>
            </p:extLst>
          </p:nvPr>
        </p:nvGraphicFramePr>
        <p:xfrm>
          <a:off x="2378452" y="4476750"/>
          <a:ext cx="3256280" cy="1261110"/>
        </p:xfrm>
        <a:graphic>
          <a:graphicData uri="http://schemas.openxmlformats.org/presentationml/2006/ole">
            <mc:AlternateContent xmlns:mc="http://schemas.openxmlformats.org/markup-compatibility/2006">
              <mc:Choice xmlns:v="urn:schemas-microsoft-com:vml" Requires="v">
                <p:oleObj spid="_x0000_s7202" r:id="rId3" imgW="749300" imgH="228600" progId="Equation.DSMT4">
                  <p:embed/>
                </p:oleObj>
              </mc:Choice>
              <mc:Fallback>
                <p:oleObj r:id="rId3" imgW="749300" imgH="228600" progId="Equation.DSMT4">
                  <p:embed/>
                  <p:pic>
                    <p:nvPicPr>
                      <p:cNvPr id="0" name="图片 3086"/>
                      <p:cNvPicPr/>
                      <p:nvPr/>
                    </p:nvPicPr>
                    <p:blipFill>
                      <a:blip r:embed="rId4"/>
                      <a:stretch>
                        <a:fillRect/>
                      </a:stretch>
                    </p:blipFill>
                    <p:spPr>
                      <a:xfrm>
                        <a:off x="2378452" y="4476750"/>
                        <a:ext cx="3256280" cy="1261110"/>
                      </a:xfrm>
                      <a:prstGeom prst="rect">
                        <a:avLst/>
                      </a:prstGeom>
                      <a:noFill/>
                      <a:ln w="38100">
                        <a:noFill/>
                        <a:miter/>
                      </a:ln>
                    </p:spPr>
                  </p:pic>
                </p:oleObj>
              </mc:Fallback>
            </mc:AlternateContent>
          </a:graphicData>
        </a:graphic>
      </p:graphicFrame>
      <p:pic>
        <p:nvPicPr>
          <p:cNvPr id="2" name="图片 1"/>
          <p:cNvPicPr>
            <a:picLocks noChangeAspect="1"/>
          </p:cNvPicPr>
          <p:nvPr/>
        </p:nvPicPr>
        <p:blipFill>
          <a:blip r:embed="rId5"/>
          <a:stretch>
            <a:fillRect/>
          </a:stretch>
        </p:blipFill>
        <p:spPr>
          <a:xfrm>
            <a:off x="6758682" y="3526790"/>
            <a:ext cx="3780155" cy="3284220"/>
          </a:xfrm>
          <a:prstGeom prst="rect">
            <a:avLst/>
          </a:prstGeom>
        </p:spPr>
      </p:pic>
      <p:graphicFrame>
        <p:nvGraphicFramePr>
          <p:cNvPr id="3" name="对象 2"/>
          <p:cNvGraphicFramePr/>
          <p:nvPr>
            <p:extLst>
              <p:ext uri="{D42A27DB-BD31-4B8C-83A1-F6EECF244321}">
                <p14:modId xmlns:p14="http://schemas.microsoft.com/office/powerpoint/2010/main" val="1696065828"/>
              </p:ext>
            </p:extLst>
          </p:nvPr>
        </p:nvGraphicFramePr>
        <p:xfrm>
          <a:off x="7674987" y="4797425"/>
          <a:ext cx="500380" cy="880110"/>
        </p:xfrm>
        <a:graphic>
          <a:graphicData uri="http://schemas.openxmlformats.org/presentationml/2006/ole">
            <mc:AlternateContent xmlns:mc="http://schemas.openxmlformats.org/markup-compatibility/2006">
              <mc:Choice xmlns:v="urn:schemas-microsoft-com:vml" Requires="v">
                <p:oleObj spid="_x0000_s7203" r:id="rId6" imgW="165100" imgH="228600" progId="Equation.DSMT4">
                  <p:embed/>
                </p:oleObj>
              </mc:Choice>
              <mc:Fallback>
                <p:oleObj r:id="rId6" imgW="165100" imgH="228600" progId="Equation.DSMT4">
                  <p:embed/>
                  <p:pic>
                    <p:nvPicPr>
                      <p:cNvPr id="0" name="图片 3086"/>
                      <p:cNvPicPr/>
                      <p:nvPr/>
                    </p:nvPicPr>
                    <p:blipFill>
                      <a:blip r:embed="rId7"/>
                      <a:stretch>
                        <a:fillRect/>
                      </a:stretch>
                    </p:blipFill>
                    <p:spPr>
                      <a:xfrm>
                        <a:off x="7674987" y="4797425"/>
                        <a:ext cx="500380" cy="880110"/>
                      </a:xfrm>
                      <a:prstGeom prst="rect">
                        <a:avLst/>
                      </a:prstGeom>
                      <a:noFill/>
                      <a:ln w="38100">
                        <a:noFill/>
                        <a:miter/>
                      </a:ln>
                    </p:spPr>
                  </p:pic>
                </p:oleObj>
              </mc:Fallback>
            </mc:AlternateContent>
          </a:graphicData>
        </a:graphic>
      </p:graphicFrame>
      <p:graphicFrame>
        <p:nvGraphicFramePr>
          <p:cNvPr id="5" name="对象 4"/>
          <p:cNvGraphicFramePr/>
          <p:nvPr>
            <p:extLst>
              <p:ext uri="{D42A27DB-BD31-4B8C-83A1-F6EECF244321}">
                <p14:modId xmlns:p14="http://schemas.microsoft.com/office/powerpoint/2010/main" val="519068158"/>
              </p:ext>
            </p:extLst>
          </p:nvPr>
        </p:nvGraphicFramePr>
        <p:xfrm>
          <a:off x="6143050" y="6185853"/>
          <a:ext cx="808355" cy="682625"/>
        </p:xfrm>
        <a:graphic>
          <a:graphicData uri="http://schemas.openxmlformats.org/presentationml/2006/ole">
            <mc:AlternateContent xmlns:mc="http://schemas.openxmlformats.org/markup-compatibility/2006">
              <mc:Choice xmlns:v="urn:schemas-microsoft-com:vml" Requires="v">
                <p:oleObj spid="_x0000_s7204" r:id="rId8" imgW="266700" imgH="177165" progId="Equation.DSMT4">
                  <p:embed/>
                </p:oleObj>
              </mc:Choice>
              <mc:Fallback>
                <p:oleObj r:id="rId8" imgW="266700" imgH="177165" progId="Equation.DSMT4">
                  <p:embed/>
                  <p:pic>
                    <p:nvPicPr>
                      <p:cNvPr id="0" name="图片 3086"/>
                      <p:cNvPicPr/>
                      <p:nvPr/>
                    </p:nvPicPr>
                    <p:blipFill>
                      <a:blip r:embed="rId9"/>
                      <a:stretch>
                        <a:fillRect/>
                      </a:stretch>
                    </p:blipFill>
                    <p:spPr>
                      <a:xfrm>
                        <a:off x="6143050" y="6185853"/>
                        <a:ext cx="808355" cy="682625"/>
                      </a:xfrm>
                      <a:prstGeom prst="rect">
                        <a:avLst/>
                      </a:prstGeom>
                      <a:noFill/>
                      <a:ln w="38100">
                        <a:noFill/>
                        <a:miter/>
                      </a:ln>
                    </p:spPr>
                  </p:pic>
                </p:oleObj>
              </mc:Fallback>
            </mc:AlternateContent>
          </a:graphicData>
        </a:graphic>
      </p:graphicFrame>
      <p:pic>
        <p:nvPicPr>
          <p:cNvPr id="43" name="图片 42" descr="省实校徽确认稿_00"/>
          <p:cNvPicPr>
            <a:picLocks noChangeAspect="1"/>
          </p:cNvPicPr>
          <p:nvPr/>
        </p:nvPicPr>
        <p:blipFill>
          <a:blip r:embed="rId10"/>
          <a:stretch>
            <a:fillRect/>
          </a:stretch>
        </p:blipFill>
        <p:spPr>
          <a:xfrm>
            <a:off x="26670" y="688975"/>
            <a:ext cx="1383665" cy="1266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blinds(horizontal)">
                                      <p:cBhvr>
                                        <p:cTn id="7" dur="500"/>
                                        <p:tgtEl>
                                          <p:spTgt spid="389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slide(fromBottom)">
                                      <p:cBhvr>
                                        <p:cTn id="12" dur="500"/>
                                        <p:tgtEl>
                                          <p:spTgt spid="2560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slide(fromBottom)">
                                      <p:cBhvr>
                                        <p:cTn id="22" dur="500"/>
                                        <p:tgtEl>
                                          <p:spTgt spid="2560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5607"/>
                                        </p:tgtEl>
                                        <p:attrNameLst>
                                          <p:attrName>style.visibility</p:attrName>
                                        </p:attrNameLst>
                                      </p:cBhvr>
                                      <p:to>
                                        <p:strVal val="visible"/>
                                      </p:to>
                                    </p:set>
                                    <p:animEffect transition="in" filter="slide(fromBottom)">
                                      <p:cBhvr>
                                        <p:cTn id="32" dur="500"/>
                                        <p:tgtEl>
                                          <p:spTgt spid="2560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5608"/>
                                        </p:tgtEl>
                                        <p:attrNameLst>
                                          <p:attrName>style.visibility</p:attrName>
                                        </p:attrNameLst>
                                      </p:cBhvr>
                                      <p:to>
                                        <p:strVal val="visible"/>
                                      </p:to>
                                    </p:set>
                                    <p:animEffect transition="in" filter="slide(fromBottom)">
                                      <p:cBhvr>
                                        <p:cTn id="37" dur="500"/>
                                        <p:tgtEl>
                                          <p:spTgt spid="25608"/>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5609"/>
                                        </p:tgtEl>
                                        <p:attrNameLst>
                                          <p:attrName>style.visibility</p:attrName>
                                        </p:attrNameLst>
                                      </p:cBhvr>
                                      <p:to>
                                        <p:strVal val="visible"/>
                                      </p:to>
                                    </p:set>
                                    <p:animEffect transition="in" filter="slide(fromBottom)">
                                      <p:cBhvr>
                                        <p:cTn id="42"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P spid="25607" grpId="0"/>
      <p:bldP spid="25608" grpId="0"/>
      <p:bldP spid="2560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省实校徽确认稿_00"/>
          <p:cNvPicPr>
            <a:picLocks noChangeAspect="1"/>
          </p:cNvPicPr>
          <p:nvPr/>
        </p:nvPicPr>
        <p:blipFill>
          <a:blip r:embed="rId2"/>
          <a:stretch>
            <a:fillRect/>
          </a:stretch>
        </p:blipFill>
        <p:spPr>
          <a:xfrm>
            <a:off x="230505" y="763905"/>
            <a:ext cx="1383665" cy="1266190"/>
          </a:xfrm>
          <a:prstGeom prst="rect">
            <a:avLst/>
          </a:prstGeom>
        </p:spPr>
      </p:pic>
      <p:sp>
        <p:nvSpPr>
          <p:cNvPr id="3" name="文本框 2">
            <a:extLst>
              <a:ext uri="{FF2B5EF4-FFF2-40B4-BE49-F238E27FC236}">
                <a16:creationId xmlns:a16="http://schemas.microsoft.com/office/drawing/2014/main" id="{961608DF-17CA-4085-AA81-DDA12EBD077F}"/>
              </a:ext>
            </a:extLst>
          </p:cNvPr>
          <p:cNvSpPr txBox="1"/>
          <p:nvPr/>
        </p:nvSpPr>
        <p:spPr>
          <a:xfrm>
            <a:off x="4783731" y="2010176"/>
            <a:ext cx="3913539" cy="1015663"/>
          </a:xfrm>
          <a:prstGeom prst="rect">
            <a:avLst/>
          </a:prstGeom>
          <a:noFill/>
          <a:ln w="9525">
            <a:noFill/>
          </a:ln>
        </p:spPr>
        <p:txBody>
          <a:bodyPr wrap="square">
            <a:spAutoFit/>
          </a:bodyPr>
          <a:lstStyle/>
          <a:p>
            <a:r>
              <a:rPr lang="zh-CN" altLang="en-US" sz="6000" b="1" dirty="0">
                <a:latin typeface="Times New Roman" panose="02020603050405020304" pitchFamily="18" charset="0"/>
              </a:rPr>
              <a:t>谢谢欣赏</a:t>
            </a:r>
          </a:p>
        </p:txBody>
      </p:sp>
    </p:spTree>
    <p:extLst>
      <p:ext uri="{BB962C8B-B14F-4D97-AF65-F5344CB8AC3E}">
        <p14:creationId xmlns:p14="http://schemas.microsoft.com/office/powerpoint/2010/main" val="121327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图片 44035"/>
          <p:cNvPicPr>
            <a:picLocks noChangeAspect="1"/>
          </p:cNvPicPr>
          <p:nvPr/>
        </p:nvPicPr>
        <p:blipFill>
          <a:blip r:embed="rId2"/>
          <a:stretch>
            <a:fillRect/>
          </a:stretch>
        </p:blipFill>
        <p:spPr>
          <a:xfrm>
            <a:off x="1739318" y="0"/>
            <a:ext cx="8991600" cy="4837112"/>
          </a:xfrm>
          <a:prstGeom prst="rect">
            <a:avLst/>
          </a:prstGeom>
          <a:noFill/>
          <a:ln w="9525">
            <a:noFill/>
          </a:ln>
        </p:spPr>
      </p:pic>
      <p:pic>
        <p:nvPicPr>
          <p:cNvPr id="7" name="图片 6" descr="省实校徽确认稿_00"/>
          <p:cNvPicPr>
            <a:picLocks noChangeAspect="1"/>
          </p:cNvPicPr>
          <p:nvPr/>
        </p:nvPicPr>
        <p:blipFill>
          <a:blip r:embed="rId3"/>
          <a:stretch>
            <a:fillRect/>
          </a:stretch>
        </p:blipFill>
        <p:spPr>
          <a:xfrm>
            <a:off x="230505" y="827405"/>
            <a:ext cx="1383665" cy="1266190"/>
          </a:xfrm>
          <a:prstGeom prst="rect">
            <a:avLst/>
          </a:prstGeom>
        </p:spPr>
      </p:pic>
      <p:pic>
        <p:nvPicPr>
          <p:cNvPr id="3" name="图片 2">
            <a:extLst>
              <a:ext uri="{FF2B5EF4-FFF2-40B4-BE49-F238E27FC236}">
                <a16:creationId xmlns:a16="http://schemas.microsoft.com/office/drawing/2014/main" id="{3B9F718C-FDE8-4091-8040-D7F77E166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189" y="2946109"/>
            <a:ext cx="9622171" cy="41588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图片 43011"/>
          <p:cNvPicPr>
            <a:picLocks noChangeAspect="1"/>
          </p:cNvPicPr>
          <p:nvPr/>
        </p:nvPicPr>
        <p:blipFill>
          <a:blip r:embed="rId2"/>
          <a:stretch>
            <a:fillRect/>
          </a:stretch>
        </p:blipFill>
        <p:spPr>
          <a:xfrm>
            <a:off x="1847850" y="1066800"/>
            <a:ext cx="9144000" cy="4984750"/>
          </a:xfrm>
          <a:prstGeom prst="rect">
            <a:avLst/>
          </a:prstGeom>
          <a:noFill/>
          <a:ln w="9525">
            <a:noFill/>
          </a:ln>
        </p:spPr>
      </p:pic>
      <p:pic>
        <p:nvPicPr>
          <p:cNvPr id="7" name="图片 6" descr="省实校徽确认稿_00"/>
          <p:cNvPicPr>
            <a:picLocks noChangeAspect="1"/>
          </p:cNvPicPr>
          <p:nvPr/>
        </p:nvPicPr>
        <p:blipFill>
          <a:blip r:embed="rId3"/>
          <a:stretch>
            <a:fillRect/>
          </a:stretch>
        </p:blipFill>
        <p:spPr>
          <a:xfrm>
            <a:off x="230505" y="827405"/>
            <a:ext cx="1383665" cy="12661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45057"/>
          <p:cNvSpPr/>
          <p:nvPr/>
        </p:nvSpPr>
        <p:spPr>
          <a:xfrm>
            <a:off x="2133600" y="609600"/>
            <a:ext cx="3810000" cy="533400"/>
          </a:xfrm>
          <a:prstGeom prst="rect">
            <a:avLst/>
          </a:prstGeom>
          <a:noFill/>
          <a:ln w="9525">
            <a:noFill/>
          </a:ln>
        </p:spPr>
        <p:txBody>
          <a:bodyPr anchor="ctr"/>
          <a:lstStyle/>
          <a:p>
            <a:pPr algn="just" eaLnBrk="0" hangingPunct="0"/>
            <a:r>
              <a:rPr lang="zh-CN" altLang="en-US" sz="2400" b="1" dirty="0">
                <a:solidFill>
                  <a:schemeClr val="accent2"/>
                </a:solidFill>
                <a:latin typeface="黑体" panose="02010609060101010101" charset="-122"/>
                <a:ea typeface="黑体" panose="02010609060101010101" charset="-122"/>
              </a:rPr>
              <a:t>光电管及其应用</a:t>
            </a:r>
          </a:p>
        </p:txBody>
      </p:sp>
      <p:sp>
        <p:nvSpPr>
          <p:cNvPr id="45059" name="文本框 45058"/>
          <p:cNvSpPr txBox="1"/>
          <p:nvPr/>
        </p:nvSpPr>
        <p:spPr>
          <a:xfrm>
            <a:off x="2133600" y="1143000"/>
            <a:ext cx="8077200" cy="977265"/>
          </a:xfrm>
          <a:prstGeom prst="rect">
            <a:avLst/>
          </a:prstGeom>
          <a:noFill/>
          <a:ln w="9525">
            <a:noFill/>
          </a:ln>
        </p:spPr>
        <p:txBody>
          <a:bodyPr>
            <a:spAutoFit/>
          </a:bodyPr>
          <a:lstStyle/>
          <a:p>
            <a:pPr eaLnBrk="0" hangingPunct="0">
              <a:lnSpc>
                <a:spcPct val="120000"/>
              </a:lnSpc>
            </a:pPr>
            <a:r>
              <a:rPr lang="en-US" altLang="zh-CN" sz="2400" b="1" dirty="0">
                <a:solidFill>
                  <a:schemeClr val="accent2"/>
                </a:solidFill>
                <a:latin typeface="幼圆" panose="02010509060101010101" pitchFamily="49" charset="-122"/>
                <a:ea typeface="幼圆" panose="02010509060101010101" pitchFamily="49" charset="-122"/>
              </a:rPr>
              <a:t>    </a:t>
            </a:r>
            <a:r>
              <a:rPr lang="en-US" altLang="zh-CN" sz="2400" b="1">
                <a:solidFill>
                  <a:schemeClr val="accent2"/>
                </a:solidFill>
                <a:latin typeface="Times New Roman" panose="02020603050405020304" pitchFamily="18" charset="0"/>
                <a:ea typeface="幼圆" panose="02010509060101010101" pitchFamily="49" charset="-122"/>
              </a:rPr>
              <a:t>1</a:t>
            </a:r>
            <a:r>
              <a:rPr lang="en-US" altLang="zh-CN" sz="2400" b="1">
                <a:solidFill>
                  <a:schemeClr val="accent2"/>
                </a:solidFill>
                <a:latin typeface="幼圆" panose="02010509060101010101" pitchFamily="49" charset="-122"/>
                <a:ea typeface="幼圆" panose="02010509060101010101" pitchFamily="49" charset="-122"/>
              </a:rPr>
              <a:t>.</a:t>
            </a:r>
            <a:r>
              <a:rPr lang="zh-CN" altLang="en-US" sz="2400" b="1" dirty="0">
                <a:solidFill>
                  <a:schemeClr val="accent2"/>
                </a:solidFill>
                <a:latin typeface="楷体_GB2312" pitchFamily="49" charset="-122"/>
                <a:ea typeface="楷体_GB2312" pitchFamily="49" charset="-122"/>
              </a:rPr>
              <a:t>光电管 </a:t>
            </a:r>
            <a:r>
              <a:rPr lang="zh-CN" altLang="en-US" sz="2400" b="1" dirty="0">
                <a:latin typeface="楷体_GB2312" pitchFamily="49" charset="-122"/>
                <a:ea typeface="楷体_GB2312" pitchFamily="49" charset="-122"/>
              </a:rPr>
              <a:t>光电管应用在各种自动化装置及有声电影、无线电传真、光纤通信等中。</a:t>
            </a:r>
          </a:p>
        </p:txBody>
      </p:sp>
      <p:sp>
        <p:nvSpPr>
          <p:cNvPr id="45060" name="文本框 45059"/>
          <p:cNvSpPr txBox="1"/>
          <p:nvPr/>
        </p:nvSpPr>
        <p:spPr>
          <a:xfrm>
            <a:off x="2133600" y="2132013"/>
            <a:ext cx="7924800" cy="1420495"/>
          </a:xfrm>
          <a:prstGeom prst="rect">
            <a:avLst/>
          </a:prstGeom>
          <a:noFill/>
          <a:ln w="9525">
            <a:noFill/>
          </a:ln>
        </p:spPr>
        <p:txBody>
          <a:bodyPr>
            <a:spAutoFit/>
          </a:bodyPr>
          <a:lstStyle/>
          <a:p>
            <a:pPr algn="just" eaLnBrk="0" hangingPunct="0">
              <a:lnSpc>
                <a:spcPct val="120000"/>
              </a:lnSpc>
            </a:pPr>
            <a:r>
              <a:rPr lang="en-US" altLang="zh-CN" sz="2400" b="1" dirty="0">
                <a:solidFill>
                  <a:schemeClr val="accent2"/>
                </a:solidFill>
                <a:latin typeface="楷体_GB2312" pitchFamily="49" charset="-122"/>
                <a:ea typeface="楷体_GB2312" pitchFamily="49" charset="-122"/>
              </a:rPr>
              <a:t>    </a:t>
            </a:r>
            <a:r>
              <a:rPr lang="zh-CN" altLang="en-US" sz="2400" b="1" dirty="0">
                <a:solidFill>
                  <a:schemeClr val="accent2"/>
                </a:solidFill>
                <a:latin typeface="楷体_GB2312" pitchFamily="49" charset="-122"/>
                <a:ea typeface="楷体_GB2312" pitchFamily="49" charset="-122"/>
              </a:rPr>
              <a:t>作用：</a:t>
            </a:r>
            <a:r>
              <a:rPr lang="zh-CN" altLang="en-US" sz="2400" b="1" dirty="0">
                <a:latin typeface="楷体_GB2312" pitchFamily="49" charset="-122"/>
                <a:ea typeface="楷体_GB2312" pitchFamily="49" charset="-122"/>
              </a:rPr>
              <a:t>光电效应能把光信号转变为电信号（而且几乎同步）。如图，改变光的强弱就会从电流表中读数变化得到电流的强弱。</a:t>
            </a:r>
          </a:p>
        </p:txBody>
      </p:sp>
      <p:pic>
        <p:nvPicPr>
          <p:cNvPr id="45061" name="图片 45060" descr="光电管1"/>
          <p:cNvPicPr>
            <a:picLocks noChangeAspect="1"/>
          </p:cNvPicPr>
          <p:nvPr/>
        </p:nvPicPr>
        <p:blipFill>
          <a:blip r:embed="rId2"/>
          <a:stretch>
            <a:fillRect/>
          </a:stretch>
        </p:blipFill>
        <p:spPr>
          <a:xfrm>
            <a:off x="6324600" y="3657600"/>
            <a:ext cx="2057400" cy="2092325"/>
          </a:xfrm>
          <a:prstGeom prst="rect">
            <a:avLst/>
          </a:prstGeom>
          <a:noFill/>
          <a:ln w="9525">
            <a:noFill/>
          </a:ln>
        </p:spPr>
      </p:pic>
      <p:pic>
        <p:nvPicPr>
          <p:cNvPr id="45062" name="图片 45061" descr="光电管"/>
          <p:cNvPicPr>
            <a:picLocks noChangeAspect="1"/>
          </p:cNvPicPr>
          <p:nvPr/>
        </p:nvPicPr>
        <p:blipFill>
          <a:blip r:embed="rId3"/>
          <a:stretch>
            <a:fillRect/>
          </a:stretch>
        </p:blipFill>
        <p:spPr>
          <a:xfrm>
            <a:off x="2819400" y="3657600"/>
            <a:ext cx="2949575" cy="2297113"/>
          </a:xfrm>
          <a:prstGeom prst="rect">
            <a:avLst/>
          </a:prstGeom>
          <a:noFill/>
          <a:ln w="9525">
            <a:noFill/>
          </a:ln>
        </p:spPr>
      </p:pic>
      <p:sp>
        <p:nvSpPr>
          <p:cNvPr id="45063" name="矩形 45062">
            <a:hlinkClick r:id="" action="ppaction://hlinkshowjump?jump=previousslide"/>
          </p:cNvPr>
          <p:cNvSpPr/>
          <p:nvPr/>
        </p:nvSpPr>
        <p:spPr>
          <a:xfrm>
            <a:off x="3733800" y="6400800"/>
            <a:ext cx="1066800" cy="457200"/>
          </a:xfrm>
          <a:prstGeom prst="rect">
            <a:avLst/>
          </a:prstGeom>
          <a:noFill/>
          <a:ln w="9525">
            <a:noFill/>
          </a:ln>
        </p:spPr>
        <p:txBody>
          <a:bodyPr/>
          <a:lstStyle/>
          <a:p>
            <a:endParaRPr lang="zh-CN" altLang="en-US"/>
          </a:p>
        </p:txBody>
      </p:sp>
      <p:sp>
        <p:nvSpPr>
          <p:cNvPr id="45064" name="矩形 45063">
            <a:hlinkClick r:id="" action="ppaction://hlinkshowjump?jump=nextslide"/>
          </p:cNvPr>
          <p:cNvSpPr/>
          <p:nvPr/>
        </p:nvSpPr>
        <p:spPr>
          <a:xfrm>
            <a:off x="5257800" y="6400800"/>
            <a:ext cx="1066800" cy="457200"/>
          </a:xfrm>
          <a:prstGeom prst="rect">
            <a:avLst/>
          </a:prstGeom>
          <a:noFill/>
          <a:ln w="9525">
            <a:noFill/>
          </a:ln>
        </p:spPr>
        <p:txBody>
          <a:bodyPr/>
          <a:lstStyle/>
          <a:p>
            <a:endParaRPr lang="zh-CN" altLang="en-US"/>
          </a:p>
        </p:txBody>
      </p:sp>
      <p:sp>
        <p:nvSpPr>
          <p:cNvPr id="45065" name="矩形 45064">
            <a:hlinkClick r:id="" action="ppaction://hlinkshowjump?jump=firstslide"/>
          </p:cNvPr>
          <p:cNvSpPr/>
          <p:nvPr/>
        </p:nvSpPr>
        <p:spPr>
          <a:xfrm>
            <a:off x="2362200" y="6402388"/>
            <a:ext cx="1066800" cy="455612"/>
          </a:xfrm>
          <a:prstGeom prst="rect">
            <a:avLst/>
          </a:prstGeom>
          <a:noFill/>
          <a:ln w="9525">
            <a:noFill/>
          </a:ln>
        </p:spPr>
        <p:txBody>
          <a:bodyPr/>
          <a:lstStyle/>
          <a:p>
            <a:endParaRPr lang="zh-CN" altLang="en-US"/>
          </a:p>
        </p:txBody>
      </p:sp>
      <p:sp>
        <p:nvSpPr>
          <p:cNvPr id="45066" name="矩形 45065">
            <a:hlinkClick r:id="" action="ppaction://hlinkshowjump?jump=endshow"/>
          </p:cNvPr>
          <p:cNvSpPr/>
          <p:nvPr/>
        </p:nvSpPr>
        <p:spPr>
          <a:xfrm>
            <a:off x="6781800" y="6400800"/>
            <a:ext cx="1066800" cy="457200"/>
          </a:xfrm>
          <a:prstGeom prst="rect">
            <a:avLst/>
          </a:prstGeom>
          <a:noFill/>
          <a:ln w="9525">
            <a:noFill/>
          </a:ln>
        </p:spPr>
        <p:txBody>
          <a:bodyPr wrap="none" anchor="ctr"/>
          <a:lstStyle/>
          <a:p>
            <a:pPr algn="ctr" eaLnBrk="0" hangingPunct="0"/>
            <a:endParaRPr sz="2400" dirty="0">
              <a:latin typeface="Times New Roman" panose="02020603050405020304" pitchFamily="18" charset="0"/>
            </a:endParaRPr>
          </a:p>
        </p:txBody>
      </p:sp>
      <p:pic>
        <p:nvPicPr>
          <p:cNvPr id="7" name="图片 6" descr="省实校徽确认稿_00"/>
          <p:cNvPicPr>
            <a:picLocks noChangeAspect="1"/>
          </p:cNvPicPr>
          <p:nvPr/>
        </p:nvPicPr>
        <p:blipFill>
          <a:blip r:embed="rId4"/>
          <a:stretch>
            <a:fillRect/>
          </a:stretch>
        </p:blipFill>
        <p:spPr>
          <a:xfrm>
            <a:off x="230505" y="827405"/>
            <a:ext cx="1383665" cy="126619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46081"/>
          <p:cNvSpPr/>
          <p:nvPr/>
        </p:nvSpPr>
        <p:spPr>
          <a:xfrm>
            <a:off x="2133600" y="1295400"/>
            <a:ext cx="4495800" cy="2438400"/>
          </a:xfrm>
          <a:prstGeom prst="rect">
            <a:avLst/>
          </a:prstGeom>
          <a:noFill/>
          <a:ln w="9525">
            <a:noFill/>
          </a:ln>
        </p:spPr>
        <p:txBody>
          <a:bodyPr anchor="ctr"/>
          <a:lstStyle/>
          <a:p>
            <a:pPr algn="just" eaLnBrk="0" hangingPunct="0">
              <a:lnSpc>
                <a:spcPct val="130000"/>
              </a:lnSpc>
            </a:pPr>
            <a:r>
              <a:rPr lang="en-US" altLang="zh-CN" sz="2400" b="1" dirty="0">
                <a:latin typeface="Times New Roman" panose="02020603050405020304" pitchFamily="18" charset="0"/>
                <a:ea typeface="楷体_GB2312" pitchFamily="49" charset="-122"/>
              </a:rPr>
              <a:t>        </a:t>
            </a:r>
            <a:r>
              <a:rPr lang="zh-CN" altLang="en-US" sz="2400" b="1" dirty="0">
                <a:latin typeface="Times New Roman" panose="02020603050405020304" pitchFamily="18" charset="0"/>
                <a:ea typeface="楷体_GB2312" pitchFamily="49" charset="-122"/>
              </a:rPr>
              <a:t>发送端的传真机通过光电转换将文稿图片的黑白信息变成电信号发射出去，接收端再将电信号转换成光电信号，从传真机上便可以得到原稿真迹了。</a:t>
            </a:r>
          </a:p>
        </p:txBody>
      </p:sp>
      <p:sp>
        <p:nvSpPr>
          <p:cNvPr id="46083" name="矩形 46082"/>
          <p:cNvSpPr/>
          <p:nvPr/>
        </p:nvSpPr>
        <p:spPr>
          <a:xfrm>
            <a:off x="2133600" y="838200"/>
            <a:ext cx="2819400" cy="460375"/>
          </a:xfrm>
          <a:prstGeom prst="rect">
            <a:avLst/>
          </a:prstGeom>
          <a:noFill/>
          <a:ln w="9525">
            <a:noFill/>
          </a:ln>
        </p:spPr>
        <p:txBody>
          <a:bodyPr>
            <a:spAutoFit/>
          </a:bodyPr>
          <a:lstStyle/>
          <a:p>
            <a:pPr eaLnBrk="0" hangingPunct="0"/>
            <a:r>
              <a:rPr lang="en-US" altLang="zh-CN" sz="2400" b="1" dirty="0">
                <a:solidFill>
                  <a:schemeClr val="accent2"/>
                </a:solidFill>
                <a:latin typeface="楷体_GB2312" pitchFamily="49" charset="-122"/>
                <a:ea typeface="楷体_GB2312" pitchFamily="49" charset="-122"/>
              </a:rPr>
              <a:t>    </a:t>
            </a:r>
            <a:r>
              <a:rPr lang="en-US" altLang="zh-CN" sz="2400" b="1">
                <a:solidFill>
                  <a:schemeClr val="accent2"/>
                </a:solidFill>
                <a:latin typeface="楷体_GB2312" pitchFamily="49" charset="-122"/>
                <a:ea typeface="楷体_GB2312" pitchFamily="49" charset="-122"/>
              </a:rPr>
              <a:t>(</a:t>
            </a:r>
            <a:r>
              <a:rPr lang="en-US" altLang="zh-CN" sz="800" b="1">
                <a:solidFill>
                  <a:schemeClr val="accent2"/>
                </a:solidFill>
                <a:latin typeface="楷体_GB2312" pitchFamily="49" charset="-122"/>
                <a:ea typeface="楷体_GB2312" pitchFamily="49" charset="-122"/>
              </a:rPr>
              <a:t> </a:t>
            </a:r>
            <a:r>
              <a:rPr lang="en-US" altLang="zh-CN" sz="2400" b="1">
                <a:solidFill>
                  <a:schemeClr val="accent2"/>
                </a:solidFill>
                <a:latin typeface="Times New Roman" panose="02020603050405020304" pitchFamily="18" charset="0"/>
                <a:ea typeface="楷体_GB2312" pitchFamily="49" charset="-122"/>
              </a:rPr>
              <a:t>1</a:t>
            </a:r>
            <a:r>
              <a:rPr lang="en-US" altLang="zh-CN" sz="1000" b="1">
                <a:solidFill>
                  <a:schemeClr val="accent2"/>
                </a:solidFill>
                <a:latin typeface="Times New Roman" panose="02020603050405020304" pitchFamily="18" charset="0"/>
                <a:ea typeface="楷体_GB2312" pitchFamily="49" charset="-122"/>
              </a:rPr>
              <a:t> </a:t>
            </a:r>
            <a:r>
              <a:rPr lang="en-US" altLang="zh-CN" sz="2400" b="1" dirty="0">
                <a:solidFill>
                  <a:schemeClr val="accent2"/>
                </a:solidFill>
                <a:latin typeface="楷体_GB2312" pitchFamily="49" charset="-122"/>
                <a:ea typeface="楷体_GB2312" pitchFamily="49" charset="-122"/>
              </a:rPr>
              <a:t>) </a:t>
            </a:r>
            <a:r>
              <a:rPr lang="zh-CN" altLang="en-US" sz="2400" b="1" dirty="0">
                <a:solidFill>
                  <a:schemeClr val="accent2"/>
                </a:solidFill>
                <a:latin typeface="楷体_GB2312" pitchFamily="49" charset="-122"/>
                <a:ea typeface="楷体_GB2312" pitchFamily="49" charset="-122"/>
              </a:rPr>
              <a:t>传真机</a:t>
            </a:r>
          </a:p>
        </p:txBody>
      </p:sp>
      <p:sp>
        <p:nvSpPr>
          <p:cNvPr id="46084" name="矩形 46083"/>
          <p:cNvSpPr/>
          <p:nvPr/>
        </p:nvSpPr>
        <p:spPr>
          <a:xfrm>
            <a:off x="2133600" y="3810000"/>
            <a:ext cx="7924800" cy="1529715"/>
          </a:xfrm>
          <a:prstGeom prst="rect">
            <a:avLst/>
          </a:prstGeom>
          <a:noFill/>
          <a:ln w="9525">
            <a:noFill/>
          </a:ln>
        </p:spPr>
        <p:txBody>
          <a:bodyPr>
            <a:spAutoFit/>
          </a:bodyPr>
          <a:lstStyle/>
          <a:p>
            <a:pPr algn="just" eaLnBrk="0" hangingPunct="0">
              <a:lnSpc>
                <a:spcPct val="130000"/>
              </a:lnSpc>
            </a:pPr>
            <a:r>
              <a:rPr lang="en-US" altLang="zh-CN" sz="2400" b="1" dirty="0">
                <a:latin typeface="Times New Roman" panose="02020603050405020304" pitchFamily="18" charset="0"/>
                <a:ea typeface="楷体_GB2312" pitchFamily="49" charset="-122"/>
              </a:rPr>
              <a:t>        </a:t>
            </a:r>
            <a:r>
              <a:rPr lang="zh-CN" altLang="en-US" sz="2400" b="1" dirty="0">
                <a:latin typeface="Times New Roman" panose="02020603050405020304" pitchFamily="18" charset="0"/>
                <a:ea typeface="楷体_GB2312" pitchFamily="49" charset="-122"/>
              </a:rPr>
              <a:t>图像是用光束扫描的。光束强度的改变可通过光电管来测知，并且转换为可经电线输送的电信号。位于另一端的传真机则将信号转换回图像。</a:t>
            </a:r>
          </a:p>
        </p:txBody>
      </p:sp>
      <p:grpSp>
        <p:nvGrpSpPr>
          <p:cNvPr id="46085" name="组合 46084"/>
          <p:cNvGrpSpPr/>
          <p:nvPr/>
        </p:nvGrpSpPr>
        <p:grpSpPr>
          <a:xfrm>
            <a:off x="6972300" y="1143000"/>
            <a:ext cx="2933700" cy="2455863"/>
            <a:chOff x="3432" y="720"/>
            <a:chExt cx="1968" cy="1547"/>
          </a:xfrm>
        </p:grpSpPr>
        <p:sp>
          <p:nvSpPr>
            <p:cNvPr id="46086" name="文本框 46085"/>
            <p:cNvSpPr txBox="1"/>
            <p:nvPr/>
          </p:nvSpPr>
          <p:spPr>
            <a:xfrm>
              <a:off x="4128" y="2016"/>
              <a:ext cx="768" cy="251"/>
            </a:xfrm>
            <a:prstGeom prst="rect">
              <a:avLst/>
            </a:prstGeom>
            <a:noFill/>
            <a:ln w="9525">
              <a:noFill/>
            </a:ln>
          </p:spPr>
          <p:txBody>
            <a:bodyPr>
              <a:spAutoFit/>
            </a:bodyPr>
            <a:lstStyle/>
            <a:p>
              <a:pPr eaLnBrk="0" hangingPunct="0"/>
              <a:r>
                <a:rPr lang="zh-CN" altLang="en-US" sz="2000" b="1" dirty="0">
                  <a:solidFill>
                    <a:schemeClr val="accent2"/>
                  </a:solidFill>
                  <a:latin typeface="Times New Roman" panose="02020603050405020304" pitchFamily="18" charset="0"/>
                  <a:ea typeface="楷体_GB2312" pitchFamily="49" charset="-122"/>
                </a:rPr>
                <a:t>传真机</a:t>
              </a:r>
            </a:p>
          </p:txBody>
        </p:sp>
        <p:graphicFrame>
          <p:nvGraphicFramePr>
            <p:cNvPr id="46087" name="对象 46086"/>
            <p:cNvGraphicFramePr/>
            <p:nvPr/>
          </p:nvGraphicFramePr>
          <p:xfrm>
            <a:off x="3432" y="720"/>
            <a:ext cx="1968" cy="1290"/>
          </p:xfrm>
          <a:graphic>
            <a:graphicData uri="http://schemas.openxmlformats.org/presentationml/2006/ole">
              <mc:AlternateContent xmlns:mc="http://schemas.openxmlformats.org/markup-compatibility/2006">
                <mc:Choice xmlns:v="urn:schemas-microsoft-com:vml" Requires="v">
                  <p:oleObj spid="_x0000_s3089" r:id="rId3" imgW="3124200" imgH="2047875" progId="Paint.Picture">
                    <p:embed/>
                  </p:oleObj>
                </mc:Choice>
                <mc:Fallback>
                  <p:oleObj r:id="rId3" imgW="3124200" imgH="2047875" progId="Paint.Picture">
                    <p:embed/>
                    <p:pic>
                      <p:nvPicPr>
                        <p:cNvPr id="0" name="图片 3075"/>
                        <p:cNvPicPr/>
                        <p:nvPr/>
                      </p:nvPicPr>
                      <p:blipFill>
                        <a:blip r:embed="rId4"/>
                        <a:stretch>
                          <a:fillRect/>
                        </a:stretch>
                      </p:blipFill>
                      <p:spPr>
                        <a:xfrm>
                          <a:off x="3432" y="720"/>
                          <a:ext cx="1968" cy="1290"/>
                        </a:xfrm>
                        <a:prstGeom prst="rect">
                          <a:avLst/>
                        </a:prstGeom>
                        <a:noFill/>
                        <a:ln w="38100">
                          <a:noFill/>
                          <a:miter/>
                        </a:ln>
                      </p:spPr>
                    </p:pic>
                  </p:oleObj>
                </mc:Fallback>
              </mc:AlternateContent>
            </a:graphicData>
          </a:graphic>
        </p:graphicFrame>
      </p:grpSp>
      <p:sp>
        <p:nvSpPr>
          <p:cNvPr id="46088" name="矩形 46087">
            <a:hlinkClick r:id="" action="ppaction://hlinkshowjump?jump=previousslide"/>
          </p:cNvPr>
          <p:cNvSpPr/>
          <p:nvPr/>
        </p:nvSpPr>
        <p:spPr>
          <a:xfrm>
            <a:off x="3733800" y="6400800"/>
            <a:ext cx="1066800" cy="457200"/>
          </a:xfrm>
          <a:prstGeom prst="rect">
            <a:avLst/>
          </a:prstGeom>
          <a:noFill/>
          <a:ln w="9525">
            <a:noFill/>
          </a:ln>
        </p:spPr>
        <p:txBody>
          <a:bodyPr/>
          <a:lstStyle/>
          <a:p>
            <a:endParaRPr lang="zh-CN" altLang="en-US"/>
          </a:p>
        </p:txBody>
      </p:sp>
      <p:sp>
        <p:nvSpPr>
          <p:cNvPr id="46089" name="矩形 46088">
            <a:hlinkClick r:id="" action="ppaction://hlinkshowjump?jump=nextslide"/>
          </p:cNvPr>
          <p:cNvSpPr/>
          <p:nvPr/>
        </p:nvSpPr>
        <p:spPr>
          <a:xfrm>
            <a:off x="5257800" y="6400800"/>
            <a:ext cx="1066800" cy="457200"/>
          </a:xfrm>
          <a:prstGeom prst="rect">
            <a:avLst/>
          </a:prstGeom>
          <a:noFill/>
          <a:ln w="9525">
            <a:noFill/>
          </a:ln>
        </p:spPr>
        <p:txBody>
          <a:bodyPr/>
          <a:lstStyle/>
          <a:p>
            <a:endParaRPr lang="zh-CN" altLang="en-US"/>
          </a:p>
        </p:txBody>
      </p:sp>
      <p:sp>
        <p:nvSpPr>
          <p:cNvPr id="46090" name="矩形 46089">
            <a:hlinkClick r:id="" action="ppaction://hlinkshowjump?jump=firstslide"/>
          </p:cNvPr>
          <p:cNvSpPr/>
          <p:nvPr/>
        </p:nvSpPr>
        <p:spPr>
          <a:xfrm>
            <a:off x="2362200" y="6402388"/>
            <a:ext cx="1066800" cy="455612"/>
          </a:xfrm>
          <a:prstGeom prst="rect">
            <a:avLst/>
          </a:prstGeom>
          <a:noFill/>
          <a:ln w="9525">
            <a:noFill/>
          </a:ln>
        </p:spPr>
        <p:txBody>
          <a:bodyPr/>
          <a:lstStyle/>
          <a:p>
            <a:endParaRPr lang="zh-CN" altLang="en-US"/>
          </a:p>
        </p:txBody>
      </p:sp>
      <p:sp>
        <p:nvSpPr>
          <p:cNvPr id="46091" name="矩形 46090">
            <a:hlinkClick r:id="" action="ppaction://hlinkshowjump?jump=endshow"/>
          </p:cNvPr>
          <p:cNvSpPr/>
          <p:nvPr/>
        </p:nvSpPr>
        <p:spPr>
          <a:xfrm>
            <a:off x="6781800" y="6400800"/>
            <a:ext cx="1066800" cy="457200"/>
          </a:xfrm>
          <a:prstGeom prst="rect">
            <a:avLst/>
          </a:prstGeom>
          <a:noFill/>
          <a:ln w="9525">
            <a:noFill/>
          </a:ln>
        </p:spPr>
        <p:txBody>
          <a:bodyPr wrap="none" anchor="ctr"/>
          <a:lstStyle/>
          <a:p>
            <a:pPr algn="ctr" eaLnBrk="0" hangingPunct="0"/>
            <a:endParaRPr sz="2400" dirty="0">
              <a:latin typeface="Times New Roman" panose="02020603050405020304" pitchFamily="18" charset="0"/>
            </a:endParaRPr>
          </a:p>
        </p:txBody>
      </p:sp>
      <p:pic>
        <p:nvPicPr>
          <p:cNvPr id="7" name="图片 6" descr="省实校徽确认稿_00"/>
          <p:cNvPicPr>
            <a:picLocks noChangeAspect="1"/>
          </p:cNvPicPr>
          <p:nvPr/>
        </p:nvPicPr>
        <p:blipFill>
          <a:blip r:embed="rId5"/>
          <a:stretch>
            <a:fillRect/>
          </a:stretch>
        </p:blipFill>
        <p:spPr>
          <a:xfrm>
            <a:off x="230505" y="827405"/>
            <a:ext cx="1383665" cy="126619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47105"/>
          <p:cNvSpPr/>
          <p:nvPr/>
        </p:nvSpPr>
        <p:spPr>
          <a:xfrm>
            <a:off x="2133600" y="685800"/>
            <a:ext cx="3276600" cy="381000"/>
          </a:xfrm>
          <a:prstGeom prst="rect">
            <a:avLst/>
          </a:prstGeom>
          <a:noFill/>
          <a:ln w="9525">
            <a:noFill/>
          </a:ln>
        </p:spPr>
        <p:txBody>
          <a:bodyPr anchor="ctr"/>
          <a:lstStyle/>
          <a:p>
            <a:pPr algn="ctr" eaLnBrk="0" hangingPunct="0"/>
            <a:r>
              <a:rPr lang="en-US" altLang="zh-CN" sz="2400" b="1" dirty="0">
                <a:solidFill>
                  <a:schemeClr val="accent2"/>
                </a:solidFill>
                <a:latin typeface="楷体_GB2312" pitchFamily="49" charset="-122"/>
                <a:ea typeface="楷体_GB2312" pitchFamily="49" charset="-122"/>
              </a:rPr>
              <a:t> </a:t>
            </a:r>
            <a:r>
              <a:rPr lang="zh-CN" altLang="en-US" sz="2400" b="1" dirty="0">
                <a:solidFill>
                  <a:schemeClr val="accent2"/>
                </a:solidFill>
                <a:latin typeface="楷体_GB2312" pitchFamily="49" charset="-122"/>
                <a:ea typeface="楷体_GB2312" pitchFamily="49" charset="-122"/>
              </a:rPr>
              <a:t>（</a:t>
            </a:r>
            <a:r>
              <a:rPr lang="en-US" altLang="zh-CN" sz="2400" b="1">
                <a:solidFill>
                  <a:schemeClr val="accent2"/>
                </a:solidFill>
                <a:latin typeface="Times New Roman" panose="02020603050405020304" pitchFamily="18" charset="0"/>
                <a:ea typeface="幼圆" panose="02010509060101010101" pitchFamily="49" charset="-122"/>
              </a:rPr>
              <a:t>2</a:t>
            </a:r>
            <a:r>
              <a:rPr lang="zh-CN" altLang="en-US" sz="2400" b="1" dirty="0">
                <a:solidFill>
                  <a:schemeClr val="accent2"/>
                </a:solidFill>
                <a:latin typeface="楷体_GB2312" pitchFamily="49" charset="-122"/>
                <a:ea typeface="楷体_GB2312" pitchFamily="49" charset="-122"/>
              </a:rPr>
              <a:t>）光纤通信 </a:t>
            </a:r>
          </a:p>
        </p:txBody>
      </p:sp>
      <p:sp>
        <p:nvSpPr>
          <p:cNvPr id="47107" name="矩形 47106"/>
          <p:cNvSpPr/>
          <p:nvPr/>
        </p:nvSpPr>
        <p:spPr>
          <a:xfrm>
            <a:off x="2133600" y="914400"/>
            <a:ext cx="7924800" cy="3048000"/>
          </a:xfrm>
          <a:prstGeom prst="rect">
            <a:avLst/>
          </a:prstGeom>
          <a:noFill/>
          <a:ln w="9525">
            <a:noFill/>
          </a:ln>
        </p:spPr>
        <p:txBody>
          <a:bodyPr anchor="ctr"/>
          <a:lstStyle/>
          <a:p>
            <a:pPr algn="just" eaLnBrk="0" hangingPunct="0">
              <a:lnSpc>
                <a:spcPct val="120000"/>
              </a:lnSpc>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各种电信号对光波进行调制后，通过光纤进行传输的通信方式，称</a:t>
            </a:r>
            <a:r>
              <a:rPr lang="zh-CN" altLang="en-US" sz="2400" b="1" dirty="0">
                <a:solidFill>
                  <a:schemeClr val="accent2"/>
                </a:solidFill>
                <a:latin typeface="楷体_GB2312" pitchFamily="49" charset="-122"/>
                <a:ea typeface="楷体_GB2312" pitchFamily="49" charset="-122"/>
              </a:rPr>
              <a:t>光纤通信</a:t>
            </a:r>
            <a:r>
              <a:rPr lang="zh-CN" altLang="en-US" sz="2400" b="1" dirty="0">
                <a:latin typeface="楷体_GB2312" pitchFamily="49" charset="-122"/>
                <a:ea typeface="楷体_GB2312" pitchFamily="49" charset="-122"/>
              </a:rPr>
              <a:t>。光纤通信不同于有线电通信，后者是利用金属媒体传输信号，光纤通信则是利用光纤传输光波。虽然光和电都是电磁波，但其频率范围相差很大。一般通信电缆使用频率最高，约</a:t>
            </a:r>
            <a:r>
              <a:rPr lang="en-US" altLang="zh-CN" sz="2400" b="1">
                <a:latin typeface="Times New Roman" panose="02020603050405020304" pitchFamily="18" charset="0"/>
                <a:ea typeface="楷体_GB2312" pitchFamily="49" charset="-122"/>
              </a:rPr>
              <a:t>9</a:t>
            </a:r>
            <a:r>
              <a:rPr lang="en-US" altLang="zh-CN" sz="1200" b="1">
                <a:latin typeface="Times New Roman" panose="02020603050405020304" pitchFamily="18" charset="0"/>
                <a:ea typeface="楷体_GB2312" pitchFamily="49" charset="-122"/>
              </a:rPr>
              <a:t> </a:t>
            </a:r>
            <a:r>
              <a:rPr lang="en-US" altLang="zh-CN" sz="2400" b="1">
                <a:latin typeface="Times New Roman" panose="02020603050405020304" pitchFamily="18" charset="0"/>
                <a:ea typeface="楷体_GB2312" pitchFamily="49" charset="-122"/>
              </a:rPr>
              <a:t>~</a:t>
            </a:r>
            <a:r>
              <a:rPr lang="en-US" altLang="zh-CN" sz="1000" b="1">
                <a:latin typeface="Times New Roman" panose="02020603050405020304" pitchFamily="18" charset="0"/>
                <a:ea typeface="楷体_GB2312" pitchFamily="49" charset="-122"/>
              </a:rPr>
              <a:t> </a:t>
            </a:r>
            <a:r>
              <a:rPr lang="en-US" altLang="zh-CN" sz="2400" b="1">
                <a:latin typeface="Times New Roman" panose="02020603050405020304" pitchFamily="18" charset="0"/>
                <a:ea typeface="楷体_GB2312" pitchFamily="49" charset="-122"/>
              </a:rPr>
              <a:t>24</a:t>
            </a:r>
            <a:r>
              <a:rPr lang="en-US" altLang="zh-CN" sz="1200" b="1">
                <a:latin typeface="Times New Roman" panose="02020603050405020304" pitchFamily="18" charset="0"/>
                <a:ea typeface="楷体_GB2312" pitchFamily="49" charset="-122"/>
              </a:rPr>
              <a:t> </a:t>
            </a:r>
            <a:r>
              <a:rPr lang="en-US" altLang="zh-CN" sz="2400" b="1">
                <a:latin typeface="Times New Roman" panose="02020603050405020304" pitchFamily="18" charset="0"/>
                <a:ea typeface="楷体_GB2312" pitchFamily="49" charset="-122"/>
              </a:rPr>
              <a:t>MHz</a:t>
            </a:r>
            <a:r>
              <a:rPr lang="zh-CN" altLang="en-US" sz="2400" b="1" dirty="0">
                <a:latin typeface="楷体_GB2312" pitchFamily="49" charset="-122"/>
                <a:ea typeface="楷体_GB2312" pitchFamily="49" charset="-122"/>
              </a:rPr>
              <a:t>，光纤的工作频率在</a:t>
            </a:r>
            <a:r>
              <a:rPr lang="en-US" altLang="zh-CN" sz="2400" b="1">
                <a:latin typeface="Times New Roman" panose="02020603050405020304" pitchFamily="18" charset="0"/>
                <a:ea typeface="楷体_GB2312" pitchFamily="49" charset="-122"/>
              </a:rPr>
              <a:t>10</a:t>
            </a:r>
            <a:r>
              <a:rPr lang="en-US" altLang="zh-CN" sz="2400" b="1" baseline="30000">
                <a:latin typeface="Times New Roman" panose="02020603050405020304" pitchFamily="18" charset="0"/>
                <a:ea typeface="楷体_GB2312" pitchFamily="49" charset="-122"/>
              </a:rPr>
              <a:t>14</a:t>
            </a:r>
            <a:r>
              <a:rPr lang="en-US" altLang="zh-CN" sz="2400" b="1">
                <a:latin typeface="Times New Roman" panose="02020603050405020304" pitchFamily="18" charset="0"/>
                <a:ea typeface="楷体_GB2312" pitchFamily="49" charset="-122"/>
              </a:rPr>
              <a:t> ~10</a:t>
            </a:r>
            <a:r>
              <a:rPr lang="en-US" altLang="zh-CN" sz="2400" b="1" baseline="30000">
                <a:latin typeface="Times New Roman" panose="02020603050405020304" pitchFamily="18" charset="0"/>
                <a:ea typeface="楷体_GB2312" pitchFamily="49" charset="-122"/>
              </a:rPr>
              <a:t>15 </a:t>
            </a:r>
            <a:r>
              <a:rPr lang="en-US" altLang="zh-CN" sz="2400" b="1">
                <a:latin typeface="Times New Roman" panose="02020603050405020304" pitchFamily="18" charset="0"/>
                <a:ea typeface="楷体_GB2312" pitchFamily="49" charset="-122"/>
              </a:rPr>
              <a:t>Hz</a:t>
            </a:r>
            <a:r>
              <a:rPr lang="zh-CN" altLang="en-US" sz="2400" b="1" dirty="0">
                <a:latin typeface="楷体_GB2312" pitchFamily="49" charset="-122"/>
                <a:ea typeface="楷体_GB2312" pitchFamily="49" charset="-122"/>
              </a:rPr>
              <a:t>之间。</a:t>
            </a:r>
          </a:p>
        </p:txBody>
      </p:sp>
      <p:sp>
        <p:nvSpPr>
          <p:cNvPr id="47108" name="矩形 47107"/>
          <p:cNvSpPr/>
          <p:nvPr/>
        </p:nvSpPr>
        <p:spPr>
          <a:xfrm>
            <a:off x="2133600" y="5105400"/>
            <a:ext cx="7924800" cy="977265"/>
          </a:xfrm>
          <a:prstGeom prst="rect">
            <a:avLst/>
          </a:prstGeom>
          <a:noFill/>
          <a:ln w="9525">
            <a:noFill/>
          </a:ln>
        </p:spPr>
        <p:txBody>
          <a:bodyPr>
            <a:spAutoFit/>
          </a:bodyPr>
          <a:lstStyle/>
          <a:p>
            <a:pPr eaLnBrk="0" hangingPunct="0">
              <a:lnSpc>
                <a:spcPct val="120000"/>
              </a:lnSpc>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目前，各国还在进一步研究、开发用于广大用户接入网上的光纤通信系统。</a:t>
            </a:r>
          </a:p>
        </p:txBody>
      </p:sp>
      <p:sp>
        <p:nvSpPr>
          <p:cNvPr id="47109" name="矩形 47108"/>
          <p:cNvSpPr/>
          <p:nvPr/>
        </p:nvSpPr>
        <p:spPr>
          <a:xfrm>
            <a:off x="2133600" y="3733800"/>
            <a:ext cx="7924800" cy="1420495"/>
          </a:xfrm>
          <a:prstGeom prst="rect">
            <a:avLst/>
          </a:prstGeom>
          <a:noFill/>
          <a:ln w="12700">
            <a:noFill/>
          </a:ln>
        </p:spPr>
        <p:txBody>
          <a:bodyPr>
            <a:spAutoFit/>
          </a:bodyPr>
          <a:lstStyle/>
          <a:p>
            <a:pPr algn="just" eaLnBrk="0" hangingPunct="0">
              <a:lnSpc>
                <a:spcPct val="120000"/>
              </a:lnSpc>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光纤通信最主要的优点是：</a:t>
            </a:r>
            <a:r>
              <a:rPr lang="en-US" altLang="zh-CN" sz="2400" b="1" dirty="0">
                <a:latin typeface="楷体_GB2312" pitchFamily="49" charset="-122"/>
                <a:ea typeface="楷体_GB2312" pitchFamily="49" charset="-122"/>
              </a:rPr>
              <a:t>①</a:t>
            </a:r>
            <a:r>
              <a:rPr lang="zh-CN" altLang="en-US" sz="2400" b="1" dirty="0">
                <a:latin typeface="楷体_GB2312" pitchFamily="49" charset="-122"/>
                <a:ea typeface="楷体_GB2312" pitchFamily="49" charset="-122"/>
              </a:rPr>
              <a:t>容量大</a:t>
            </a:r>
            <a:r>
              <a:rPr lang="en-US" altLang="zh-CN" sz="2400" b="1" dirty="0">
                <a:latin typeface="楷体_GB2312" pitchFamily="49" charset="-122"/>
                <a:ea typeface="楷体_GB2312" pitchFamily="49" charset="-122"/>
              </a:rPr>
              <a:t>; ②</a:t>
            </a:r>
            <a:r>
              <a:rPr lang="zh-CN" altLang="en-US" sz="2400" b="1" dirty="0">
                <a:latin typeface="楷体_GB2312" pitchFamily="49" charset="-122"/>
                <a:ea typeface="楷体_GB2312" pitchFamily="49" charset="-122"/>
              </a:rPr>
              <a:t>衰减小</a:t>
            </a:r>
            <a:r>
              <a:rPr lang="en-US" altLang="zh-CN" sz="2400" b="1" dirty="0">
                <a:latin typeface="楷体_GB2312" pitchFamily="49" charset="-122"/>
                <a:ea typeface="楷体_GB2312" pitchFamily="49" charset="-122"/>
              </a:rPr>
              <a:t>;  ③</a:t>
            </a:r>
            <a:r>
              <a:rPr lang="zh-CN" altLang="en-US" sz="2400" b="1" dirty="0">
                <a:latin typeface="楷体_GB2312" pitchFamily="49" charset="-122"/>
                <a:ea typeface="楷体_GB2312" pitchFamily="49" charset="-122"/>
              </a:rPr>
              <a:t>体积小，重量轻，同时有利于施工和运输</a:t>
            </a:r>
            <a:r>
              <a:rPr lang="en-US" altLang="zh-CN" sz="2400" b="1" dirty="0">
                <a:latin typeface="楷体_GB2312" pitchFamily="49" charset="-122"/>
                <a:ea typeface="楷体_GB2312" pitchFamily="49" charset="-122"/>
              </a:rPr>
              <a:t>; ④</a:t>
            </a:r>
            <a:r>
              <a:rPr lang="zh-CN" altLang="en-US" sz="2400" b="1" dirty="0">
                <a:latin typeface="楷体_GB2312" pitchFamily="49" charset="-122"/>
                <a:ea typeface="楷体_GB2312" pitchFamily="49" charset="-122"/>
              </a:rPr>
              <a:t>防干扰性能好； </a:t>
            </a:r>
            <a:r>
              <a:rPr lang="en-US" altLang="zh-CN" sz="2400" b="1" dirty="0">
                <a:latin typeface="楷体_GB2312" pitchFamily="49" charset="-122"/>
                <a:ea typeface="楷体_GB2312" pitchFamily="49" charset="-122"/>
              </a:rPr>
              <a:t>⑤ </a:t>
            </a:r>
            <a:r>
              <a:rPr lang="zh-CN" altLang="en-US" sz="2400" b="1" dirty="0">
                <a:latin typeface="楷体_GB2312" pitchFamily="49" charset="-122"/>
                <a:ea typeface="楷体_GB2312" pitchFamily="49" charset="-122"/>
              </a:rPr>
              <a:t>节约有色金属； </a:t>
            </a:r>
            <a:r>
              <a:rPr lang="en-US" altLang="zh-CN" sz="2400" b="1" dirty="0">
                <a:latin typeface="楷体_GB2312" pitchFamily="49" charset="-122"/>
                <a:ea typeface="楷体_GB2312" pitchFamily="49" charset="-122"/>
              </a:rPr>
              <a:t>⑥</a:t>
            </a:r>
            <a:r>
              <a:rPr lang="zh-CN" altLang="en-US" sz="2400" b="1" dirty="0">
                <a:latin typeface="楷体_GB2312" pitchFamily="49" charset="-122"/>
                <a:ea typeface="楷体_GB2312" pitchFamily="49" charset="-122"/>
              </a:rPr>
              <a:t>成本低。</a:t>
            </a:r>
          </a:p>
        </p:txBody>
      </p:sp>
      <p:sp>
        <p:nvSpPr>
          <p:cNvPr id="47110" name="矩形 47109">
            <a:hlinkClick r:id="" action="ppaction://hlinkshowjump?jump=previousslide"/>
          </p:cNvPr>
          <p:cNvSpPr/>
          <p:nvPr/>
        </p:nvSpPr>
        <p:spPr>
          <a:xfrm>
            <a:off x="3733800" y="6400800"/>
            <a:ext cx="1066800" cy="457200"/>
          </a:xfrm>
          <a:prstGeom prst="rect">
            <a:avLst/>
          </a:prstGeom>
          <a:noFill/>
          <a:ln w="9525">
            <a:noFill/>
          </a:ln>
        </p:spPr>
        <p:txBody>
          <a:bodyPr/>
          <a:lstStyle/>
          <a:p>
            <a:endParaRPr lang="zh-CN" altLang="en-US"/>
          </a:p>
        </p:txBody>
      </p:sp>
      <p:sp>
        <p:nvSpPr>
          <p:cNvPr id="47111" name="矩形 47110">
            <a:hlinkClick r:id="" action="ppaction://hlinkshowjump?jump=nextslide"/>
          </p:cNvPr>
          <p:cNvSpPr/>
          <p:nvPr/>
        </p:nvSpPr>
        <p:spPr>
          <a:xfrm>
            <a:off x="5257800" y="6400800"/>
            <a:ext cx="1066800" cy="457200"/>
          </a:xfrm>
          <a:prstGeom prst="rect">
            <a:avLst/>
          </a:prstGeom>
          <a:noFill/>
          <a:ln w="9525">
            <a:noFill/>
          </a:ln>
        </p:spPr>
        <p:txBody>
          <a:bodyPr/>
          <a:lstStyle/>
          <a:p>
            <a:endParaRPr lang="zh-CN" altLang="en-US"/>
          </a:p>
        </p:txBody>
      </p:sp>
      <p:sp>
        <p:nvSpPr>
          <p:cNvPr id="47112" name="矩形 47111">
            <a:hlinkClick r:id="" action="ppaction://hlinkshowjump?jump=firstslide"/>
          </p:cNvPr>
          <p:cNvSpPr/>
          <p:nvPr/>
        </p:nvSpPr>
        <p:spPr>
          <a:xfrm>
            <a:off x="2362200" y="6402388"/>
            <a:ext cx="1066800" cy="455612"/>
          </a:xfrm>
          <a:prstGeom prst="rect">
            <a:avLst/>
          </a:prstGeom>
          <a:noFill/>
          <a:ln w="9525">
            <a:noFill/>
          </a:ln>
        </p:spPr>
        <p:txBody>
          <a:bodyPr/>
          <a:lstStyle/>
          <a:p>
            <a:endParaRPr lang="zh-CN" altLang="en-US"/>
          </a:p>
        </p:txBody>
      </p:sp>
      <p:sp>
        <p:nvSpPr>
          <p:cNvPr id="47113" name="矩形 47112">
            <a:hlinkClick r:id="" action="ppaction://hlinkshowjump?jump=endshow"/>
          </p:cNvPr>
          <p:cNvSpPr/>
          <p:nvPr/>
        </p:nvSpPr>
        <p:spPr>
          <a:xfrm>
            <a:off x="6781800" y="6400800"/>
            <a:ext cx="1066800" cy="457200"/>
          </a:xfrm>
          <a:prstGeom prst="rect">
            <a:avLst/>
          </a:prstGeom>
          <a:noFill/>
          <a:ln w="9525">
            <a:noFill/>
          </a:ln>
        </p:spPr>
        <p:txBody>
          <a:bodyPr wrap="none" anchor="ctr"/>
          <a:lstStyle/>
          <a:p>
            <a:pPr algn="ctr" eaLnBrk="0" hangingPunct="0"/>
            <a:endParaRPr sz="2400" dirty="0">
              <a:latin typeface="Times New Roman" panose="02020603050405020304" pitchFamily="18" charset="0"/>
            </a:endParaRPr>
          </a:p>
        </p:txBody>
      </p:sp>
      <p:pic>
        <p:nvPicPr>
          <p:cNvPr id="7" name="图片 6" descr="省实校徽确认稿_00"/>
          <p:cNvPicPr>
            <a:picLocks noChangeAspect="1"/>
          </p:cNvPicPr>
          <p:nvPr/>
        </p:nvPicPr>
        <p:blipFill>
          <a:blip r:embed="rId2"/>
          <a:stretch>
            <a:fillRect/>
          </a:stretch>
        </p:blipFill>
        <p:spPr>
          <a:xfrm>
            <a:off x="230505" y="827405"/>
            <a:ext cx="1383665" cy="126619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48129"/>
          <p:cNvSpPr/>
          <p:nvPr/>
        </p:nvSpPr>
        <p:spPr>
          <a:xfrm>
            <a:off x="2133600" y="1371600"/>
            <a:ext cx="7848600" cy="3928110"/>
          </a:xfrm>
          <a:prstGeom prst="rect">
            <a:avLst/>
          </a:prstGeom>
          <a:noFill/>
          <a:ln w="9525">
            <a:noFill/>
          </a:ln>
        </p:spPr>
        <p:txBody>
          <a:bodyPr>
            <a:spAutoFit/>
          </a:bodyPr>
          <a:lstStyle/>
          <a:p>
            <a:pPr indent="678180" algn="just">
              <a:lnSpc>
                <a:spcPct val="130000"/>
              </a:lnSpc>
            </a:pPr>
            <a:r>
              <a:rPr lang="zh-CN" altLang="en-US" sz="2400" b="1" dirty="0">
                <a:latin typeface="楷体_GB2312" pitchFamily="49" charset="-122"/>
                <a:ea typeface="楷体_GB2312" pitchFamily="49" charset="-122"/>
              </a:rPr>
              <a:t>铷在大自然中很少，而且分散，海水中含量要比陆地上多。现在人们用重结晶法从盐水中浓缩氯化铷，一般经过几十次重结晶，可以得到较纯的氯化铷，然后用金属钙作为还原剂，可制取金属铷，铷主要应用于光电器件，当铷受光照射时可以发射光电子</a:t>
            </a:r>
            <a:r>
              <a:rPr lang="en-US" altLang="zh-CN" sz="2400" b="1">
                <a:latin typeface="Times New Roman" panose="02020603050405020304" pitchFamily="18" charset="0"/>
                <a:ea typeface="楷体_GB2312" pitchFamily="49" charset="-122"/>
              </a:rPr>
              <a:t>——</a:t>
            </a:r>
            <a:r>
              <a:rPr lang="zh-CN" altLang="en-US" sz="2400" b="1" dirty="0">
                <a:latin typeface="楷体_GB2312" pitchFamily="49" charset="-122"/>
                <a:ea typeface="楷体_GB2312" pitchFamily="49" charset="-122"/>
              </a:rPr>
              <a:t>光电效应。因此，人们利用这一特性，将其镀在银片上，制成各种光电管，在电影、电视、光度计以及许多通讯，自动控制方面有着广泛的应用。 </a:t>
            </a:r>
          </a:p>
        </p:txBody>
      </p:sp>
      <p:sp>
        <p:nvSpPr>
          <p:cNvPr id="48131" name="文本框 48130"/>
          <p:cNvSpPr txBox="1"/>
          <p:nvPr/>
        </p:nvSpPr>
        <p:spPr>
          <a:xfrm>
            <a:off x="5791200" y="838200"/>
            <a:ext cx="914400" cy="460375"/>
          </a:xfrm>
          <a:prstGeom prst="rect">
            <a:avLst/>
          </a:prstGeom>
          <a:noFill/>
          <a:ln w="9525">
            <a:noFill/>
          </a:ln>
        </p:spPr>
        <p:txBody>
          <a:bodyPr>
            <a:spAutoFit/>
          </a:bodyPr>
          <a:lstStyle/>
          <a:p>
            <a:pPr>
              <a:spcBef>
                <a:spcPct val="50000"/>
              </a:spcBef>
            </a:pPr>
            <a:r>
              <a:rPr lang="zh-CN" altLang="en-US" sz="2400" b="1" dirty="0">
                <a:solidFill>
                  <a:schemeClr val="accent2"/>
                </a:solidFill>
                <a:latin typeface="Times New Roman" panose="02020603050405020304" pitchFamily="18" charset="0"/>
                <a:ea typeface="黑体" panose="02010609060101010101" charset="-122"/>
              </a:rPr>
              <a:t>铷</a:t>
            </a:r>
            <a:endParaRPr lang="zh-CN" altLang="en-US" sz="2400" b="1">
              <a:solidFill>
                <a:schemeClr val="accent2"/>
              </a:solidFill>
              <a:latin typeface="Times New Roman" panose="02020603050405020304" pitchFamily="18" charset="0"/>
              <a:ea typeface="黑体" panose="02010609060101010101" charset="-122"/>
            </a:endParaRPr>
          </a:p>
        </p:txBody>
      </p:sp>
      <p:grpSp>
        <p:nvGrpSpPr>
          <p:cNvPr id="48132" name="组合 48131"/>
          <p:cNvGrpSpPr/>
          <p:nvPr/>
        </p:nvGrpSpPr>
        <p:grpSpPr>
          <a:xfrm>
            <a:off x="2286000" y="762000"/>
            <a:ext cx="1219200" cy="457200"/>
            <a:chOff x="528" y="336"/>
            <a:chExt cx="768" cy="288"/>
          </a:xfrm>
        </p:grpSpPr>
        <p:sp>
          <p:nvSpPr>
            <p:cNvPr id="48133" name="圆角矩形 48132"/>
            <p:cNvSpPr/>
            <p:nvPr/>
          </p:nvSpPr>
          <p:spPr>
            <a:xfrm>
              <a:off x="528" y="336"/>
              <a:ext cx="768" cy="288"/>
            </a:xfrm>
            <a:prstGeom prst="roundRect">
              <a:avLst>
                <a:gd name="adj" fmla="val 16667"/>
              </a:avLst>
            </a:prstGeom>
            <a:solidFill>
              <a:schemeClr val="accent1"/>
            </a:solidFill>
            <a:ln w="9525" cap="flat" cmpd="sng">
              <a:solidFill>
                <a:srgbClr val="FF9900"/>
              </a:solidFill>
              <a:prstDash val="solid"/>
              <a:headEnd type="none" w="med" len="med"/>
              <a:tailEnd type="none" w="med" len="med"/>
            </a:ln>
          </p:spPr>
          <p:txBody>
            <a:bodyPr/>
            <a:lstStyle/>
            <a:p>
              <a:endParaRPr lang="zh-CN" altLang="en-US"/>
            </a:p>
          </p:txBody>
        </p:sp>
        <p:sp>
          <p:nvSpPr>
            <p:cNvPr id="48134" name="矩形 48133"/>
            <p:cNvSpPr/>
            <p:nvPr/>
          </p:nvSpPr>
          <p:spPr>
            <a:xfrm>
              <a:off x="576" y="384"/>
              <a:ext cx="672" cy="192"/>
            </a:xfrm>
            <a:prstGeom prst="rect">
              <a:avLst/>
            </a:prstGeom>
          </p:spPr>
          <p:txBody>
            <a:bodyPr wrap="none" fromWordArt="1">
              <a:prstTxWarp prst="textPlain">
                <a:avLst>
                  <a:gd name="adj" fmla="val 50000"/>
                </a:avLst>
              </a:prstTxWarp>
              <a:normAutofit fontScale="47500" lnSpcReduction="20000"/>
            </a:bodyPr>
            <a:lstStyle/>
            <a:p>
              <a:pPr algn="ctr"/>
              <a:r>
                <a:rPr lang="zh-CN" altLang="en-US" sz="3600" b="1">
                  <a:gradFill rotWithShape="0">
                    <a:gsLst>
                      <a:gs pos="0">
                        <a:srgbClr val="FFFF00"/>
                      </a:gs>
                      <a:gs pos="100000">
                        <a:srgbClr val="FF9933"/>
                      </a:gs>
                    </a:gsLst>
                    <a:path path="rect">
                      <a:fillToRect l="50000" t="50000" r="50000" b="50000"/>
                    </a:path>
                    <a:tileRect/>
                  </a:gradFill>
                  <a:effectLst>
                    <a:outerShdw dist="35921" dir="2699999" algn="ctr" rotWithShape="0">
                      <a:srgbClr val="C0C0C0"/>
                    </a:outerShdw>
                  </a:effectLst>
                  <a:latin typeface="隶书" panose="02010509060101010101" pitchFamily="49" charset="-122"/>
                  <a:ea typeface="隶书" panose="02010509060101010101" pitchFamily="49" charset="-122"/>
                </a:rPr>
                <a:t>知识窗</a:t>
              </a:r>
            </a:p>
          </p:txBody>
        </p:sp>
      </p:grpSp>
      <p:sp>
        <p:nvSpPr>
          <p:cNvPr id="48135" name="矩形 48134">
            <a:hlinkClick r:id="" action="ppaction://hlinkshowjump?jump=previousslide"/>
          </p:cNvPr>
          <p:cNvSpPr/>
          <p:nvPr/>
        </p:nvSpPr>
        <p:spPr>
          <a:xfrm>
            <a:off x="3733800" y="6400800"/>
            <a:ext cx="1066800" cy="457200"/>
          </a:xfrm>
          <a:prstGeom prst="rect">
            <a:avLst/>
          </a:prstGeom>
          <a:noFill/>
          <a:ln w="9525">
            <a:noFill/>
          </a:ln>
        </p:spPr>
        <p:txBody>
          <a:bodyPr/>
          <a:lstStyle/>
          <a:p>
            <a:endParaRPr lang="zh-CN" altLang="en-US"/>
          </a:p>
        </p:txBody>
      </p:sp>
      <p:sp>
        <p:nvSpPr>
          <p:cNvPr id="48136" name="矩形 48135">
            <a:hlinkClick r:id="" action="ppaction://hlinkshowjump?jump=nextslide"/>
          </p:cNvPr>
          <p:cNvSpPr/>
          <p:nvPr/>
        </p:nvSpPr>
        <p:spPr>
          <a:xfrm>
            <a:off x="5257800" y="6400800"/>
            <a:ext cx="1066800" cy="457200"/>
          </a:xfrm>
          <a:prstGeom prst="rect">
            <a:avLst/>
          </a:prstGeom>
          <a:noFill/>
          <a:ln w="9525">
            <a:noFill/>
          </a:ln>
        </p:spPr>
        <p:txBody>
          <a:bodyPr/>
          <a:lstStyle/>
          <a:p>
            <a:endParaRPr lang="zh-CN" altLang="en-US"/>
          </a:p>
        </p:txBody>
      </p:sp>
      <p:sp>
        <p:nvSpPr>
          <p:cNvPr id="48137" name="矩形 48136">
            <a:hlinkClick r:id="" action="ppaction://hlinkshowjump?jump=firstslide"/>
          </p:cNvPr>
          <p:cNvSpPr/>
          <p:nvPr/>
        </p:nvSpPr>
        <p:spPr>
          <a:xfrm>
            <a:off x="2362200" y="6402388"/>
            <a:ext cx="1066800" cy="455612"/>
          </a:xfrm>
          <a:prstGeom prst="rect">
            <a:avLst/>
          </a:prstGeom>
          <a:noFill/>
          <a:ln w="9525">
            <a:noFill/>
          </a:ln>
        </p:spPr>
        <p:txBody>
          <a:bodyPr/>
          <a:lstStyle/>
          <a:p>
            <a:endParaRPr lang="zh-CN" altLang="en-US"/>
          </a:p>
        </p:txBody>
      </p:sp>
      <p:sp>
        <p:nvSpPr>
          <p:cNvPr id="48138" name="矩形 48137">
            <a:hlinkClick r:id="" action="ppaction://hlinkshowjump?jump=endshow"/>
          </p:cNvPr>
          <p:cNvSpPr/>
          <p:nvPr/>
        </p:nvSpPr>
        <p:spPr>
          <a:xfrm>
            <a:off x="6781800" y="6400800"/>
            <a:ext cx="1066800" cy="457200"/>
          </a:xfrm>
          <a:prstGeom prst="rect">
            <a:avLst/>
          </a:prstGeom>
          <a:noFill/>
          <a:ln w="9525">
            <a:noFill/>
          </a:ln>
        </p:spPr>
        <p:txBody>
          <a:bodyPr wrap="none" anchor="ctr"/>
          <a:lstStyle/>
          <a:p>
            <a:pPr algn="ctr" eaLnBrk="0" hangingPunct="0"/>
            <a:endParaRPr sz="2400" dirty="0">
              <a:latin typeface="Times New Roman" panose="02020603050405020304" pitchFamily="18" charset="0"/>
            </a:endParaRPr>
          </a:p>
        </p:txBody>
      </p:sp>
      <p:pic>
        <p:nvPicPr>
          <p:cNvPr id="7" name="图片 6" descr="省实校徽确认稿_00"/>
          <p:cNvPicPr>
            <a:picLocks noChangeAspect="1"/>
          </p:cNvPicPr>
          <p:nvPr/>
        </p:nvPicPr>
        <p:blipFill>
          <a:blip r:embed="rId2"/>
          <a:stretch>
            <a:fillRect/>
          </a:stretch>
        </p:blipFill>
        <p:spPr>
          <a:xfrm>
            <a:off x="230505" y="827405"/>
            <a:ext cx="1383665" cy="126619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 name="矩形 13331"/>
          <p:cNvSpPr/>
          <p:nvPr/>
        </p:nvSpPr>
        <p:spPr>
          <a:xfrm>
            <a:off x="1981200" y="3124200"/>
            <a:ext cx="3652520" cy="583565"/>
          </a:xfrm>
          <a:prstGeom prst="rect">
            <a:avLst/>
          </a:prstGeom>
          <a:noFill/>
          <a:ln w="9525">
            <a:noFill/>
          </a:ln>
        </p:spPr>
        <p:txBody>
          <a:bodyPr wrap="none" anchor="t">
            <a:spAutoFit/>
          </a:bodyPr>
          <a:lstStyle/>
          <a:p>
            <a:r>
              <a:rPr lang="zh-CN" altLang="en-US" sz="3200" b="1" dirty="0">
                <a:latin typeface="Times New Roman" panose="02020603050405020304" pitchFamily="18" charset="0"/>
              </a:rPr>
              <a:t>以上现象说明什么</a:t>
            </a:r>
            <a:r>
              <a:rPr lang="en-US" altLang="zh-CN" sz="3200" b="1">
                <a:latin typeface="Times New Roman" panose="02020603050405020304" pitchFamily="18" charset="0"/>
              </a:rPr>
              <a:t>?</a:t>
            </a:r>
          </a:p>
        </p:txBody>
      </p:sp>
      <p:sp>
        <p:nvSpPr>
          <p:cNvPr id="13316" name="文本框 13315"/>
          <p:cNvSpPr txBox="1"/>
          <p:nvPr/>
        </p:nvSpPr>
        <p:spPr>
          <a:xfrm>
            <a:off x="1752600" y="44450"/>
            <a:ext cx="4572000" cy="645160"/>
          </a:xfrm>
          <a:prstGeom prst="rect">
            <a:avLst/>
          </a:prstGeom>
          <a:noFill/>
          <a:ln w="9525">
            <a:noFill/>
          </a:ln>
        </p:spPr>
        <p:txBody>
          <a:bodyPr>
            <a:spAutoFit/>
          </a:bodyPr>
          <a:lstStyle/>
          <a:p>
            <a:pPr>
              <a:spcBef>
                <a:spcPct val="50000"/>
              </a:spcBef>
            </a:pPr>
            <a:r>
              <a:rPr lang="zh-CN" altLang="en-US" sz="3600" b="1" dirty="0">
                <a:latin typeface="华文新魏" panose="02010800040101010101" pitchFamily="2" charset="-122"/>
                <a:ea typeface="华文新魏" panose="02010800040101010101" pitchFamily="2" charset="-122"/>
              </a:rPr>
              <a:t>产生光电效应的条件</a:t>
            </a:r>
          </a:p>
        </p:txBody>
      </p:sp>
      <p:sp>
        <p:nvSpPr>
          <p:cNvPr id="13318" name="文本框 13317"/>
          <p:cNvSpPr txBox="1"/>
          <p:nvPr/>
        </p:nvSpPr>
        <p:spPr>
          <a:xfrm>
            <a:off x="1676400" y="4267200"/>
            <a:ext cx="8763000" cy="2061210"/>
          </a:xfrm>
          <a:prstGeom prst="rect">
            <a:avLst/>
          </a:prstGeom>
          <a:noFill/>
          <a:ln w="9525">
            <a:noFill/>
          </a:ln>
        </p:spPr>
        <p:txBody>
          <a:bodyPr>
            <a:spAutoFit/>
          </a:bodyPr>
          <a:lstStyle/>
          <a:p>
            <a:pPr>
              <a:spcBef>
                <a:spcPct val="50000"/>
              </a:spcBef>
            </a:pPr>
            <a:r>
              <a:rPr lang="en-US" altLang="zh-CN" sz="3200" b="1" dirty="0">
                <a:latin typeface="Times New Roman" panose="02020603050405020304" pitchFamily="18" charset="0"/>
                <a:ea typeface="华文新魏" panose="02010800040101010101" pitchFamily="2" charset="-122"/>
              </a:rPr>
              <a:t>      </a:t>
            </a:r>
            <a:r>
              <a:rPr lang="zh-CN" altLang="en-US" sz="3200" b="1" dirty="0">
                <a:latin typeface="Times New Roman" panose="02020603050405020304" pitchFamily="18" charset="0"/>
                <a:ea typeface="华文新魏" panose="02010800040101010101" pitchFamily="2" charset="-122"/>
              </a:rPr>
              <a:t>任何一种金属材料都有一个极限频率，入射光的频率必须大于这个</a:t>
            </a:r>
            <a:r>
              <a:rPr lang="zh-CN" altLang="en-US" sz="3200" b="1" dirty="0">
                <a:solidFill>
                  <a:srgbClr val="0000FF"/>
                </a:solidFill>
                <a:latin typeface="Times New Roman" panose="02020603050405020304" pitchFamily="18" charset="0"/>
                <a:ea typeface="华文新魏" panose="02010800040101010101" pitchFamily="2" charset="-122"/>
              </a:rPr>
              <a:t>极限频率</a:t>
            </a:r>
            <a:r>
              <a:rPr lang="en-US" altLang="zh-CN" sz="3200" b="1" dirty="0">
                <a:solidFill>
                  <a:srgbClr val="0000FF"/>
                </a:solidFill>
                <a:latin typeface="Times New Roman" panose="02020603050405020304" pitchFamily="18" charset="0"/>
                <a:ea typeface="华文新魏" panose="02010800040101010101" pitchFamily="2" charset="-122"/>
              </a:rPr>
              <a:t>(</a:t>
            </a:r>
            <a:r>
              <a:rPr lang="zh-CN" altLang="en-US" sz="3200" b="1" dirty="0">
                <a:solidFill>
                  <a:srgbClr val="0000FF"/>
                </a:solidFill>
                <a:latin typeface="Times New Roman" panose="02020603050405020304" pitchFamily="18" charset="0"/>
                <a:ea typeface="华文新魏" panose="02010800040101010101" pitchFamily="2" charset="-122"/>
              </a:rPr>
              <a:t>截止频率</a:t>
            </a:r>
            <a:r>
              <a:rPr lang="en-US" altLang="zh-CN" sz="3200" b="1" dirty="0">
                <a:solidFill>
                  <a:srgbClr val="0000FF"/>
                </a:solidFill>
                <a:latin typeface="Times New Roman" panose="02020603050405020304" pitchFamily="18" charset="0"/>
                <a:ea typeface="华文新魏" panose="02010800040101010101" pitchFamily="2" charset="-122"/>
              </a:rPr>
              <a:t>)</a:t>
            </a:r>
            <a:r>
              <a:rPr lang="zh-CN" altLang="en-US" sz="3200" b="1" dirty="0">
                <a:latin typeface="Times New Roman" panose="02020603050405020304" pitchFamily="18" charset="0"/>
                <a:ea typeface="华文新魏" panose="02010800040101010101" pitchFamily="2" charset="-122"/>
              </a:rPr>
              <a:t>，才能产生光电效应；低于这个频率的光不能产生光电效应</a:t>
            </a:r>
            <a:endParaRPr lang="zh-CN" altLang="en-US" dirty="0">
              <a:latin typeface="Arial" panose="020B0604020202020204" pitchFamily="34" charset="0"/>
            </a:endParaRPr>
          </a:p>
        </p:txBody>
      </p:sp>
      <p:sp>
        <p:nvSpPr>
          <p:cNvPr id="13319" name="文本框 13318"/>
          <p:cNvSpPr txBox="1"/>
          <p:nvPr/>
        </p:nvSpPr>
        <p:spPr>
          <a:xfrm>
            <a:off x="1905000" y="990600"/>
            <a:ext cx="5867400" cy="2061210"/>
          </a:xfrm>
          <a:prstGeom prst="rect">
            <a:avLst/>
          </a:prstGeom>
          <a:noFill/>
          <a:ln w="9525">
            <a:noFill/>
          </a:ln>
        </p:spPr>
        <p:txBody>
          <a:bodyPr>
            <a:spAutoFit/>
          </a:bodyPr>
          <a:lstStyle/>
          <a:p>
            <a:r>
              <a:rPr lang="en-US" altLang="zh-CN" sz="3200" b="1" dirty="0">
                <a:latin typeface="Arial" panose="020B0604020202020204" pitchFamily="34" charset="0"/>
              </a:rPr>
              <a:t>1.</a:t>
            </a:r>
            <a:r>
              <a:rPr lang="zh-CN" altLang="en-US" sz="3200" b="1" dirty="0">
                <a:latin typeface="Arial" panose="020B0604020202020204" pitchFamily="34" charset="0"/>
              </a:rPr>
              <a:t>用紫光照射</a:t>
            </a:r>
            <a:r>
              <a:rPr lang="zh-CN" altLang="en-US" sz="3200" b="1" i="1" dirty="0">
                <a:latin typeface="Arial" panose="020B0604020202020204" pitchFamily="34" charset="0"/>
              </a:rPr>
              <a:t>锌板</a:t>
            </a:r>
            <a:endParaRPr lang="zh-CN" altLang="en-US" sz="3200" b="1">
              <a:latin typeface="Arial" panose="020B0604020202020204" pitchFamily="34" charset="0"/>
            </a:endParaRPr>
          </a:p>
          <a:p>
            <a:r>
              <a:rPr lang="en-US" altLang="zh-CN" sz="3200" b="1" dirty="0">
                <a:latin typeface="Times New Roman" panose="02020603050405020304" pitchFamily="18" charset="0"/>
              </a:rPr>
              <a:t>2.</a:t>
            </a:r>
            <a:r>
              <a:rPr lang="zh-CN" altLang="en-US" sz="3200" b="1" dirty="0">
                <a:latin typeface="Times New Roman" panose="02020603050405020304" pitchFamily="18" charset="0"/>
              </a:rPr>
              <a:t>用黄光照射</a:t>
            </a:r>
            <a:r>
              <a:rPr lang="zh-CN" altLang="en-US" sz="3200" b="1" i="1" dirty="0">
                <a:latin typeface="Arial" panose="020B0604020202020204" pitchFamily="34" charset="0"/>
              </a:rPr>
              <a:t>锌板</a:t>
            </a:r>
          </a:p>
          <a:p>
            <a:r>
              <a:rPr lang="en-US" altLang="zh-CN" sz="3200" b="1" dirty="0">
                <a:latin typeface="Times New Roman" panose="02020603050405020304" pitchFamily="18" charset="0"/>
              </a:rPr>
              <a:t>3.</a:t>
            </a:r>
            <a:r>
              <a:rPr lang="zh-CN" altLang="en-US" sz="3200" b="1" dirty="0">
                <a:latin typeface="Times New Roman" panose="02020603050405020304" pitchFamily="18" charset="0"/>
              </a:rPr>
              <a:t>增大黄光照射强度</a:t>
            </a:r>
            <a:endParaRPr lang="zh-CN" altLang="en-US" sz="3200" b="1">
              <a:latin typeface="Times New Roman" panose="02020603050405020304" pitchFamily="18" charset="0"/>
            </a:endParaRPr>
          </a:p>
          <a:p>
            <a:r>
              <a:rPr lang="en-US" altLang="zh-CN" sz="3200" b="1" dirty="0">
                <a:latin typeface="Times New Roman" panose="02020603050405020304" pitchFamily="18" charset="0"/>
              </a:rPr>
              <a:t>4.</a:t>
            </a:r>
            <a:r>
              <a:rPr lang="zh-CN" altLang="en-US" sz="3200" b="1" dirty="0">
                <a:latin typeface="Times New Roman" panose="02020603050405020304" pitchFamily="18" charset="0"/>
              </a:rPr>
              <a:t>增大黄光照射时间</a:t>
            </a:r>
            <a:endParaRPr lang="zh-CN" altLang="en-US" sz="3200" b="1">
              <a:latin typeface="Times New Roman" panose="02020603050405020304" pitchFamily="18" charset="0"/>
            </a:endParaRPr>
          </a:p>
        </p:txBody>
      </p:sp>
      <p:sp>
        <p:nvSpPr>
          <p:cNvPr id="13324" name="矩形 13323"/>
          <p:cNvSpPr/>
          <p:nvPr/>
        </p:nvSpPr>
        <p:spPr>
          <a:xfrm>
            <a:off x="5803900" y="914400"/>
            <a:ext cx="2959100" cy="583565"/>
          </a:xfrm>
          <a:prstGeom prst="rect">
            <a:avLst/>
          </a:prstGeom>
          <a:noFill/>
          <a:ln w="9525">
            <a:noFill/>
          </a:ln>
        </p:spPr>
        <p:txBody>
          <a:bodyPr>
            <a:spAutoFit/>
          </a:bodyPr>
          <a:lstStyle/>
          <a:p>
            <a:r>
              <a:rPr lang="zh-CN" altLang="en-US" sz="3200" b="1" dirty="0">
                <a:solidFill>
                  <a:srgbClr val="FF33CC"/>
                </a:solidFill>
                <a:latin typeface="Arial" panose="020B0604020202020204" pitchFamily="34" charset="0"/>
              </a:rPr>
              <a:t>有</a:t>
            </a:r>
            <a:r>
              <a:rPr lang="zh-CN" altLang="en-US" sz="3200" b="1" dirty="0">
                <a:latin typeface="Arial" panose="020B0604020202020204" pitchFamily="34" charset="0"/>
              </a:rPr>
              <a:t>光电流</a:t>
            </a:r>
          </a:p>
        </p:txBody>
      </p:sp>
      <p:sp>
        <p:nvSpPr>
          <p:cNvPr id="13325" name="矩形 13324"/>
          <p:cNvSpPr/>
          <p:nvPr/>
        </p:nvSpPr>
        <p:spPr>
          <a:xfrm>
            <a:off x="5803900" y="1447800"/>
            <a:ext cx="3340100" cy="583565"/>
          </a:xfrm>
          <a:prstGeom prst="rect">
            <a:avLst/>
          </a:prstGeom>
          <a:noFill/>
          <a:ln w="9525">
            <a:noFill/>
          </a:ln>
        </p:spPr>
        <p:txBody>
          <a:bodyPr>
            <a:spAutoFit/>
          </a:bodyPr>
          <a:lstStyle/>
          <a:p>
            <a:r>
              <a:rPr lang="zh-CN" altLang="en-US" sz="3200" b="1" dirty="0">
                <a:solidFill>
                  <a:srgbClr val="0000FF"/>
                </a:solidFill>
                <a:latin typeface="Arial" panose="020B0604020202020204" pitchFamily="34" charset="0"/>
              </a:rPr>
              <a:t>无</a:t>
            </a:r>
            <a:r>
              <a:rPr lang="zh-CN" altLang="en-US" sz="3200" b="1" dirty="0">
                <a:latin typeface="Arial" panose="020B0604020202020204" pitchFamily="34" charset="0"/>
              </a:rPr>
              <a:t>光电流</a:t>
            </a:r>
          </a:p>
        </p:txBody>
      </p:sp>
      <p:sp>
        <p:nvSpPr>
          <p:cNvPr id="13326" name="矩形 13325"/>
          <p:cNvSpPr/>
          <p:nvPr/>
        </p:nvSpPr>
        <p:spPr>
          <a:xfrm>
            <a:off x="5803900" y="1905000"/>
            <a:ext cx="3568700" cy="583565"/>
          </a:xfrm>
          <a:prstGeom prst="rect">
            <a:avLst/>
          </a:prstGeom>
          <a:noFill/>
          <a:ln w="9525">
            <a:noFill/>
          </a:ln>
        </p:spPr>
        <p:txBody>
          <a:bodyPr>
            <a:spAutoFit/>
          </a:bodyPr>
          <a:lstStyle/>
          <a:p>
            <a:r>
              <a:rPr lang="zh-CN" altLang="en-US" sz="3200" b="1" dirty="0">
                <a:solidFill>
                  <a:srgbClr val="0000FF"/>
                </a:solidFill>
                <a:latin typeface="Arial" panose="020B0604020202020204" pitchFamily="34" charset="0"/>
              </a:rPr>
              <a:t>无</a:t>
            </a:r>
            <a:r>
              <a:rPr lang="zh-CN" altLang="en-US" sz="3200" b="1" dirty="0">
                <a:latin typeface="Arial" panose="020B0604020202020204" pitchFamily="34" charset="0"/>
              </a:rPr>
              <a:t>光电流</a:t>
            </a:r>
          </a:p>
        </p:txBody>
      </p:sp>
      <p:sp>
        <p:nvSpPr>
          <p:cNvPr id="13327" name="矩形 13326"/>
          <p:cNvSpPr/>
          <p:nvPr/>
        </p:nvSpPr>
        <p:spPr>
          <a:xfrm>
            <a:off x="5803900" y="2392363"/>
            <a:ext cx="3187700" cy="583565"/>
          </a:xfrm>
          <a:prstGeom prst="rect">
            <a:avLst/>
          </a:prstGeom>
          <a:noFill/>
          <a:ln w="9525">
            <a:noFill/>
          </a:ln>
        </p:spPr>
        <p:txBody>
          <a:bodyPr>
            <a:spAutoFit/>
          </a:bodyPr>
          <a:lstStyle/>
          <a:p>
            <a:r>
              <a:rPr lang="zh-CN" altLang="en-US" sz="3200" b="1" dirty="0">
                <a:solidFill>
                  <a:srgbClr val="0000FF"/>
                </a:solidFill>
                <a:latin typeface="Arial" panose="020B0604020202020204" pitchFamily="34" charset="0"/>
              </a:rPr>
              <a:t>无</a:t>
            </a:r>
            <a:r>
              <a:rPr lang="zh-CN" altLang="en-US" sz="3200" b="1" dirty="0">
                <a:latin typeface="Arial" panose="020B0604020202020204" pitchFamily="34" charset="0"/>
              </a:rPr>
              <a:t>光电流</a:t>
            </a:r>
          </a:p>
        </p:txBody>
      </p:sp>
      <p:pic>
        <p:nvPicPr>
          <p:cNvPr id="7199" name="图片 7198" descr="光电效应"/>
          <p:cNvPicPr>
            <a:picLocks noChangeAspect="1"/>
          </p:cNvPicPr>
          <p:nvPr/>
        </p:nvPicPr>
        <p:blipFill>
          <a:blip r:embed="rId2"/>
          <a:stretch>
            <a:fillRect/>
          </a:stretch>
        </p:blipFill>
        <p:spPr>
          <a:xfrm>
            <a:off x="1828800" y="685800"/>
            <a:ext cx="8220075" cy="6189980"/>
          </a:xfrm>
          <a:prstGeom prst="rect">
            <a:avLst/>
          </a:prstGeom>
          <a:noFill/>
          <a:ln w="57150">
            <a:noFill/>
          </a:ln>
        </p:spPr>
      </p:pic>
      <p:pic>
        <p:nvPicPr>
          <p:cNvPr id="7" name="图片 6" descr="省实校徽确认稿_00"/>
          <p:cNvPicPr>
            <a:picLocks noChangeAspect="1"/>
          </p:cNvPicPr>
          <p:nvPr/>
        </p:nvPicPr>
        <p:blipFill>
          <a:blip r:embed="rId3"/>
          <a:stretch>
            <a:fillRect/>
          </a:stretch>
        </p:blipFill>
        <p:spPr>
          <a:xfrm>
            <a:off x="230505" y="827405"/>
            <a:ext cx="1383665" cy="1266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99"/>
                                        </p:tgtEl>
                                        <p:attrNameLst>
                                          <p:attrName>style.visibility</p:attrName>
                                        </p:attrNameLst>
                                      </p:cBhvr>
                                      <p:to>
                                        <p:strVal val="visible"/>
                                      </p:to>
                                    </p:set>
                                    <p:animEffect transition="in" filter="blinds(horizontal)">
                                      <p:cBhvr>
                                        <p:cTn id="7" dur="500"/>
                                        <p:tgtEl>
                                          <p:spTgt spid="71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199"/>
                                        </p:tgtEl>
                                      </p:cBhvr>
                                    </p:animEffect>
                                    <p:set>
                                      <p:cBhvr>
                                        <p:cTn id="12" dur="1" fill="hold">
                                          <p:stCondLst>
                                            <p:cond delay="499"/>
                                          </p:stCondLst>
                                        </p:cTn>
                                        <p:tgtEl>
                                          <p:spTgt spid="719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9"/>
                                        </p:tgtEl>
                                        <p:attrNameLst>
                                          <p:attrName>style.visibility</p:attrName>
                                        </p:attrNameLst>
                                      </p:cBhvr>
                                      <p:to>
                                        <p:strVal val="visible"/>
                                      </p:to>
                                    </p:set>
                                    <p:animEffect transition="in" filter="blinds(horizontal)">
                                      <p:cBhvr>
                                        <p:cTn id="17" dur="500"/>
                                        <p:tgtEl>
                                          <p:spTgt spid="133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24"/>
                                        </p:tgtEl>
                                        <p:attrNameLst>
                                          <p:attrName>style.visibility</p:attrName>
                                        </p:attrNameLst>
                                      </p:cBhvr>
                                      <p:to>
                                        <p:strVal val="visible"/>
                                      </p:to>
                                    </p:set>
                                    <p:animEffect transition="in" filter="blinds(horizontal)">
                                      <p:cBhvr>
                                        <p:cTn id="22" dur="500"/>
                                        <p:tgtEl>
                                          <p:spTgt spid="133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25"/>
                                        </p:tgtEl>
                                        <p:attrNameLst>
                                          <p:attrName>style.visibility</p:attrName>
                                        </p:attrNameLst>
                                      </p:cBhvr>
                                      <p:to>
                                        <p:strVal val="visible"/>
                                      </p:to>
                                    </p:set>
                                    <p:animEffect transition="in" filter="blinds(horizontal)">
                                      <p:cBhvr>
                                        <p:cTn id="27" dur="500"/>
                                        <p:tgtEl>
                                          <p:spTgt spid="133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326"/>
                                        </p:tgtEl>
                                        <p:attrNameLst>
                                          <p:attrName>style.visibility</p:attrName>
                                        </p:attrNameLst>
                                      </p:cBhvr>
                                      <p:to>
                                        <p:strVal val="visible"/>
                                      </p:to>
                                    </p:set>
                                    <p:animEffect transition="in" filter="blinds(horizontal)">
                                      <p:cBhvr>
                                        <p:cTn id="32" dur="500"/>
                                        <p:tgtEl>
                                          <p:spTgt spid="133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327"/>
                                        </p:tgtEl>
                                        <p:attrNameLst>
                                          <p:attrName>style.visibility</p:attrName>
                                        </p:attrNameLst>
                                      </p:cBhvr>
                                      <p:to>
                                        <p:strVal val="visible"/>
                                      </p:to>
                                    </p:set>
                                    <p:animEffect transition="in" filter="blinds(horizontal)">
                                      <p:cBhvr>
                                        <p:cTn id="37" dur="500"/>
                                        <p:tgtEl>
                                          <p:spTgt spid="133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332"/>
                                        </p:tgtEl>
                                        <p:attrNameLst>
                                          <p:attrName>style.visibility</p:attrName>
                                        </p:attrNameLst>
                                      </p:cBhvr>
                                      <p:to>
                                        <p:strVal val="visible"/>
                                      </p:to>
                                    </p:set>
                                    <p:animEffect transition="in" filter="blinds(horizontal)">
                                      <p:cBhvr>
                                        <p:cTn id="42" dur="500"/>
                                        <p:tgtEl>
                                          <p:spTgt spid="133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318"/>
                                        </p:tgtEl>
                                        <p:attrNameLst>
                                          <p:attrName>style.visibility</p:attrName>
                                        </p:attrNameLst>
                                      </p:cBhvr>
                                      <p:to>
                                        <p:strVal val="visible"/>
                                      </p:to>
                                    </p:set>
                                    <p:animEffect transition="in" filter="blinds(horizontal)">
                                      <p:cBhvr>
                                        <p:cTn id="4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 grpId="0"/>
      <p:bldP spid="13318" grpId="0"/>
      <p:bldP spid="13319" grpId="0"/>
      <p:bldP spid="13324" grpId="0"/>
      <p:bldP spid="13325" grpId="0"/>
      <p:bldP spid="13326" grpId="0"/>
      <p:bldP spid="1332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56"/>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56"/>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56"/>
  <p:tag name="KSO_WM_TAG_VERSION" val="1.0"/>
  <p:tag name="KSO_WM_TEMPLATE_THUMBS_INDEX" val="1、3、6、7、10、12、14、17、18、19、22、27、28、35、36、37、38"/>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
  <p:tag name="KSO_WM_SLIDE_LAYOUT_CNT" val="1_1"/>
  <p:tag name="KSO_WM_SLIDE_TYPE" val="title"/>
  <p:tag name="KSO_WM_BEAUTIFY_FLAG" val="#wm#"/>
  <p:tag name="KSO_WM_COMBINE_RELATE_SLIDE_ID" val="background20180962_1"/>
  <p:tag name="KSO_WM_TEMPLATE_CATEGORY" val="basetag"/>
  <p:tag name="KSO_WM_TEMPLATE_INDEX" val="20163656"/>
  <p:tag name="KSO_WM_SLIDE_ID" val="custom20181639_1"/>
  <p:tag name="KSO_WM_SLIDE_INDEX" val="1"/>
  <p:tag name="KSO_WM_TEMPLATE_SUBCATEGORY" val="combine"/>
  <p:tag name="KSO_WM_TEMPLATE_THUMBS_INDEX" val="1、4、5、6、12、13、19、22、"/>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1542</Words>
  <Application>Microsoft Office PowerPoint</Application>
  <PresentationFormat>宽屏</PresentationFormat>
  <Paragraphs>114</Paragraphs>
  <Slides>22</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vt:i4>
      </vt:variant>
      <vt:variant>
        <vt:lpstr>幻灯片标题</vt:lpstr>
      </vt:variant>
      <vt:variant>
        <vt:i4>22</vt:i4>
      </vt:variant>
    </vt:vector>
  </HeadingPairs>
  <TitlesOfParts>
    <vt:vector size="39" baseType="lpstr">
      <vt:lpstr>宋体</vt:lpstr>
      <vt:lpstr>楷体</vt:lpstr>
      <vt:lpstr>华文楷体</vt:lpstr>
      <vt:lpstr>幼圆</vt:lpstr>
      <vt:lpstr>方正姚体</vt:lpstr>
      <vt:lpstr>Times New Roman</vt:lpstr>
      <vt:lpstr>黑体</vt:lpstr>
      <vt:lpstr>Calibri</vt:lpstr>
      <vt:lpstr>楷体_GB2312</vt:lpstr>
      <vt:lpstr>迷你简启体</vt:lpstr>
      <vt:lpstr>Arial</vt:lpstr>
      <vt:lpstr>华文新魏</vt:lpstr>
      <vt:lpstr>隶书</vt:lpstr>
      <vt:lpstr>1_自定义设计方案</vt:lpstr>
      <vt:lpstr>Bitmap Image</vt:lpstr>
      <vt:lpstr>公式</vt:lpstr>
      <vt:lpstr>Equation.DSMT4</vt:lpstr>
      <vt:lpstr>PowerPoint 演示文稿</vt:lpstr>
      <vt:lpstr>光电效应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jing</cp:lastModifiedBy>
  <cp:revision>55</cp:revision>
  <dcterms:created xsi:type="dcterms:W3CDTF">2018-01-08T11:22:00Z</dcterms:created>
  <dcterms:modified xsi:type="dcterms:W3CDTF">2020-04-22T12:30:53Z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2052-11.3.0.9221</vt:lpwstr>
  </property>
</Properties>
</file>