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7"/>
  </p:notesMasterIdLst>
  <p:sldIdLst>
    <p:sldId id="444" r:id="rId3"/>
    <p:sldId id="478" r:id="rId4"/>
    <p:sldId id="457" r:id="rId5"/>
    <p:sldId id="464" r:id="rId6"/>
    <p:sldId id="467" r:id="rId7"/>
    <p:sldId id="458" r:id="rId8"/>
    <p:sldId id="466" r:id="rId9"/>
    <p:sldId id="463" r:id="rId10"/>
    <p:sldId id="469" r:id="rId11"/>
    <p:sldId id="468" r:id="rId12"/>
    <p:sldId id="445" r:id="rId13"/>
    <p:sldId id="470" r:id="rId14"/>
    <p:sldId id="471" r:id="rId15"/>
    <p:sldId id="472" r:id="rId16"/>
  </p:sldIdLst>
  <p:sldSz cx="12192000" cy="6858000"/>
  <p:notesSz cx="7103745" cy="10234295"/>
  <p:embeddedFontLst>
    <p:embeddedFont>
      <p:font typeface="迷你简启体" panose="03000509000000000000" charset="-122"/>
      <p:regular r:id="rId21"/>
    </p:embeddedFont>
    <p:embeddedFont>
      <p:font typeface="方正姚体" panose="02010601030101010101" pitchFamily="2" charset="-122"/>
      <p:regular r:id="rId22"/>
    </p:embeddedFont>
    <p:embeddedFont>
      <p:font typeface="楷体" panose="02010609060101010101" charset="-122"/>
      <p:regular r:id="rId23"/>
    </p:embeddedFont>
    <p:embeddedFont>
      <p:font typeface="黑体" panose="02010609060101010101" charset="-122"/>
      <p:regular r:id="rId24"/>
    </p:embeddedFont>
    <p:embeddedFont>
      <p:font typeface="Calibri" panose="020F0502020204030204" charset="0"/>
      <p:regular r:id="rId25"/>
      <p:bold r:id="rId26"/>
      <p:italic r:id="rId27"/>
      <p:boldItalic r:id="rId28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CB2327"/>
    <a:srgbClr val="A7272B"/>
    <a:srgbClr val="BD2529"/>
    <a:srgbClr val="FF5050"/>
    <a:srgbClr val="C922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8" Type="http://schemas.openxmlformats.org/officeDocument/2006/relationships/font" Target="fonts/font8.fntdata"/><Relationship Id="rId27" Type="http://schemas.openxmlformats.org/officeDocument/2006/relationships/font" Target="fonts/font7.fntdata"/><Relationship Id="rId26" Type="http://schemas.openxmlformats.org/officeDocument/2006/relationships/font" Target="fonts/font6.fntdata"/><Relationship Id="rId25" Type="http://schemas.openxmlformats.org/officeDocument/2006/relationships/font" Target="fonts/font5.fntdata"/><Relationship Id="rId24" Type="http://schemas.openxmlformats.org/officeDocument/2006/relationships/font" Target="fonts/font4.fntdata"/><Relationship Id="rId23" Type="http://schemas.openxmlformats.org/officeDocument/2006/relationships/font" Target="fonts/font3.fntdata"/><Relationship Id="rId22" Type="http://schemas.openxmlformats.org/officeDocument/2006/relationships/font" Target="fonts/font2.fntdata"/><Relationship Id="rId21" Type="http://schemas.openxmlformats.org/officeDocument/2006/relationships/font" Target="fonts/font1.fntdata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notesMaster" Target="notesMasters/notesMaster1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梯形 6"/>
          <p:cNvSpPr/>
          <p:nvPr/>
        </p:nvSpPr>
        <p:spPr>
          <a:xfrm rot="10800000">
            <a:off x="1262231" y="-3"/>
            <a:ext cx="9667538" cy="301215"/>
          </a:xfrm>
          <a:prstGeom prst="trapezoid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6540649"/>
            <a:ext cx="12192000" cy="317351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491480" y="1470800"/>
            <a:ext cx="1209040" cy="70675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altLang="zh-CN" sz="4000" b="1" dirty="0" smtClean="0">
                <a:solidFill>
                  <a:schemeClr val="bg1"/>
                </a:solidFill>
                <a:latin typeface="方正姚体" panose="02010601030101010101" pitchFamily="2" charset="-122"/>
              </a:rPr>
              <a:t>2017</a:t>
            </a:r>
            <a:endParaRPr lang="en-US" altLang="zh-CN" sz="3200" b="1" dirty="0" smtClean="0">
              <a:solidFill>
                <a:schemeClr val="bg1"/>
              </a:solidFill>
              <a:latin typeface="方正姚体" panose="02010601030101010101" pitchFamily="2" charset="-122"/>
            </a:endParaRPr>
          </a:p>
        </p:txBody>
      </p:sp>
      <p:sp>
        <p:nvSpPr>
          <p:cNvPr id="10" name="同心圆 9"/>
          <p:cNvSpPr/>
          <p:nvPr/>
        </p:nvSpPr>
        <p:spPr>
          <a:xfrm>
            <a:off x="5332207" y="1129552"/>
            <a:ext cx="1527586" cy="1527586"/>
          </a:xfrm>
          <a:prstGeom prst="donut">
            <a:avLst>
              <a:gd name="adj" fmla="val 634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2841437"/>
            <a:ext cx="9144000" cy="1030476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3181350" y="5031507"/>
            <a:ext cx="2705100" cy="47625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 smtClean="0"/>
              <a:t>编辑副标题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F2237-1CDC-4A9F-9B50-E2751CF0200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BD5C9-D31B-404C-B346-DE2E8DFE88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5 -0.00556 L 0.56367 -0.00764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51" y="-11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0" grpId="0" bldLvl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F2237-1CDC-4A9F-9B50-E2751CF0200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BD5C9-D31B-404C-B346-DE2E8DFE88CF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930729"/>
            <a:ext cx="10515600" cy="5184320"/>
          </a:xfrm>
        </p:spPr>
        <p:txBody>
          <a:bodyPr anchor="ctr">
            <a:normAutofit/>
          </a:bodyPr>
          <a:lstStyle>
            <a:lvl1pPr marL="0" indent="0">
              <a:lnSpc>
                <a:spcPct val="120000"/>
              </a:lnSpc>
              <a:buNone/>
              <a:defRPr sz="2000">
                <a:solidFill>
                  <a:srgbClr val="2D3E50"/>
                </a:solidFill>
              </a:defRPr>
            </a:lvl1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F2237-1CDC-4A9F-9B50-E2751CF0200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BD5C9-D31B-404C-B346-DE2E8DFE88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 6"/>
          <p:cNvSpPr/>
          <p:nvPr/>
        </p:nvSpPr>
        <p:spPr>
          <a:xfrm>
            <a:off x="0" y="0"/>
            <a:ext cx="5398770" cy="788670"/>
          </a:xfrm>
          <a:custGeom>
            <a:avLst/>
            <a:gdLst>
              <a:gd name="connsiteX0" fmla="*/ 0 w 5398770"/>
              <a:gd name="connsiteY0" fmla="*/ 0 h 674370"/>
              <a:gd name="connsiteX1" fmla="*/ 5398770 w 5398770"/>
              <a:gd name="connsiteY1" fmla="*/ 0 h 674370"/>
              <a:gd name="connsiteX2" fmla="*/ 4752791 w 5398770"/>
              <a:gd name="connsiteY2" fmla="*/ 674370 h 674370"/>
              <a:gd name="connsiteX3" fmla="*/ 0 w 5398770"/>
              <a:gd name="connsiteY3" fmla="*/ 674370 h 674370"/>
              <a:gd name="connsiteX4" fmla="*/ 0 w 5398770"/>
              <a:gd name="connsiteY4" fmla="*/ 0 h 674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98770" h="674370">
                <a:moveTo>
                  <a:pt x="0" y="0"/>
                </a:moveTo>
                <a:lnTo>
                  <a:pt x="5398770" y="0"/>
                </a:lnTo>
                <a:lnTo>
                  <a:pt x="4752791" y="674370"/>
                </a:lnTo>
                <a:lnTo>
                  <a:pt x="0" y="674370"/>
                </a:lnTo>
                <a:lnTo>
                  <a:pt x="0" y="0"/>
                </a:lnTo>
                <a:close/>
              </a:path>
            </a:pathLst>
          </a:custGeom>
          <a:solidFill>
            <a:srgbClr val="BC24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b="1" dirty="0">
              <a:solidFill>
                <a:prstClr val="white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4038600" cy="788670"/>
          </a:xfrm>
        </p:spPr>
        <p:txBody>
          <a:bodyPr>
            <a:normAutofit/>
          </a:bodyPr>
          <a:lstStyle>
            <a:lvl1pPr algn="ctr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 smtClean="0"/>
              <a:t>编辑标题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2000">
                <a:solidFill>
                  <a:srgbClr val="2D3E50"/>
                </a:solidFill>
              </a:defRPr>
            </a:lvl1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F2237-1CDC-4A9F-9B50-E2751CF0200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BD5C9-D31B-404C-B346-DE2E8DFE88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6355080"/>
            <a:ext cx="12192000" cy="502920"/>
          </a:xfrm>
          <a:prstGeom prst="rect">
            <a:avLst/>
          </a:prstGeom>
          <a:solidFill>
            <a:srgbClr val="BC24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3" name="任意多边形 12"/>
          <p:cNvSpPr/>
          <p:nvPr/>
        </p:nvSpPr>
        <p:spPr>
          <a:xfrm rot="10800000">
            <a:off x="4848094" y="1802755"/>
            <a:ext cx="2490700" cy="1554480"/>
          </a:xfrm>
          <a:custGeom>
            <a:avLst/>
            <a:gdLst>
              <a:gd name="connsiteX0" fmla="*/ 4735 w 1611630"/>
              <a:gd name="connsiteY0" fmla="*/ 0 h 1005840"/>
              <a:gd name="connsiteX1" fmla="*/ 1606895 w 1611630"/>
              <a:gd name="connsiteY1" fmla="*/ 0 h 1005840"/>
              <a:gd name="connsiteX2" fmla="*/ 1607470 w 1611630"/>
              <a:gd name="connsiteY2" fmla="*/ 4247 h 1005840"/>
              <a:gd name="connsiteX3" fmla="*/ 1611630 w 1611630"/>
              <a:gd name="connsiteY3" fmla="*/ 97155 h 1005840"/>
              <a:gd name="connsiteX4" fmla="*/ 805815 w 1611630"/>
              <a:gd name="connsiteY4" fmla="*/ 1005840 h 1005840"/>
              <a:gd name="connsiteX5" fmla="*/ 0 w 1611630"/>
              <a:gd name="connsiteY5" fmla="*/ 97155 h 1005840"/>
              <a:gd name="connsiteX6" fmla="*/ 4160 w 1611630"/>
              <a:gd name="connsiteY6" fmla="*/ 4247 h 1005840"/>
              <a:gd name="connsiteX7" fmla="*/ 4735 w 1611630"/>
              <a:gd name="connsiteY7" fmla="*/ 0 h 100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11630" h="1005840">
                <a:moveTo>
                  <a:pt x="4735" y="0"/>
                </a:moveTo>
                <a:lnTo>
                  <a:pt x="1606895" y="0"/>
                </a:lnTo>
                <a:lnTo>
                  <a:pt x="1607470" y="4247"/>
                </a:lnTo>
                <a:cubicBezTo>
                  <a:pt x="1610221" y="34795"/>
                  <a:pt x="1611630" y="65789"/>
                  <a:pt x="1611630" y="97155"/>
                </a:cubicBezTo>
                <a:cubicBezTo>
                  <a:pt x="1611630" y="599008"/>
                  <a:pt x="1250854" y="1005840"/>
                  <a:pt x="805815" y="1005840"/>
                </a:cubicBezTo>
                <a:cubicBezTo>
                  <a:pt x="360776" y="1005840"/>
                  <a:pt x="0" y="599008"/>
                  <a:pt x="0" y="97155"/>
                </a:cubicBezTo>
                <a:cubicBezTo>
                  <a:pt x="0" y="65789"/>
                  <a:pt x="1410" y="34795"/>
                  <a:pt x="4160" y="4247"/>
                </a:cubicBezTo>
                <a:lnTo>
                  <a:pt x="4735" y="0"/>
                </a:lnTo>
                <a:close/>
              </a:path>
            </a:pathLst>
          </a:custGeom>
          <a:solidFill>
            <a:srgbClr val="BC24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2524125" y="3357235"/>
            <a:ext cx="7138638" cy="0"/>
          </a:xfrm>
          <a:prstGeom prst="line">
            <a:avLst/>
          </a:prstGeom>
          <a:ln>
            <a:solidFill>
              <a:srgbClr val="BC24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3524250"/>
            <a:ext cx="10515600" cy="1200149"/>
          </a:xfrm>
        </p:spPr>
        <p:txBody>
          <a:bodyPr anchor="t">
            <a:normAutofit/>
          </a:bodyPr>
          <a:lstStyle>
            <a:lvl1pPr algn="ctr">
              <a:defRPr sz="7200"/>
            </a:lvl1pPr>
          </a:lstStyle>
          <a:p>
            <a:r>
              <a:rPr lang="zh-CN" altLang="en-US" dirty="0" smtClean="0"/>
              <a:t>编辑标题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F2237-1CDC-4A9F-9B50-E2751CF0200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BD5C9-D31B-404C-B346-DE2E8DFE88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>
            <a:off x="0" y="0"/>
            <a:ext cx="5398770" cy="788670"/>
          </a:xfrm>
          <a:custGeom>
            <a:avLst/>
            <a:gdLst>
              <a:gd name="connsiteX0" fmla="*/ 0 w 5398770"/>
              <a:gd name="connsiteY0" fmla="*/ 0 h 674370"/>
              <a:gd name="connsiteX1" fmla="*/ 5398770 w 5398770"/>
              <a:gd name="connsiteY1" fmla="*/ 0 h 674370"/>
              <a:gd name="connsiteX2" fmla="*/ 4752791 w 5398770"/>
              <a:gd name="connsiteY2" fmla="*/ 674370 h 674370"/>
              <a:gd name="connsiteX3" fmla="*/ 0 w 5398770"/>
              <a:gd name="connsiteY3" fmla="*/ 674370 h 674370"/>
              <a:gd name="connsiteX4" fmla="*/ 0 w 5398770"/>
              <a:gd name="connsiteY4" fmla="*/ 0 h 674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98770" h="674370">
                <a:moveTo>
                  <a:pt x="0" y="0"/>
                </a:moveTo>
                <a:lnTo>
                  <a:pt x="5398770" y="0"/>
                </a:lnTo>
                <a:lnTo>
                  <a:pt x="4752791" y="674370"/>
                </a:lnTo>
                <a:lnTo>
                  <a:pt x="0" y="674370"/>
                </a:lnTo>
                <a:lnTo>
                  <a:pt x="0" y="0"/>
                </a:lnTo>
                <a:close/>
              </a:path>
            </a:pathLst>
          </a:custGeom>
          <a:solidFill>
            <a:srgbClr val="BC24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b="1" dirty="0">
              <a:solidFill>
                <a:prstClr val="white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4038600" cy="788670"/>
          </a:xfrm>
        </p:spPr>
        <p:txBody>
          <a:bodyPr>
            <a:normAutofit/>
          </a:bodyPr>
          <a:lstStyle>
            <a:lvl1pPr algn="ctr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 smtClean="0"/>
              <a:t>编辑标题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2000">
                <a:solidFill>
                  <a:srgbClr val="2D3E50"/>
                </a:solidFill>
              </a:defRPr>
            </a:lvl1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2000">
                <a:solidFill>
                  <a:srgbClr val="2D3E50"/>
                </a:solidFill>
              </a:defRPr>
            </a:lvl1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F2237-1CDC-4A9F-9B50-E2751CF0200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BD5C9-D31B-404C-B346-DE2E8DFE88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85311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839453"/>
            <a:ext cx="5157787" cy="335021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85311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839453"/>
            <a:ext cx="5183188" cy="335021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F2237-1CDC-4A9F-9B50-E2751CF0200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BD5C9-D31B-404C-B346-DE2E8DFE88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梯形 5"/>
          <p:cNvSpPr/>
          <p:nvPr/>
        </p:nvSpPr>
        <p:spPr>
          <a:xfrm rot="10800000">
            <a:off x="1262231" y="-3"/>
            <a:ext cx="9667538" cy="301215"/>
          </a:xfrm>
          <a:prstGeom prst="trapezoid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6540649"/>
            <a:ext cx="12192000" cy="317351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491480" y="1470800"/>
            <a:ext cx="1209040" cy="70675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altLang="zh-CN" sz="4000" b="1" dirty="0" smtClean="0">
                <a:solidFill>
                  <a:schemeClr val="bg1"/>
                </a:solidFill>
                <a:latin typeface="方正姚体" panose="02010601030101010101" pitchFamily="2" charset="-122"/>
              </a:rPr>
              <a:t>2017</a:t>
            </a:r>
            <a:endParaRPr lang="en-US" altLang="zh-CN" sz="3200" b="1" dirty="0" smtClean="0">
              <a:solidFill>
                <a:schemeClr val="bg1"/>
              </a:solidFill>
              <a:latin typeface="方正姚体" panose="02010601030101010101" pitchFamily="2" charset="-122"/>
            </a:endParaRPr>
          </a:p>
        </p:txBody>
      </p:sp>
      <p:sp>
        <p:nvSpPr>
          <p:cNvPr id="9" name="同心圆 8"/>
          <p:cNvSpPr/>
          <p:nvPr/>
        </p:nvSpPr>
        <p:spPr>
          <a:xfrm>
            <a:off x="5332207" y="1129552"/>
            <a:ext cx="1527586" cy="1527586"/>
          </a:xfrm>
          <a:prstGeom prst="donut">
            <a:avLst>
              <a:gd name="adj" fmla="val 634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0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2841436"/>
            <a:ext cx="9144000" cy="1341477"/>
          </a:xfrm>
        </p:spPr>
        <p:txBody>
          <a:bodyPr anchor="t">
            <a:noAutofit/>
          </a:bodyPr>
          <a:lstStyle>
            <a:lvl1pPr algn="ctr">
              <a:defRPr sz="8000">
                <a:solidFill>
                  <a:schemeClr val="bg1"/>
                </a:solidFill>
              </a:defRPr>
            </a:lvl1pPr>
          </a:lstStyle>
          <a:p>
            <a:r>
              <a:rPr lang="zh-CN" altLang="en-US" dirty="0" smtClean="0"/>
              <a:t>编辑标题</a:t>
            </a:r>
            <a:endParaRPr lang="zh-CN" altLang="en-US" dirty="0"/>
          </a:p>
        </p:txBody>
      </p:sp>
      <p:sp>
        <p:nvSpPr>
          <p:cNvPr id="11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6705600" y="4982863"/>
            <a:ext cx="3352800" cy="47625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 smtClean="0"/>
              <a:t>编辑副标题</a:t>
            </a:r>
            <a:endParaRPr lang="zh-CN" altLang="en-US" dirty="0"/>
          </a:p>
        </p:txBody>
      </p:sp>
      <p:sp>
        <p:nvSpPr>
          <p:cNvPr id="12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0A0F2237-1CDC-4A9F-9B50-E2751CF02005}" type="datetimeFigureOut">
              <a:rPr lang="zh-CN" altLang="en-US" smtClean="0"/>
            </a:fld>
            <a:endParaRPr lang="zh-CN" altLang="en-US"/>
          </a:p>
        </p:txBody>
      </p:sp>
      <p:sp>
        <p:nvSpPr>
          <p:cNvPr id="13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D60BD5C9-D31B-404C-B346-DE2E8DFE88CF}" type="slidenum">
              <a:rPr lang="zh-CN" altLang="en-US" smtClean="0"/>
            </a:fld>
            <a:endParaRPr lang="zh-CN" altLang="en-US"/>
          </a:p>
        </p:txBody>
      </p:sp>
      <p:sp>
        <p:nvSpPr>
          <p:cNvPr id="15" name="内容占位符 2"/>
          <p:cNvSpPr>
            <a:spLocks noGrp="1"/>
          </p:cNvSpPr>
          <p:nvPr>
            <p:ph idx="13" hasCustomPrompt="1"/>
          </p:nvPr>
        </p:nvSpPr>
        <p:spPr>
          <a:xfrm>
            <a:off x="2227057" y="4996506"/>
            <a:ext cx="3352800" cy="476251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 smtClean="0"/>
              <a:t>编辑文本</a:t>
            </a:r>
            <a:endParaRPr lang="zh-CN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5 -0.00556 L 0.56367 -0.00764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51" y="-11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 bldLvl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F2237-1CDC-4A9F-9B50-E2751CF0200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BD5C9-D31B-404C-B346-DE2E8DFE88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F2237-1CDC-4A9F-9B50-E2751CF0200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BD5C9-D31B-404C-B346-DE2E8DFE88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F2237-1CDC-4A9F-9B50-E2751CF0200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BD5C9-D31B-404C-B346-DE2E8DFE88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7" Type="http://schemas.openxmlformats.org/officeDocument/2006/relationships/theme" Target="../theme/theme1.xml"/><Relationship Id="rId16" Type="http://schemas.openxmlformats.org/officeDocument/2006/relationships/image" Target="../media/image4.jpeg"/><Relationship Id="rId15" Type="http://schemas.openxmlformats.org/officeDocument/2006/relationships/tags" Target="../tags/tag3.xml"/><Relationship Id="rId14" Type="http://schemas.openxmlformats.org/officeDocument/2006/relationships/tags" Target="../tags/tag2.xml"/><Relationship Id="rId13" Type="http://schemas.openxmlformats.org/officeDocument/2006/relationships/tags" Target="../tags/tag1.xml"/><Relationship Id="rId12" Type="http://schemas.openxmlformats.org/officeDocument/2006/relationships/image" Target="../media/image3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0F2237-1CDC-4A9F-9B50-E2751CF0200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0BD5C9-D31B-404C-B346-DE2E8DFE88CF}" type="slidenum">
              <a:rPr lang="zh-CN" altLang="en-US" smtClean="0"/>
            </a:fld>
            <a:endParaRPr lang="zh-CN" altLang="en-US"/>
          </a:p>
        </p:txBody>
      </p:sp>
      <p:sp>
        <p:nvSpPr>
          <p:cNvPr id="7" name="KSO_TEMPLATE" hidden="1"/>
          <p:cNvSpPr/>
          <p:nvPr userDrawn="1">
            <p:custDataLst>
              <p:tags r:id="rId1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 userDrawn="1"/>
        </p:nvGrpSpPr>
        <p:grpSpPr>
          <a:xfrm>
            <a:off x="19050" y="4445"/>
            <a:ext cx="1703070" cy="6849110"/>
            <a:chOff x="77" y="7"/>
            <a:chExt cx="2682" cy="10786"/>
          </a:xfrm>
        </p:grpSpPr>
        <p:pic>
          <p:nvPicPr>
            <p:cNvPr id="8" name="图片 7" descr="IMG_9419_副本_副本01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77" y="7"/>
              <a:ext cx="2682" cy="10786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77" y="7"/>
              <a:ext cx="2683" cy="10786"/>
            </a:xfrm>
            <a:prstGeom prst="rect">
              <a:avLst/>
            </a:prstGeom>
            <a:solidFill>
              <a:schemeClr val="bg1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迷你简启体" panose="03000509000000000000" charset="-122"/>
          <a:ea typeface="迷你简启体" panose="03000509000000000000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迷你简启体" panose="03000509000000000000" charset="-122"/>
          <a:ea typeface="迷你简启体" panose="03000509000000000000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.xml"/><Relationship Id="rId1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1920875" y="1363980"/>
            <a:ext cx="9992995" cy="2799715"/>
          </a:xfrm>
          <a:prstGeom prst="rect">
            <a:avLst/>
          </a:prstGeom>
          <a:solidFill>
            <a:srgbClr val="C92228"/>
          </a:solidFill>
          <a:ln>
            <a:noFill/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pPr algn="l"/>
            <a:r>
              <a:rPr lang="zh-CN" altLang="zh-CN" sz="4400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人教版选修</a:t>
            </a:r>
            <a:endParaRPr lang="zh-CN" altLang="zh-CN" sz="4400" b="1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l"/>
            <a:r>
              <a:rPr lang="zh-CN" altLang="zh-CN" sz="4400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中国古代诗歌散文欣赏</a:t>
            </a:r>
            <a:endParaRPr lang="zh-CN" altLang="zh-CN" sz="4400" b="1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l"/>
            <a:r>
              <a:rPr lang="zh-CN" altLang="zh-CN" sz="4400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第四单元</a:t>
            </a:r>
            <a:endParaRPr lang="zh-CN" altLang="zh-CN" sz="4400" b="1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l"/>
            <a:r>
              <a:rPr lang="zh-CN" altLang="zh-CN" sz="4400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子路曾皙冉有公西华侍坐（第二课时）</a:t>
            </a:r>
            <a:endParaRPr lang="zh-CN" altLang="zh-CN" sz="4400" b="1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7" name="图片 6" descr="省实校徽确认稿_0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0505" y="351155"/>
            <a:ext cx="1383665" cy="126619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888105" y="4759325"/>
            <a:ext cx="7288530" cy="5835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320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广东实验中学语文科    李文</a:t>
            </a:r>
            <a:endParaRPr lang="zh-CN" altLang="en-US" sz="320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喟叹说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676400" y="1391920"/>
            <a:ext cx="10515600" cy="4351338"/>
          </a:xfrm>
        </p:spPr>
        <p:txBody>
          <a:bodyPr>
            <a:noAutofit/>
          </a:bodyPr>
          <a:p>
            <a:r>
              <a:rPr lang="en-US" altLang="zh-CN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</a:t>
            </a: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夫子以行道救世为心，而时不我与。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方与二三子私相讲明于寂寞之滨，而忽闻曾皙浴沂之言,若有独契于浮海居夷之志,曲肱饮水之乐,故不觉喟然而叹,盖其意之所感者深矣。</a:t>
            </a: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所与虽点,而所以叹者岂惟与点哉？至于三子出而曾点后,盖亦自知答问之非正,而蒙夫子之独与,故历问之。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而夫子历道三子之美，夫子岂以忘世自乐为贤，独与点而不与二三子哉？</a:t>
            </a: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后世谈虚好高之习胜，不原夫子喟叹之本旨，不详本章所载之始末，单摭与点数语而张皇之,遗落世事,指为道妙,但欲推之过高,而不知陷于谈禅,其失岂小哉！</a:t>
            </a:r>
            <a:endParaRPr lang="zh-CN" altLang="en-US" sz="28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r"/>
            <a:r>
              <a:rPr lang="en-US" altLang="zh-CN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——</a:t>
            </a: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明</a:t>
            </a:r>
            <a:r>
              <a:rPr lang="en-US" altLang="zh-CN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·</a:t>
            </a: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杨慎</a:t>
            </a: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《升庵全集》</a:t>
            </a:r>
            <a:endParaRPr lang="zh-CN" altLang="en-US" sz="28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喟叹说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676400" y="1574800"/>
            <a:ext cx="10515600" cy="4351338"/>
          </a:xfrm>
        </p:spPr>
        <p:txBody>
          <a:bodyPr/>
          <a:p>
            <a:r>
              <a:rPr lang="en-US" altLang="zh-CN" sz="3200"/>
              <a:t>        </a:t>
            </a:r>
            <a:r>
              <a:rPr lang="zh-CN" altLang="en-US" sz="3200"/>
              <a:t>盖三人皆以仕进为心，而道消世乱，所志未必能遂。曾皙乃孔门之狂士，无意用世，孔子骤闻其言，有契于其平日饮水曲肱之乐，重有感于浮海居夷之思，故不觉慨然兴叹也。</a:t>
            </a:r>
            <a:r>
              <a:rPr lang="zh-CN" altLang="en-US" sz="3200">
                <a:solidFill>
                  <a:srgbClr val="FF0000"/>
                </a:solidFill>
              </a:rPr>
              <a:t>然孔子固报行道救世之志者，岂以忘世自乐，真欲与许巢伍哉？然则孔子之叹，所感深矣，诚学者所当细玩。</a:t>
            </a:r>
            <a:endParaRPr lang="zh-CN" altLang="en-US" sz="3200">
              <a:solidFill>
                <a:srgbClr val="FF0000"/>
              </a:solidFill>
            </a:endParaRPr>
          </a:p>
          <a:p>
            <a:pPr algn="r"/>
            <a:r>
              <a:rPr lang="en-US" altLang="zh-CN" sz="3200"/>
              <a:t>——</a:t>
            </a:r>
            <a:r>
              <a:rPr lang="zh-CN" altLang="en-US" sz="3200"/>
              <a:t>钱穆《论语新解》</a:t>
            </a:r>
            <a:endParaRPr lang="zh-CN" altLang="en-US" sz="3200"/>
          </a:p>
        </p:txBody>
      </p:sp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互补说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676400" y="1574800"/>
            <a:ext cx="10515600" cy="4351338"/>
          </a:xfrm>
        </p:spPr>
        <p:txBody>
          <a:bodyPr>
            <a:normAutofit lnSpcReduction="20000"/>
          </a:bodyPr>
          <a:p>
            <a:r>
              <a:rPr lang="en-US" altLang="zh-CN" sz="3200"/>
              <a:t>        </a:t>
            </a:r>
            <a:r>
              <a:rPr lang="zh-CN" altLang="en-US" sz="3200"/>
              <a:t>四子侍坐，固各言其志，然于治道亦有次第。祸乱戡定，而后可施政教。初时师旅饥馑，子路之使有勇知方，所以戡定祸乱也。乱之既定，则宜阜俗，冉有之足民，所以阜俗也。俗之既阜，则宜继以教化，子华之宗庙会同，所以化民成俗也。化行俗美，民生和乐，熙熙然游于唐虞三代之世矣，曾晳之春风沂水，有其象矣。夫子志乎三代之英，能不喟然兴叹。</a:t>
            </a:r>
            <a:endParaRPr lang="zh-CN" altLang="en-US" sz="3200"/>
          </a:p>
          <a:p>
            <a:pPr algn="r"/>
            <a:r>
              <a:rPr lang="en-US" altLang="zh-CN" sz="3200"/>
              <a:t>——</a:t>
            </a:r>
            <a:r>
              <a:rPr lang="zh-CN" altLang="en-US" sz="3200"/>
              <a:t>张履祥</a:t>
            </a:r>
            <a:r>
              <a:rPr lang="zh-CN" altLang="en-US" sz="3200"/>
              <a:t>《备忘录》</a:t>
            </a:r>
            <a:endParaRPr lang="zh-CN" altLang="en-US" sz="3200"/>
          </a:p>
        </p:txBody>
      </p:sp>
    </p:spTree>
    <p:custDataLst>
      <p:tags r:id="rId1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互补说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676400" y="1574800"/>
            <a:ext cx="10515600" cy="4351338"/>
          </a:xfrm>
        </p:spPr>
        <p:txBody>
          <a:bodyPr>
            <a:normAutofit lnSpcReduction="20000"/>
          </a:bodyPr>
          <a:p>
            <a:r>
              <a:rPr lang="en-US" altLang="zh-CN" sz="3200"/>
              <a:t>        </a:t>
            </a:r>
            <a:r>
              <a:rPr lang="zh-CN" altLang="en-US" sz="3200"/>
              <a:t>曾皙的道理更软，干脆是享受生活：享受和平，享受富裕，享受文明。它们是建筑在前三位的理想之上：和平是靠子路之志，富裕是靠冉有之志，文明是靠公西华之志</a:t>
            </a:r>
            <a:r>
              <a:rPr lang="en-US" altLang="zh-CN" sz="3200"/>
              <a:t>……</a:t>
            </a:r>
            <a:r>
              <a:rPr lang="zh-CN" altLang="en-US" sz="3200"/>
              <a:t>孔子把四子之志，看成互相补充，他欣赏曾皙之志，主要是因为，前面三位讲治国，最后要落实到个人幸福，这是目标性的东西，但他欣赏曾皙之志，并不是否定子路等人，因为过程也很重要。</a:t>
            </a:r>
            <a:endParaRPr lang="zh-CN" altLang="en-US" sz="3200"/>
          </a:p>
          <a:p>
            <a:pPr algn="r"/>
            <a:r>
              <a:rPr lang="en-US" altLang="zh-CN" sz="3200"/>
              <a:t>——</a:t>
            </a:r>
            <a:r>
              <a:rPr lang="zh-CN" altLang="en-US" sz="3200"/>
              <a:t>李零《</a:t>
            </a:r>
            <a:r>
              <a:rPr lang="en-US" altLang="zh-CN" sz="3200"/>
              <a:t>&lt;</a:t>
            </a:r>
            <a:r>
              <a:rPr lang="zh-CN" altLang="en-US" sz="3200"/>
              <a:t>丧家狗</a:t>
            </a:r>
            <a:r>
              <a:rPr lang="en-US" altLang="zh-CN" sz="3200"/>
              <a:t>&gt;——</a:t>
            </a:r>
            <a:r>
              <a:rPr lang="zh-CN" altLang="en-US" sz="3200"/>
              <a:t>我读</a:t>
            </a:r>
            <a:r>
              <a:rPr lang="en-US" altLang="zh-CN" sz="3200"/>
              <a:t>&lt;</a:t>
            </a:r>
            <a:r>
              <a:rPr lang="zh-CN" altLang="en-US" sz="3200"/>
              <a:t>论语</a:t>
            </a:r>
            <a:r>
              <a:rPr lang="en-US" altLang="zh-CN" sz="3200"/>
              <a:t>&gt;</a:t>
            </a:r>
            <a:r>
              <a:rPr lang="zh-CN" altLang="en-US" sz="3200"/>
              <a:t>》</a:t>
            </a:r>
            <a:endParaRPr lang="zh-CN" altLang="en-US" sz="3200"/>
          </a:p>
        </p:txBody>
      </p:sp>
    </p:spTree>
    <p:custDataLst>
      <p:tags r:id="rId1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吾与点也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80540" y="1825625"/>
            <a:ext cx="10278110" cy="4351655"/>
          </a:xfrm>
        </p:spPr>
        <p:txBody>
          <a:bodyPr/>
          <a:p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失时说</a:t>
            </a: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——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是点而非三子</a:t>
            </a: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——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伤吾道不行之心，生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浮海居夷之志。</a:t>
            </a:r>
            <a:endParaRPr lang="zh-CN" altLang="en-US" sz="28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喟叹说</a:t>
            </a: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——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同点而是三子</a:t>
            </a: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——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存乐天知命之心，怀忧民济世之志。</a:t>
            </a:r>
            <a:endParaRPr lang="zh-CN" altLang="en-US" sz="28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互补说</a:t>
            </a: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——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称点而与三子</a:t>
            </a: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——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由兵农礼乐之径，成民生和乐之世。</a:t>
            </a:r>
            <a:endParaRPr lang="zh-CN" altLang="en-US" sz="28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吾与点也？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817370" y="1665605"/>
            <a:ext cx="10515600" cy="4351338"/>
          </a:xfrm>
        </p:spPr>
        <p:txBody>
          <a:bodyPr/>
          <a:p>
            <a:pPr algn="l"/>
            <a:r>
              <a:rPr lang="zh-CN" altLang="en-US" sz="4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子路</a:t>
            </a:r>
            <a:r>
              <a:rPr lang="en-US" altLang="zh-CN" sz="4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——</a:t>
            </a:r>
            <a:r>
              <a:rPr lang="zh-CN" altLang="en-US" sz="4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哂之</a:t>
            </a:r>
            <a:r>
              <a:rPr lang="en-US" altLang="zh-CN" sz="4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——</a:t>
            </a:r>
            <a:r>
              <a:rPr lang="zh-CN" altLang="en-US" sz="4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为国以礼，其言不让</a:t>
            </a:r>
            <a:endParaRPr lang="zh-CN" altLang="en-US" sz="44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l"/>
            <a:r>
              <a:rPr lang="zh-CN" altLang="en-US" sz="4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曾皙</a:t>
            </a:r>
            <a:r>
              <a:rPr lang="en-US" altLang="zh-CN" sz="4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——</a:t>
            </a:r>
            <a:r>
              <a:rPr lang="zh-CN" altLang="en-US" sz="4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与之</a:t>
            </a:r>
            <a:r>
              <a:rPr lang="en-US" altLang="zh-CN" sz="4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——</a:t>
            </a:r>
            <a:r>
              <a:rPr lang="zh-CN" altLang="en-US" sz="4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？</a:t>
            </a:r>
            <a:endParaRPr lang="zh-CN" altLang="en-US" sz="44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l"/>
            <a:r>
              <a:rPr lang="zh-CN" altLang="en-US" sz="4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冉求、公西华</a:t>
            </a:r>
            <a:r>
              <a:rPr lang="en-US" altLang="zh-CN" sz="4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——</a:t>
            </a:r>
            <a:r>
              <a:rPr lang="zh-CN" altLang="en-US" sz="4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？</a:t>
            </a:r>
            <a:endParaRPr lang="zh-CN" altLang="en-US" sz="44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失时说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676400" y="1574800"/>
            <a:ext cx="10515600" cy="4351338"/>
          </a:xfrm>
        </p:spPr>
        <p:txBody>
          <a:bodyPr/>
          <a:p>
            <a:r>
              <a:rPr lang="en-US" altLang="zh-CN" sz="3200"/>
              <a:t>        </a:t>
            </a:r>
            <a:r>
              <a:rPr lang="zh-CN" altLang="en-US" sz="3200"/>
              <a:t>所以与点者，当时道消世乱，驰竞者众，故诸弟子皆以仕进为心，唯点独识时变，故与之也。</a:t>
            </a:r>
            <a:endParaRPr lang="zh-CN" altLang="en-US" sz="3200"/>
          </a:p>
          <a:p>
            <a:pPr algn="r"/>
            <a:r>
              <a:rPr lang="en-US" altLang="zh-CN" sz="3200"/>
              <a:t>——</a:t>
            </a:r>
            <a:r>
              <a:rPr lang="zh-CN" altLang="en-US" sz="3200"/>
              <a:t>皇侃</a:t>
            </a:r>
            <a:r>
              <a:rPr lang="zh-CN" altLang="en-US" sz="3200"/>
              <a:t>《论语义疏》</a:t>
            </a:r>
            <a:endParaRPr lang="zh-CN" altLang="en-US" sz="3200"/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失时说？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71650" y="368300"/>
            <a:ext cx="10515600" cy="4351338"/>
          </a:xfrm>
        </p:spPr>
        <p:txBody>
          <a:bodyPr>
            <a:noAutofit/>
          </a:bodyPr>
          <a:p>
            <a:pPr lvl="0">
              <a:lnSpc>
                <a:spcPct val="90000"/>
              </a:lnSpc>
              <a:spcBef>
                <a:spcPts val="1800"/>
              </a:spcBef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                    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钱穆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《论语新解》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lvl="0">
              <a:lnSpc>
                <a:spcPct val="90000"/>
              </a:lnSpc>
              <a:spcBef>
                <a:spcPts val="1800"/>
              </a:spcBef>
            </a:pP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曾皙问先生道：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他们三人说的怎样呀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？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”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lvl="0">
              <a:lnSpc>
                <a:spcPct val="90000"/>
              </a:lnSpc>
              <a:spcBef>
                <a:spcPts val="1800"/>
              </a:spcBef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先生说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：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这也只是各言己志而已。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”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lvl="0">
              <a:lnSpc>
                <a:spcPct val="90000"/>
              </a:lnSpc>
              <a:spcBef>
                <a:spcPts val="1800"/>
              </a:spcBef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曾皙说：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先生为何要笑由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呢？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”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lvl="0">
              <a:lnSpc>
                <a:spcPct val="90000"/>
              </a:lnSpc>
              <a:spcBef>
                <a:spcPts val="1800"/>
              </a:spcBef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先生说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：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有志为国，当知有礼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，他言语不让，故我笑了他。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”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lvl="0">
              <a:lnSpc>
                <a:spcPct val="90000"/>
              </a:lnSpc>
              <a:spcBef>
                <a:spcPts val="1800"/>
              </a:spcBef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曾皙说：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只是求不算有志为国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吗？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”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lvl="0">
              <a:lnSpc>
                <a:spcPct val="90000"/>
              </a:lnSpc>
              <a:spcBef>
                <a:spcPts val="1800"/>
              </a:spcBef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先生说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：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哪里有六七十方里、五六十方里土地还不是一个国的呢？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”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lvl="0">
              <a:lnSpc>
                <a:spcPct val="90000"/>
              </a:lnSpc>
              <a:spcBef>
                <a:spcPts val="1800"/>
              </a:spcBef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曾皙又说：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那么赤不是有志为国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吗？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”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lvl="0">
              <a:lnSpc>
                <a:spcPct val="90000"/>
              </a:lnSpc>
              <a:spcBef>
                <a:spcPts val="1800"/>
              </a:spcBef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先生说：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说到宗庙祭祀和诸侯会见，还不是诸侯之事，是什么？像赤这样的人，还只去当小相，谁去当大相呀！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”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lvl="0">
              <a:lnSpc>
                <a:spcPct val="90000"/>
              </a:lnSpc>
              <a:spcBef>
                <a:spcPts val="1800"/>
              </a:spcBef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    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  </a:t>
            </a:r>
            <a:endParaRPr lang="zh-CN" altLang="en-US" sz="24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失时说？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676400" y="805180"/>
            <a:ext cx="10515600" cy="4351338"/>
          </a:xfrm>
        </p:spPr>
        <p:txBody>
          <a:bodyPr>
            <a:noAutofit/>
          </a:bodyPr>
          <a:p>
            <a:pPr lvl="0">
              <a:lnSpc>
                <a:spcPct val="130000"/>
              </a:lnSpc>
              <a:spcBef>
                <a:spcPts val="1800"/>
              </a:spcBef>
            </a:pP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</a:t>
            </a:r>
            <a:endParaRPr lang="en-US" altLang="zh-CN" sz="28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lvl="0">
              <a:lnSpc>
                <a:spcPct val="130000"/>
              </a:lnSpc>
              <a:spcBef>
                <a:spcPts val="1800"/>
              </a:spcBef>
            </a:pP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 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四子侍坐，而夫子启以</a:t>
            </a:r>
            <a:r>
              <a:rPr lang="en-US" altLang="zh-CN" sz="2800" b="1" dirty="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“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如或知尔则何以哉</a:t>
            </a:r>
            <a:r>
              <a:rPr lang="en-US" altLang="zh-CN" sz="2800" b="1" dirty="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”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，盖试言其用于当世当如何也。三子言为国事，皆答问之正也。曾皙，孔门之狂者也，无意于世者也，故自言其潇洒之趣，此非答问之正也。</a:t>
            </a:r>
            <a:endParaRPr lang="zh-CN" altLang="en-US" sz="2800" b="1" dirty="0"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  <a:p>
            <a:pPr lvl="0" algn="r">
              <a:lnSpc>
                <a:spcPct val="130000"/>
              </a:lnSpc>
              <a:spcBef>
                <a:spcPts val="1800"/>
              </a:spcBef>
            </a:pPr>
            <a:r>
              <a:rPr lang="en-US" altLang="zh-CN" sz="2800" b="1" dirty="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——南宋黄震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《黄氏日钞》</a:t>
            </a:r>
            <a:endParaRPr lang="zh-CN" altLang="en-US" sz="28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>
              <a:lnSpc>
                <a:spcPct val="130000"/>
              </a:lnSpc>
              <a:spcBef>
                <a:spcPts val="1800"/>
              </a:spcBef>
            </a:pPr>
            <a:endParaRPr lang="zh-CN" altLang="en-US" sz="28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>
              <a:lnSpc>
                <a:spcPct val="130000"/>
              </a:lnSpc>
            </a:pP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    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  </a:t>
            </a:r>
            <a:endParaRPr lang="zh-CN" altLang="en-US" sz="28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失时说？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676400" y="1574800"/>
            <a:ext cx="10515600" cy="4351338"/>
          </a:xfrm>
        </p:spPr>
        <p:txBody>
          <a:bodyPr>
            <a:noAutofit/>
          </a:bodyPr>
          <a:p>
            <a:r>
              <a:rPr lang="en-US" altLang="zh-CN"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  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后二节皆夫子自为问答，而非曾皙问，夫子答也。</a:t>
            </a:r>
            <a:endParaRPr lang="zh-CN" altLang="en-US" sz="24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r"/>
            <a:r>
              <a:rPr lang="en-US" altLang="zh-CN"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——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邢昺《论语注疏》</a:t>
            </a:r>
            <a:endParaRPr lang="zh-CN" altLang="en-US" sz="24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l"/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 </a:t>
            </a:r>
            <a:r>
              <a:rPr lang="en-US" altLang="zh-CN"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“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唯求则非邦也与</a:t>
            </a:r>
            <a:r>
              <a:rPr lang="en-US" altLang="zh-CN"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”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此句有两解。</a:t>
            </a:r>
            <a:endParaRPr lang="zh-CN" altLang="en-US" sz="24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l"/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 一说：乃曾皙再问，孔子再答。盖曾皙虽已知孔子深许子路确有治国之才，而未知对冉求、公西华两人亦许之否，故再问也。</a:t>
            </a:r>
            <a:endParaRPr lang="zh-CN" altLang="en-US" sz="24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l"/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一说：乃孔子自为问答，孔子续申其笑子路者，非笑其所志，否则冉求、公西华同是有志邦国，何独不笑。</a:t>
            </a:r>
            <a:endParaRPr lang="zh-CN" altLang="en-US" sz="24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r"/>
            <a:r>
              <a:rPr lang="en-US" altLang="zh-CN"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——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钱穆《论语新解》</a:t>
            </a:r>
            <a:endParaRPr lang="zh-CN" altLang="en-US" sz="24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r"/>
            <a:endParaRPr lang="zh-CN" altLang="en-US" sz="24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l"/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  </a:t>
            </a:r>
            <a:endParaRPr lang="zh-CN" altLang="en-US" sz="24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失时说？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676400" y="1184910"/>
            <a:ext cx="10515600" cy="4351338"/>
          </a:xfrm>
        </p:spPr>
        <p:txBody>
          <a:bodyPr>
            <a:noAutofit/>
          </a:bodyPr>
          <a:p>
            <a:pPr lvl="0">
              <a:lnSpc>
                <a:spcPct val="70000"/>
              </a:lnSpc>
              <a:spcBef>
                <a:spcPts val="1800"/>
              </a:spcBef>
            </a:pP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 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曰：“夫子何哂由也？”</a:t>
            </a:r>
            <a:endParaRPr lang="zh-CN" altLang="en-US" sz="28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>
              <a:lnSpc>
                <a:spcPct val="90000"/>
              </a:lnSpc>
              <a:spcBef>
                <a:spcPts val="18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         曰：“为国以礼，其言不让，是故哂之。唯求则非邦也与？安见方六七十，如五六十而非邦也者？唯赤则非邦也与？宗庙会同，非诸侯而何？赤也为之小，孰能为之大？”</a:t>
            </a:r>
            <a:endParaRPr lang="zh-CN" altLang="en-US" sz="28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  <a:p>
            <a:pPr lvl="0">
              <a:lnSpc>
                <a:spcPct val="90000"/>
              </a:lnSpc>
              <a:spcBef>
                <a:spcPts val="18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        </a:t>
            </a:r>
            <a:r>
              <a:rPr lang="zh-CN" altLang="en-US" sz="28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曾皙</a:t>
            </a:r>
            <a:r>
              <a:rPr lang="zh-CN" altLang="en-US" sz="28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说：</a:t>
            </a:r>
            <a:r>
              <a:rPr lang="en-US" altLang="zh-CN" sz="28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“</a:t>
            </a:r>
            <a:r>
              <a:rPr lang="zh-CN" altLang="en-US" sz="28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先生为什么哂笑仲由呢？</a:t>
            </a:r>
            <a:r>
              <a:rPr lang="en-US" altLang="zh-CN" sz="28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”</a:t>
            </a:r>
            <a:endParaRPr lang="en-US" altLang="zh-CN" sz="2800" b="1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  <a:p>
            <a:pPr lvl="0">
              <a:lnSpc>
                <a:spcPct val="90000"/>
              </a:lnSpc>
              <a:spcBef>
                <a:spcPts val="1800"/>
              </a:spcBef>
            </a:pPr>
            <a:r>
              <a:rPr lang="en-US" altLang="zh-CN" sz="28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         </a:t>
            </a:r>
            <a:r>
              <a:rPr lang="zh-CN" altLang="en-US" sz="28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孔子说：</a:t>
            </a:r>
            <a:r>
              <a:rPr lang="en-US" altLang="zh-CN" sz="28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“</a:t>
            </a:r>
            <a:r>
              <a:rPr lang="zh-CN" altLang="en-US" sz="28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治理国家要用礼，他的话不礼让，所以哂笑他，【我不是因为他的志向是治理国家才笑他】难道冉求讲的就不是治理国家吗？怎么见得方圆六七十里，或者五六十里就不是国家呢？难道公西赤讲的就不是国家吗？宗庙祭祀诸侯会盟，不是诸侯国家是什么呢？如果公西赤做小相，谁能做大相呢？</a:t>
            </a:r>
            <a:endParaRPr lang="zh-CN" altLang="en-US" sz="2800" b="1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>
              <a:lnSpc>
                <a:spcPct val="70000"/>
              </a:lnSpc>
              <a:spcBef>
                <a:spcPts val="1800"/>
              </a:spcBef>
            </a:pPr>
            <a:endParaRPr lang="zh-CN" altLang="en-US" sz="28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>
              <a:lnSpc>
                <a:spcPct val="70000"/>
              </a:lnSpc>
              <a:spcBef>
                <a:spcPts val="1800"/>
              </a:spcBef>
            </a:pPr>
            <a:endParaRPr lang="zh-CN" altLang="en-US" sz="28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>
              <a:lnSpc>
                <a:spcPct val="70000"/>
              </a:lnSpc>
            </a:pP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    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  </a:t>
            </a:r>
            <a:endParaRPr lang="zh-CN" altLang="en-US" sz="28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失时说？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71650" y="203200"/>
            <a:ext cx="10515600" cy="4351338"/>
          </a:xfrm>
        </p:spPr>
        <p:txBody>
          <a:bodyPr>
            <a:noAutofit/>
          </a:bodyPr>
          <a:p>
            <a:pPr lvl="0">
              <a:lnSpc>
                <a:spcPct val="90000"/>
              </a:lnSpc>
              <a:spcBef>
                <a:spcPts val="1800"/>
              </a:spcBef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                    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杨伯峻《论语译注》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lvl="0">
              <a:lnSpc>
                <a:spcPct val="90000"/>
              </a:lnSpc>
              <a:spcBef>
                <a:spcPts val="1800"/>
              </a:spcBef>
            </a:pP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曾皙问道：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那三位同学的话怎样？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”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lvl="0">
              <a:lnSpc>
                <a:spcPct val="90000"/>
              </a:lnSpc>
              <a:spcBef>
                <a:spcPts val="1800"/>
              </a:spcBef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孔子道：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也不过个人说说自己的志向罢了。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”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lvl="0">
              <a:lnSpc>
                <a:spcPct val="90000"/>
              </a:lnSpc>
              <a:spcBef>
                <a:spcPts val="1800"/>
              </a:spcBef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曾皙又道：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您为什么对仲由微笑呢？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”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lvl="0">
              <a:lnSpc>
                <a:spcPct val="90000"/>
              </a:lnSpc>
              <a:spcBef>
                <a:spcPts val="1800"/>
              </a:spcBef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孔子道：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治理国家应该讲求礼让，可是他的话却一点不谦虚，所以笑笑他。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”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lvl="0">
              <a:lnSpc>
                <a:spcPct val="90000"/>
              </a:lnSpc>
              <a:spcBef>
                <a:spcPts val="1800"/>
              </a:spcBef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“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难道冉求所讲的就不是国家吗？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”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lvl="0">
              <a:lnSpc>
                <a:spcPct val="90000"/>
              </a:lnSpc>
              <a:spcBef>
                <a:spcPts val="1800"/>
              </a:spcBef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孔子道：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怎样见得纵横各六七十里或者五六十里的土地就不够是一个国家呢？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”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lvl="0">
              <a:lnSpc>
                <a:spcPct val="90000"/>
              </a:lnSpc>
              <a:spcBef>
                <a:spcPts val="1800"/>
              </a:spcBef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“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公西赤所讲的不是国家吗？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”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lvl="0">
              <a:lnSpc>
                <a:spcPct val="90000"/>
              </a:lnSpc>
              <a:spcBef>
                <a:spcPts val="1800"/>
              </a:spcBef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孔子道：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有宗庙，有国际间的盟会，不是国家是什么？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【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我笑仲由的不是说他不能治理国家，关键不在是不是国家，而是笑他说话的内容和态度不够谦虚。譬如公西赤，他是个十分懂得礼仪的人，但他只说愿意学着做一个小司仪者】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。如果他只做一个小司仪者，又有谁来做大司仪者呢？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”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lvl="0">
              <a:lnSpc>
                <a:spcPct val="90000"/>
              </a:lnSpc>
              <a:spcBef>
                <a:spcPts val="1800"/>
              </a:spcBef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    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  </a:t>
            </a:r>
            <a:endParaRPr lang="zh-CN" altLang="en-US" sz="24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喟叹说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676400" y="1574800"/>
            <a:ext cx="10515600" cy="4351338"/>
          </a:xfrm>
        </p:spPr>
        <p:txBody>
          <a:bodyPr/>
          <a:p>
            <a:r>
              <a:rPr lang="en-US" altLang="zh-CN" sz="3200"/>
              <a:t>        </a:t>
            </a:r>
            <a:r>
              <a:rPr lang="zh-CN" altLang="en-US" sz="3200"/>
              <a:t>圣人无一日忘天下</a:t>
            </a:r>
            <a:r>
              <a:rPr lang="en-US" altLang="zh-CN" sz="3200"/>
              <a:t>……</a:t>
            </a:r>
            <a:r>
              <a:rPr lang="zh-CN" altLang="en-US" sz="3200"/>
              <a:t>辙环天下，终于吾道之不行，不如沂水春风，一歌一浴，较浮海居夷，其乐殊胜。</a:t>
            </a:r>
            <a:r>
              <a:rPr lang="zh-CN" altLang="en-US" sz="3200" b="1">
                <a:solidFill>
                  <a:srgbClr val="FF0000"/>
                </a:solidFill>
              </a:rPr>
              <a:t>盖三子之言毕，而夫子之心伤矣。适曾点旷达之言冷然入耳，遂不觉叹而与之，非果与圣心契合也。</a:t>
            </a:r>
            <a:r>
              <a:rPr lang="zh-CN" altLang="en-US" sz="3200"/>
              <a:t>如果与圣心契合，在夫子当莞尔而笑，不当喟然而叹。</a:t>
            </a:r>
            <a:endParaRPr lang="zh-CN" altLang="en-US" sz="3200"/>
          </a:p>
          <a:p>
            <a:pPr algn="r"/>
            <a:r>
              <a:rPr lang="en-US" altLang="zh-CN" sz="3200"/>
              <a:t>——清·袁枚</a:t>
            </a:r>
            <a:r>
              <a:rPr lang="zh-CN" altLang="en-US" sz="3200"/>
              <a:t>《小仓山房文集》</a:t>
            </a:r>
            <a:endParaRPr lang="zh-CN" altLang="en-US" sz="3200"/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TAG_VERSION" val="1.0"/>
  <p:tag name="KSO_WM_TEMPLATE_CATEGORY" val="basetag"/>
  <p:tag name="KSO_WM_TEMPLATE_INDEX" val="20163656"/>
</p:tagLst>
</file>

<file path=ppt/tags/tag10.xml><?xml version="1.0" encoding="utf-8"?>
<p:tagLst xmlns:p="http://schemas.openxmlformats.org/presentationml/2006/main">
  <p:tag name="KSO_WM_BEAUTIFY_FLAG" val="#wm#"/>
  <p:tag name="KSO_WM_TEMPLATE_CATEGORY" val="basetag"/>
  <p:tag name="KSO_WM_TEMPLATE_INDEX" val="20163656"/>
</p:tagLst>
</file>

<file path=ppt/tags/tag11.xml><?xml version="1.0" encoding="utf-8"?>
<p:tagLst xmlns:p="http://schemas.openxmlformats.org/presentationml/2006/main">
  <p:tag name="KSO_WM_BEAUTIFY_FLAG" val="#wm#"/>
  <p:tag name="KSO_WM_TEMPLATE_CATEGORY" val="basetag"/>
  <p:tag name="KSO_WM_TEMPLATE_INDEX" val="20163656"/>
</p:tagLst>
</file>

<file path=ppt/tags/tag12.xml><?xml version="1.0" encoding="utf-8"?>
<p:tagLst xmlns:p="http://schemas.openxmlformats.org/presentationml/2006/main">
  <p:tag name="KSO_WM_BEAUTIFY_FLAG" val="#wm#"/>
  <p:tag name="KSO_WM_TEMPLATE_CATEGORY" val="basetag"/>
  <p:tag name="KSO_WM_TEMPLATE_INDEX" val="20163656"/>
</p:tagLst>
</file>

<file path=ppt/tags/tag13.xml><?xml version="1.0" encoding="utf-8"?>
<p:tagLst xmlns:p="http://schemas.openxmlformats.org/presentationml/2006/main">
  <p:tag name="KSO_WM_BEAUTIFY_FLAG" val="#wm#"/>
  <p:tag name="KSO_WM_TEMPLATE_CATEGORY" val="basetag"/>
  <p:tag name="KSO_WM_TEMPLATE_INDEX" val="20163656"/>
</p:tagLst>
</file>

<file path=ppt/tags/tag14.xml><?xml version="1.0" encoding="utf-8"?>
<p:tagLst xmlns:p="http://schemas.openxmlformats.org/presentationml/2006/main">
  <p:tag name="KSO_WM_BEAUTIFY_FLAG" val="#wm#"/>
  <p:tag name="KSO_WM_TEMPLATE_CATEGORY" val="basetag"/>
  <p:tag name="KSO_WM_TEMPLATE_INDEX" val="20163656"/>
</p:tagLst>
</file>

<file path=ppt/tags/tag15.xml><?xml version="1.0" encoding="utf-8"?>
<p:tagLst xmlns:p="http://schemas.openxmlformats.org/presentationml/2006/main">
  <p:tag name="KSO_WM_BEAUTIFY_FLAG" val="#wm#"/>
  <p:tag name="KSO_WM_TEMPLATE_CATEGORY" val="basetag"/>
  <p:tag name="KSO_WM_TEMPLATE_INDEX" val="20163656"/>
</p:tagLst>
</file>

<file path=ppt/tags/tag16.xml><?xml version="1.0" encoding="utf-8"?>
<p:tagLst xmlns:p="http://schemas.openxmlformats.org/presentationml/2006/main">
  <p:tag name="KSO_WM_BEAUTIFY_FLAG" val="#wm#"/>
  <p:tag name="KSO_WM_TEMPLATE_CATEGORY" val="basetag"/>
  <p:tag name="KSO_WM_TEMPLATE_INDEX" val="20163656"/>
</p:tagLst>
</file>

<file path=ppt/tags/tag17.xml><?xml version="1.0" encoding="utf-8"?>
<p:tagLst xmlns:p="http://schemas.openxmlformats.org/presentationml/2006/main">
  <p:tag name="KSO_WM_BEAUTIFY_FLAG" val="#wm#"/>
  <p:tag name="KSO_WM_TEMPLATE_CATEGORY" val="basetag"/>
  <p:tag name="KSO_WM_TEMPLATE_INDEX" val="20163656"/>
</p:tagLst>
</file>

<file path=ppt/tags/tag2.xml><?xml version="1.0" encoding="utf-8"?>
<p:tagLst xmlns:p="http://schemas.openxmlformats.org/presentationml/2006/main">
  <p:tag name="KSO_WM_TAG_VERSION" val="1.0"/>
  <p:tag name="KSO_WM_TEMPLATE_CATEGORY" val="basetag"/>
  <p:tag name="KSO_WM_TEMPLATE_INDEX" val="20163656"/>
</p:tagLst>
</file>

<file path=ppt/tags/tag3.xml><?xml version="1.0" encoding="utf-8"?>
<p:tagLst xmlns:p="http://schemas.openxmlformats.org/presentationml/2006/main">
  <p:tag name="KSO_WM_TEMPLATE_CATEGORY" val="basetag"/>
  <p:tag name="KSO_WM_TEMPLATE_INDEX" val="20163656"/>
  <p:tag name="KSO_WM_TAG_VERSION" val="1.0"/>
  <p:tag name="KSO_WM_TEMPLATE_THUMBS_INDEX" val="1、3、6、7、10、12、14、17、18、19、22、27、28、35、36、37、38"/>
  <p:tag name="KSO_WM_BEAUTIFY_FLAG" val="#wm#"/>
</p:tagLst>
</file>

<file path=ppt/tags/tag4.xml><?xml version="1.0" encoding="utf-8"?>
<p:tagLst xmlns:p="http://schemas.openxmlformats.org/presentationml/2006/main">
  <p:tag name="KSO_WM_TAG_VERSION" val="1.0"/>
  <p:tag name="KSO_WM_SLIDE_ITEM_CNT" val="2"/>
  <p:tag name="KSO_WM_SLIDE_LAYOUT" val="a_b"/>
  <p:tag name="KSO_WM_SLIDE_LAYOUT_CNT" val="1_1"/>
  <p:tag name="KSO_WM_SLIDE_TYPE" val="title"/>
  <p:tag name="KSO_WM_BEAUTIFY_FLAG" val="#wm#"/>
  <p:tag name="KSO_WM_COMBINE_RELATE_SLIDE_ID" val="background20180962_1"/>
  <p:tag name="KSO_WM_TEMPLATE_CATEGORY" val="basetag"/>
  <p:tag name="KSO_WM_TEMPLATE_INDEX" val="20163656"/>
  <p:tag name="KSO_WM_SLIDE_ID" val="custom20181639_1"/>
  <p:tag name="KSO_WM_SLIDE_INDEX" val="1"/>
  <p:tag name="KSO_WM_TEMPLATE_SUBCATEGORY" val="combine"/>
  <p:tag name="KSO_WM_TEMPLATE_THUMBS_INDEX" val="1、4、5、6、12、13、19、22、"/>
</p:tagLst>
</file>

<file path=ppt/tags/tag5.xml><?xml version="1.0" encoding="utf-8"?>
<p:tagLst xmlns:p="http://schemas.openxmlformats.org/presentationml/2006/main">
  <p:tag name="KSO_WM_BEAUTIFY_FLAG" val="#wm#"/>
  <p:tag name="KSO_WM_TEMPLATE_CATEGORY" val="basetag"/>
  <p:tag name="KSO_WM_TEMPLATE_INDEX" val="20163656"/>
</p:tagLst>
</file>

<file path=ppt/tags/tag6.xml><?xml version="1.0" encoding="utf-8"?>
<p:tagLst xmlns:p="http://schemas.openxmlformats.org/presentationml/2006/main">
  <p:tag name="KSO_WM_BEAUTIFY_FLAG" val="#wm#"/>
  <p:tag name="KSO_WM_TEMPLATE_CATEGORY" val="basetag"/>
  <p:tag name="KSO_WM_TEMPLATE_INDEX" val="20163656"/>
</p:tagLst>
</file>

<file path=ppt/tags/tag7.xml><?xml version="1.0" encoding="utf-8"?>
<p:tagLst xmlns:p="http://schemas.openxmlformats.org/presentationml/2006/main">
  <p:tag name="KSO_WM_BEAUTIFY_FLAG" val="#wm#"/>
  <p:tag name="KSO_WM_TEMPLATE_CATEGORY" val="basetag"/>
  <p:tag name="KSO_WM_TEMPLATE_INDEX" val="20163656"/>
</p:tagLst>
</file>

<file path=ppt/tags/tag8.xml><?xml version="1.0" encoding="utf-8"?>
<p:tagLst xmlns:p="http://schemas.openxmlformats.org/presentationml/2006/main">
  <p:tag name="KSO_WM_BEAUTIFY_FLAG" val="#wm#"/>
  <p:tag name="KSO_WM_TEMPLATE_CATEGORY" val="basetag"/>
  <p:tag name="KSO_WM_TEMPLATE_INDEX" val="20163656"/>
</p:tagLst>
</file>

<file path=ppt/tags/tag9.xml><?xml version="1.0" encoding="utf-8"?>
<p:tagLst xmlns:p="http://schemas.openxmlformats.org/presentationml/2006/main">
  <p:tag name="KSO_WM_BEAUTIFY_FLAG" val="#wm#"/>
  <p:tag name="KSO_WM_TEMPLATE_CATEGORY" val="basetag"/>
  <p:tag name="KSO_WM_TEMPLATE_INDEX" val="20163656"/>
</p:tagLst>
</file>

<file path=ppt/theme/theme1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2416</Words>
  <Application>WPS 演示</Application>
  <PresentationFormat>宽屏</PresentationFormat>
  <Paragraphs>104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5" baseType="lpstr">
      <vt:lpstr>Arial</vt:lpstr>
      <vt:lpstr>宋体</vt:lpstr>
      <vt:lpstr>Wingdings</vt:lpstr>
      <vt:lpstr>迷你简启体</vt:lpstr>
      <vt:lpstr>方正姚体</vt:lpstr>
      <vt:lpstr>楷体</vt:lpstr>
      <vt:lpstr>微软雅黑</vt:lpstr>
      <vt:lpstr>Arial Unicode MS</vt:lpstr>
      <vt:lpstr>黑体</vt:lpstr>
      <vt:lpstr>Calibri</vt:lpstr>
      <vt:lpstr>1_自定义设计方案</vt:lpstr>
      <vt:lpstr>PowerPoint 演示文稿</vt:lpstr>
      <vt:lpstr>吾与点也？</vt:lpstr>
      <vt:lpstr>失时说</vt:lpstr>
      <vt:lpstr>失时说？</vt:lpstr>
      <vt:lpstr>失时说？</vt:lpstr>
      <vt:lpstr>失时说？</vt:lpstr>
      <vt:lpstr>失时说？</vt:lpstr>
      <vt:lpstr>失时说？</vt:lpstr>
      <vt:lpstr>喟叹说</vt:lpstr>
      <vt:lpstr>喟叹说</vt:lpstr>
      <vt:lpstr>喟叹说</vt:lpstr>
      <vt:lpstr>互补说</vt:lpstr>
      <vt:lpstr>互补说</vt:lpstr>
      <vt:lpstr>吾与点也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asus</dc:creator>
  <cp:lastModifiedBy>李文</cp:lastModifiedBy>
  <cp:revision>37</cp:revision>
  <dcterms:created xsi:type="dcterms:W3CDTF">2018-01-08T11:22:00Z</dcterms:created>
  <dcterms:modified xsi:type="dcterms:W3CDTF">2020-02-28T05:38:09Z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2052-11.1.0.9440</vt:lpwstr>
  </property>
</Properties>
</file>