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tags/tag1.xml" ContentType="application/vnd.openxmlformats-officedocument.presentationml.tags+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82" r:id="rId2"/>
    <p:sldId id="289" r:id="rId3"/>
    <p:sldId id="257" r:id="rId4"/>
    <p:sldId id="258" r:id="rId5"/>
    <p:sldId id="260" r:id="rId6"/>
    <p:sldId id="261" r:id="rId7"/>
    <p:sldId id="259" r:id="rId8"/>
    <p:sldId id="290" r:id="rId9"/>
    <p:sldId id="291" r:id="rId10"/>
    <p:sldId id="293" r:id="rId11"/>
    <p:sldId id="294" r:id="rId12"/>
    <p:sldId id="269" r:id="rId13"/>
    <p:sldId id="295" r:id="rId14"/>
    <p:sldId id="274" r:id="rId15"/>
    <p:sldId id="271" r:id="rId16"/>
    <p:sldId id="272" r:id="rId17"/>
    <p:sldId id="273" r:id="rId18"/>
    <p:sldId id="283" r:id="rId19"/>
    <p:sldId id="284" r:id="rId20"/>
    <p:sldId id="285" r:id="rId21"/>
    <p:sldId id="286" r:id="rId22"/>
    <p:sldId id="287" r:id="rId23"/>
  </p:sldIdLst>
  <p:sldSz cx="9144000" cy="5143500" type="screen16x9"/>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3300"/>
    <a:srgbClr val="0066FF"/>
  </p:clrMru>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中度样式 2 - 强调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1E4AEA4-8DFA-4A89-87EB-49C32662AFE0}" styleName="中度样式 2 - 强调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110" d="100"/>
          <a:sy n="110" d="100"/>
        </p:scale>
        <p:origin x="-658" y="-72"/>
      </p:cViewPr>
      <p:guideLst>
        <p:guide orient="horz" pos="162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 Id="rId4" Type="http://schemas.openxmlformats.org/officeDocument/2006/relationships/image" Target="../media/image5.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 Id="rId4" Type="http://schemas.openxmlformats.org/officeDocument/2006/relationships/image" Target="../media/image5.png"/></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bg>
      <p:bgPr>
        <a:blipFill dpi="0" rotWithShape="1">
          <a:blip r:embed="rId2" cstate="print">
            <a:lum/>
            <a:extLst>
              <a:ext uri="{28A0092B-C50C-407E-A947-70E740481C1C}">
                <a14:useLocalDpi xmlns="" xmlns:a14="http://schemas.microsoft.com/office/drawing/2010/main" val="0"/>
              </a:ext>
            </a:extLst>
          </a:blip>
          <a:srcRect/>
          <a:stretch>
            <a:fillRect/>
          </a:stretch>
        </a:blipFill>
        <a:effectLst/>
      </p:bgPr>
    </p:bg>
    <p:spTree>
      <p:nvGrpSpPr>
        <p:cNvPr id="1" name=""/>
        <p:cNvGrpSpPr/>
        <p:nvPr/>
      </p:nvGrpSpPr>
      <p:grpSpPr>
        <a:xfrm>
          <a:off x="0" y="0"/>
          <a:ext cx="0" cy="0"/>
          <a:chOff x="0" y="0"/>
          <a:chExt cx="0" cy="0"/>
        </a:xfrm>
      </p:grpSpPr>
      <p:sp>
        <p:nvSpPr>
          <p:cNvPr id="7" name="梯形 6"/>
          <p:cNvSpPr/>
          <p:nvPr/>
        </p:nvSpPr>
        <p:spPr>
          <a:xfrm rot="10800000">
            <a:off x="946673" y="-2"/>
            <a:ext cx="7250654" cy="225911"/>
          </a:xfrm>
          <a:prstGeom prst="trapezoid">
            <a:avLst/>
          </a:prstGeom>
          <a:blipFill>
            <a:blip r:embed="rId3" cstate="print">
              <a:extLst>
                <a:ext uri="{28A0092B-C50C-407E-A947-70E740481C1C}">
                  <a14:useLocalDpi xmlns="" xmlns:a14="http://schemas.microsoft.com/office/drawing/2010/main" val="0"/>
                </a:ext>
              </a:extLst>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endParaRPr lang="zh-CN" altLang="en-US">
              <a:solidFill>
                <a:prstClr val="white"/>
              </a:solidFill>
            </a:endParaRPr>
          </a:p>
        </p:txBody>
      </p:sp>
      <p:sp>
        <p:nvSpPr>
          <p:cNvPr id="8" name="矩形 7"/>
          <p:cNvSpPr/>
          <p:nvPr/>
        </p:nvSpPr>
        <p:spPr>
          <a:xfrm>
            <a:off x="0" y="4905487"/>
            <a:ext cx="9144000" cy="238013"/>
          </a:xfrm>
          <a:prstGeom prst="rect">
            <a:avLst/>
          </a:prstGeom>
          <a:blipFill>
            <a:blip r:embed="rId4">
              <a:extLst>
                <a:ext uri="{28A0092B-C50C-407E-A947-70E740481C1C}">
                  <a14:useLocalDpi xmlns="" xmlns:a14="http://schemas.microsoft.com/office/drawing/2010/main" val="0"/>
                </a:ext>
              </a:extLst>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endParaRPr lang="zh-CN" altLang="en-US">
              <a:solidFill>
                <a:prstClr val="white"/>
              </a:solidFill>
            </a:endParaRPr>
          </a:p>
        </p:txBody>
      </p:sp>
      <p:sp>
        <p:nvSpPr>
          <p:cNvPr id="9" name="文本框 8"/>
          <p:cNvSpPr txBox="1"/>
          <p:nvPr/>
        </p:nvSpPr>
        <p:spPr>
          <a:xfrm>
            <a:off x="4118610" y="1103101"/>
            <a:ext cx="906780" cy="530066"/>
          </a:xfrm>
          <a:prstGeom prst="rect">
            <a:avLst/>
          </a:prstGeom>
          <a:noFill/>
          <a:effectLst/>
        </p:spPr>
        <p:txBody>
          <a:bodyPr wrap="none" lIns="68580" tIns="34290" rIns="68580" bIns="34290" rtlCol="0">
            <a:spAutoFit/>
          </a:bodyPr>
          <a:lstStyle/>
          <a:p>
            <a:pPr algn="ctr"/>
            <a:r>
              <a:rPr lang="en-US" altLang="zh-CN" sz="3000" b="1" dirty="0" smtClean="0">
                <a:solidFill>
                  <a:schemeClr val="bg1"/>
                </a:solidFill>
                <a:latin typeface="方正姚体" panose="02010601030101010101" pitchFamily="2" charset="-122"/>
              </a:rPr>
              <a:t>2017</a:t>
            </a:r>
            <a:endParaRPr lang="en-US" altLang="zh-CN" sz="2400" b="1" dirty="0" smtClean="0">
              <a:solidFill>
                <a:schemeClr val="bg1"/>
              </a:solidFill>
              <a:latin typeface="方正姚体" panose="02010601030101010101" pitchFamily="2" charset="-122"/>
            </a:endParaRPr>
          </a:p>
        </p:txBody>
      </p:sp>
      <p:sp>
        <p:nvSpPr>
          <p:cNvPr id="10" name="同心圆 9"/>
          <p:cNvSpPr/>
          <p:nvPr/>
        </p:nvSpPr>
        <p:spPr>
          <a:xfrm>
            <a:off x="3999155" y="847164"/>
            <a:ext cx="1145690" cy="1145690"/>
          </a:xfrm>
          <a:prstGeom prst="donut">
            <a:avLst>
              <a:gd name="adj" fmla="val 6346"/>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endParaRPr lang="zh-CN" altLang="en-US">
              <a:solidFill>
                <a:prstClr val="black"/>
              </a:solidFill>
            </a:endParaRPr>
          </a:p>
        </p:txBody>
      </p:sp>
      <p:sp>
        <p:nvSpPr>
          <p:cNvPr id="2" name="标题 1"/>
          <p:cNvSpPr>
            <a:spLocks noGrp="1"/>
          </p:cNvSpPr>
          <p:nvPr>
            <p:ph type="ctrTitle"/>
          </p:nvPr>
        </p:nvSpPr>
        <p:spPr>
          <a:xfrm>
            <a:off x="1143000" y="2131078"/>
            <a:ext cx="6858000" cy="772857"/>
          </a:xfrm>
        </p:spPr>
        <p:txBody>
          <a:bodyPr anchor="b">
            <a:normAutofit/>
          </a:bodyPr>
          <a:lstStyle>
            <a:lvl1pPr algn="ctr">
              <a:defRPr sz="4100">
                <a:solidFill>
                  <a:schemeClr val="bg1"/>
                </a:solidFill>
              </a:defRPr>
            </a:lvl1pPr>
          </a:lstStyle>
          <a:p>
            <a:r>
              <a:rPr lang="zh-CN" altLang="en-US" smtClean="0"/>
              <a:t>单击此处编辑母版标题样式</a:t>
            </a:r>
            <a:endParaRPr lang="zh-CN" altLang="en-US"/>
          </a:p>
        </p:txBody>
      </p:sp>
      <p:sp>
        <p:nvSpPr>
          <p:cNvPr id="3" name="副标题 2"/>
          <p:cNvSpPr>
            <a:spLocks noGrp="1"/>
          </p:cNvSpPr>
          <p:nvPr>
            <p:ph type="subTitle" idx="1" hasCustomPrompt="1"/>
          </p:nvPr>
        </p:nvSpPr>
        <p:spPr>
          <a:xfrm>
            <a:off x="2386013" y="3773630"/>
            <a:ext cx="2028825" cy="357188"/>
          </a:xfrm>
        </p:spPr>
        <p:txBody>
          <a:bodyPr/>
          <a:lstStyle>
            <a:lvl1pPr marL="0" indent="0" algn="ctr">
              <a:buNone/>
              <a:defRPr sz="1800">
                <a:solidFill>
                  <a:schemeClr val="bg1"/>
                </a:solidFill>
              </a:defRPr>
            </a:lvl1pPr>
            <a:lvl2pPr marL="342900" indent="0" algn="ctr">
              <a:buNone/>
              <a:defRPr sz="1500"/>
            </a:lvl2pPr>
            <a:lvl3pPr marL="685800" indent="0" algn="ctr">
              <a:buNone/>
              <a:defRPr sz="140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zh-CN" altLang="en-US" dirty="0" smtClean="0"/>
              <a:t>编辑副标题</a:t>
            </a:r>
            <a:endParaRPr lang="zh-CN" altLang="en-US" dirty="0"/>
          </a:p>
        </p:txBody>
      </p:sp>
      <p:sp>
        <p:nvSpPr>
          <p:cNvPr id="4" name="日期占位符 3"/>
          <p:cNvSpPr>
            <a:spLocks noGrp="1"/>
          </p:cNvSpPr>
          <p:nvPr>
            <p:ph type="dt" sz="half" idx="10"/>
          </p:nvPr>
        </p:nvSpPr>
        <p:spPr/>
        <p:txBody>
          <a:bodyPr/>
          <a:lstStyle/>
          <a:p>
            <a:fld id="{84F8E95A-106A-43A7-9BD4-FF45E057F66C}" type="datetimeFigureOut">
              <a:rPr lang="zh-CN" altLang="en-US" smtClean="0"/>
              <a:pPr/>
              <a:t>2020/2/29</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62006CE7-8810-4738-B987-0F65E8342020}" type="slidenum">
              <a:rPr lang="zh-CN" altLang="en-US" smtClean="0"/>
              <a:pPr/>
              <a:t>‹#›</a:t>
            </a:fld>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path" presetSubtype="0" accel="50000" decel="50000" fill="hold" grpId="0" nodeType="withEffect">
                                  <p:stCondLst>
                                    <p:cond delay="0"/>
                                  </p:stCondLst>
                                  <p:childTnLst>
                                    <p:animMotion origin="layout" path="M 0.00065 -0.00556 L 0.56367 -0.00764 " pathEditMode="relative" rAng="0" ptsTypes="AA">
                                      <p:cBhvr>
                                        <p:cTn id="6" dur="750" fill="hold"/>
                                        <p:tgtEl>
                                          <p:spTgt spid="10"/>
                                        </p:tgtEl>
                                        <p:attrNameLst>
                                          <p:attrName>ppt_x</p:attrName>
                                          <p:attrName>ppt_y</p:attrName>
                                        </p:attrNameLst>
                                      </p:cBhvr>
                                      <p:rCtr x="28151" y="-116"/>
                                    </p:animMotion>
                                  </p:childTnLst>
                                </p:cTn>
                              </p:par>
                              <p:par>
                                <p:cTn id="7" presetID="53" presetClass="entr" presetSubtype="16" fill="hold" grpId="0" nodeType="withEffect">
                                  <p:stCondLst>
                                    <p:cond delay="500"/>
                                  </p:stCondLst>
                                  <p:childTnLst>
                                    <p:set>
                                      <p:cBhvr>
                                        <p:cTn id="8" dur="1" fill="hold">
                                          <p:stCondLst>
                                            <p:cond delay="0"/>
                                          </p:stCondLst>
                                        </p:cTn>
                                        <p:tgtEl>
                                          <p:spTgt spid="9"/>
                                        </p:tgtEl>
                                        <p:attrNameLst>
                                          <p:attrName>style.visibility</p:attrName>
                                        </p:attrNameLst>
                                      </p:cBhvr>
                                      <p:to>
                                        <p:strVal val="visible"/>
                                      </p:to>
                                    </p:set>
                                    <p:anim calcmode="lin" valueType="num">
                                      <p:cBhvr>
                                        <p:cTn id="9" dur="500" fill="hold"/>
                                        <p:tgtEl>
                                          <p:spTgt spid="9"/>
                                        </p:tgtEl>
                                        <p:attrNameLst>
                                          <p:attrName>ppt_w</p:attrName>
                                        </p:attrNameLst>
                                      </p:cBhvr>
                                      <p:tavLst>
                                        <p:tav tm="0">
                                          <p:val>
                                            <p:fltVal val="0"/>
                                          </p:val>
                                        </p:tav>
                                        <p:tav tm="100000">
                                          <p:val>
                                            <p:strVal val="#ppt_w"/>
                                          </p:val>
                                        </p:tav>
                                      </p:tavLst>
                                    </p:anim>
                                    <p:anim calcmode="lin" valueType="num">
                                      <p:cBhvr>
                                        <p:cTn id="10" dur="500" fill="hold"/>
                                        <p:tgtEl>
                                          <p:spTgt spid="9"/>
                                        </p:tgtEl>
                                        <p:attrNameLst>
                                          <p:attrName>ppt_h</p:attrName>
                                        </p:attrNameLst>
                                      </p:cBhvr>
                                      <p:tavLst>
                                        <p:tav tm="0">
                                          <p:val>
                                            <p:fltVal val="0"/>
                                          </p:val>
                                        </p:tav>
                                        <p:tav tm="100000">
                                          <p:val>
                                            <p:strVal val="#ppt_h"/>
                                          </p:val>
                                        </p:tav>
                                      </p:tavLst>
                                    </p:anim>
                                    <p:animEffect transition="in" filter="fade">
                                      <p:cBhvr>
                                        <p:cTn id="11"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bldLvl="0" animBg="1"/>
      <p:bldP spid="10" grpId="0" bldLvl="0" animBg="1"/>
    </p:bld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内容">
    <p:spTree>
      <p:nvGrpSpPr>
        <p:cNvPr id="1" name=""/>
        <p:cNvGrpSpPr/>
        <p:nvPr/>
      </p:nvGrpSpPr>
      <p:grpSpPr>
        <a:xfrm>
          <a:off x="0" y="0"/>
          <a:ext cx="0" cy="0"/>
          <a:chOff x="0" y="0"/>
          <a:chExt cx="0" cy="0"/>
        </a:xfrm>
      </p:grpSpPr>
      <p:sp>
        <p:nvSpPr>
          <p:cNvPr id="3" name="日期占位符 2"/>
          <p:cNvSpPr>
            <a:spLocks noGrp="1"/>
          </p:cNvSpPr>
          <p:nvPr>
            <p:ph type="dt" sz="half" idx="10"/>
          </p:nvPr>
        </p:nvSpPr>
        <p:spPr/>
        <p:txBody>
          <a:bodyPr/>
          <a:lstStyle/>
          <a:p>
            <a:fld id="{84F8E95A-106A-43A7-9BD4-FF45E057F66C}" type="datetimeFigureOut">
              <a:rPr lang="zh-CN" altLang="en-US" smtClean="0"/>
              <a:pPr/>
              <a:t>2020/2/29</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62006CE7-8810-4738-B987-0F65E8342020}" type="slidenum">
              <a:rPr lang="zh-CN" altLang="en-US" smtClean="0"/>
              <a:pPr/>
              <a:t>‹#›</a:t>
            </a:fld>
            <a:endParaRPr lang="zh-CN" altLang="en-US"/>
          </a:p>
        </p:txBody>
      </p:sp>
      <p:sp>
        <p:nvSpPr>
          <p:cNvPr id="7" name="内容占位符 6"/>
          <p:cNvSpPr>
            <a:spLocks noGrp="1"/>
          </p:cNvSpPr>
          <p:nvPr>
            <p:ph sz="quarter" idx="13"/>
          </p:nvPr>
        </p:nvSpPr>
        <p:spPr>
          <a:xfrm>
            <a:off x="628650" y="698047"/>
            <a:ext cx="7886700" cy="3888240"/>
          </a:xfrm>
        </p:spPr>
        <p:txBody>
          <a:bodyPr anchor="ctr">
            <a:normAutofit/>
          </a:bodyPr>
          <a:lstStyle>
            <a:lvl1pPr marL="0" indent="0">
              <a:lnSpc>
                <a:spcPct val="120000"/>
              </a:lnSpc>
              <a:buNone/>
              <a:defRPr sz="1500">
                <a:solidFill>
                  <a:srgbClr val="2D3E50"/>
                </a:solidFill>
              </a:defRPr>
            </a:lvl1pPr>
          </a:lstStyle>
          <a:p>
            <a:pPr lvl="0"/>
            <a:r>
              <a:rPr lang="zh-CN" altLang="en-US" smtClean="0"/>
              <a:t>单击此处编辑母版文本样式</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84F8E95A-106A-43A7-9BD4-FF45E057F66C}" type="datetimeFigureOut">
              <a:rPr lang="zh-CN" altLang="en-US" smtClean="0"/>
              <a:pPr/>
              <a:t>2020/2/29</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62006CE7-8810-4738-B987-0F65E8342020}" type="slidenum">
              <a:rPr lang="zh-CN" altLang="en-US" smtClean="0"/>
              <a:pPr/>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7" name="任意多边形 6"/>
          <p:cNvSpPr/>
          <p:nvPr/>
        </p:nvSpPr>
        <p:spPr>
          <a:xfrm>
            <a:off x="0" y="0"/>
            <a:ext cx="4049078" cy="591503"/>
          </a:xfrm>
          <a:custGeom>
            <a:avLst/>
            <a:gdLst>
              <a:gd name="connsiteX0" fmla="*/ 0 w 5398770"/>
              <a:gd name="connsiteY0" fmla="*/ 0 h 674370"/>
              <a:gd name="connsiteX1" fmla="*/ 5398770 w 5398770"/>
              <a:gd name="connsiteY1" fmla="*/ 0 h 674370"/>
              <a:gd name="connsiteX2" fmla="*/ 4752791 w 5398770"/>
              <a:gd name="connsiteY2" fmla="*/ 674370 h 674370"/>
              <a:gd name="connsiteX3" fmla="*/ 0 w 5398770"/>
              <a:gd name="connsiteY3" fmla="*/ 674370 h 674370"/>
              <a:gd name="connsiteX4" fmla="*/ 0 w 5398770"/>
              <a:gd name="connsiteY4" fmla="*/ 0 h 67437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98770" h="674370">
                <a:moveTo>
                  <a:pt x="0" y="0"/>
                </a:moveTo>
                <a:lnTo>
                  <a:pt x="5398770" y="0"/>
                </a:lnTo>
                <a:lnTo>
                  <a:pt x="4752791" y="674370"/>
                </a:lnTo>
                <a:lnTo>
                  <a:pt x="0" y="674370"/>
                </a:lnTo>
                <a:lnTo>
                  <a:pt x="0" y="0"/>
                </a:lnTo>
                <a:close/>
              </a:path>
            </a:pathLst>
          </a:custGeom>
          <a:solidFill>
            <a:srgbClr val="BC242A"/>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68580" tIns="34290" rIns="68580" bIns="34290" rtlCol="0" anchor="ctr">
            <a:noAutofit/>
          </a:bodyPr>
          <a:lstStyle/>
          <a:p>
            <a:pPr algn="ctr"/>
            <a:endParaRPr lang="zh-CN" altLang="en-US" b="1" dirty="0">
              <a:solidFill>
                <a:prstClr val="white"/>
              </a:solidFill>
            </a:endParaRPr>
          </a:p>
        </p:txBody>
      </p:sp>
      <p:sp>
        <p:nvSpPr>
          <p:cNvPr id="2" name="标题 1"/>
          <p:cNvSpPr>
            <a:spLocks noGrp="1"/>
          </p:cNvSpPr>
          <p:nvPr>
            <p:ph type="title" hasCustomPrompt="1"/>
          </p:nvPr>
        </p:nvSpPr>
        <p:spPr>
          <a:xfrm>
            <a:off x="0" y="1"/>
            <a:ext cx="3028950" cy="591503"/>
          </a:xfrm>
        </p:spPr>
        <p:txBody>
          <a:bodyPr>
            <a:normAutofit/>
          </a:bodyPr>
          <a:lstStyle>
            <a:lvl1pPr algn="ctr">
              <a:defRPr sz="3000" b="1">
                <a:solidFill>
                  <a:schemeClr val="bg1"/>
                </a:solidFill>
              </a:defRPr>
            </a:lvl1pPr>
          </a:lstStyle>
          <a:p>
            <a:r>
              <a:rPr lang="zh-CN" altLang="en-US" dirty="0" smtClean="0"/>
              <a:t>编辑标题</a:t>
            </a:r>
            <a:endParaRPr lang="zh-CN" altLang="en-US" dirty="0"/>
          </a:p>
        </p:txBody>
      </p:sp>
      <p:sp>
        <p:nvSpPr>
          <p:cNvPr id="3" name="内容占位符 2"/>
          <p:cNvSpPr>
            <a:spLocks noGrp="1"/>
          </p:cNvSpPr>
          <p:nvPr>
            <p:ph idx="1"/>
          </p:nvPr>
        </p:nvSpPr>
        <p:spPr/>
        <p:txBody>
          <a:bodyPr>
            <a:normAutofit/>
          </a:bodyPr>
          <a:lstStyle>
            <a:lvl1pPr marL="0" indent="0">
              <a:lnSpc>
                <a:spcPct val="120000"/>
              </a:lnSpc>
              <a:buNone/>
              <a:defRPr sz="1500">
                <a:solidFill>
                  <a:srgbClr val="2D3E50"/>
                </a:solidFill>
              </a:defRPr>
            </a:lvl1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p>
            <a:fld id="{84F8E95A-106A-43A7-9BD4-FF45E057F66C}" type="datetimeFigureOut">
              <a:rPr lang="zh-CN" altLang="en-US" smtClean="0"/>
              <a:pPr/>
              <a:t>2020/2/29</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62006CE7-8810-4738-B987-0F65E8342020}" type="slidenum">
              <a:rPr lang="zh-CN" altLang="en-US" smtClean="0"/>
              <a:pPr/>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节标题">
    <p:spTree>
      <p:nvGrpSpPr>
        <p:cNvPr id="1" name=""/>
        <p:cNvGrpSpPr/>
        <p:nvPr/>
      </p:nvGrpSpPr>
      <p:grpSpPr>
        <a:xfrm>
          <a:off x="0" y="0"/>
          <a:ext cx="0" cy="0"/>
          <a:chOff x="0" y="0"/>
          <a:chExt cx="0" cy="0"/>
        </a:xfrm>
      </p:grpSpPr>
      <p:sp>
        <p:nvSpPr>
          <p:cNvPr id="12" name="矩形 11"/>
          <p:cNvSpPr/>
          <p:nvPr/>
        </p:nvSpPr>
        <p:spPr>
          <a:xfrm>
            <a:off x="0" y="4766310"/>
            <a:ext cx="9144000" cy="377190"/>
          </a:xfrm>
          <a:prstGeom prst="rect">
            <a:avLst/>
          </a:prstGeom>
          <a:solidFill>
            <a:srgbClr val="BC242A"/>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endParaRPr lang="zh-CN" altLang="en-US">
              <a:solidFill>
                <a:prstClr val="white"/>
              </a:solidFill>
            </a:endParaRPr>
          </a:p>
        </p:txBody>
      </p:sp>
      <p:sp>
        <p:nvSpPr>
          <p:cNvPr id="13" name="任意多边形 12"/>
          <p:cNvSpPr/>
          <p:nvPr/>
        </p:nvSpPr>
        <p:spPr>
          <a:xfrm rot="10800000">
            <a:off x="3636071" y="1352066"/>
            <a:ext cx="1868025" cy="1165860"/>
          </a:xfrm>
          <a:custGeom>
            <a:avLst/>
            <a:gdLst>
              <a:gd name="connsiteX0" fmla="*/ 4735 w 1611630"/>
              <a:gd name="connsiteY0" fmla="*/ 0 h 1005840"/>
              <a:gd name="connsiteX1" fmla="*/ 1606895 w 1611630"/>
              <a:gd name="connsiteY1" fmla="*/ 0 h 1005840"/>
              <a:gd name="connsiteX2" fmla="*/ 1607470 w 1611630"/>
              <a:gd name="connsiteY2" fmla="*/ 4247 h 1005840"/>
              <a:gd name="connsiteX3" fmla="*/ 1611630 w 1611630"/>
              <a:gd name="connsiteY3" fmla="*/ 97155 h 1005840"/>
              <a:gd name="connsiteX4" fmla="*/ 805815 w 1611630"/>
              <a:gd name="connsiteY4" fmla="*/ 1005840 h 1005840"/>
              <a:gd name="connsiteX5" fmla="*/ 0 w 1611630"/>
              <a:gd name="connsiteY5" fmla="*/ 97155 h 1005840"/>
              <a:gd name="connsiteX6" fmla="*/ 4160 w 1611630"/>
              <a:gd name="connsiteY6" fmla="*/ 4247 h 1005840"/>
              <a:gd name="connsiteX7" fmla="*/ 4735 w 1611630"/>
              <a:gd name="connsiteY7" fmla="*/ 0 h 10058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611630" h="1005840">
                <a:moveTo>
                  <a:pt x="4735" y="0"/>
                </a:moveTo>
                <a:lnTo>
                  <a:pt x="1606895" y="0"/>
                </a:lnTo>
                <a:lnTo>
                  <a:pt x="1607470" y="4247"/>
                </a:lnTo>
                <a:cubicBezTo>
                  <a:pt x="1610221" y="34795"/>
                  <a:pt x="1611630" y="65789"/>
                  <a:pt x="1611630" y="97155"/>
                </a:cubicBezTo>
                <a:cubicBezTo>
                  <a:pt x="1611630" y="599008"/>
                  <a:pt x="1250854" y="1005840"/>
                  <a:pt x="805815" y="1005840"/>
                </a:cubicBezTo>
                <a:cubicBezTo>
                  <a:pt x="360776" y="1005840"/>
                  <a:pt x="0" y="599008"/>
                  <a:pt x="0" y="97155"/>
                </a:cubicBezTo>
                <a:cubicBezTo>
                  <a:pt x="0" y="65789"/>
                  <a:pt x="1410" y="34795"/>
                  <a:pt x="4160" y="4247"/>
                </a:cubicBezTo>
                <a:lnTo>
                  <a:pt x="4735" y="0"/>
                </a:lnTo>
                <a:close/>
              </a:path>
            </a:pathLst>
          </a:custGeom>
          <a:solidFill>
            <a:srgbClr val="BC242A"/>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endParaRPr lang="zh-CN" altLang="en-US">
              <a:solidFill>
                <a:prstClr val="white"/>
              </a:solidFill>
            </a:endParaRPr>
          </a:p>
        </p:txBody>
      </p:sp>
      <p:cxnSp>
        <p:nvCxnSpPr>
          <p:cNvPr id="14" name="直接连接符 13"/>
          <p:cNvCxnSpPr/>
          <p:nvPr/>
        </p:nvCxnSpPr>
        <p:spPr>
          <a:xfrm>
            <a:off x="1893094" y="2517926"/>
            <a:ext cx="5353979" cy="0"/>
          </a:xfrm>
          <a:prstGeom prst="line">
            <a:avLst/>
          </a:prstGeom>
          <a:ln>
            <a:solidFill>
              <a:srgbClr val="BC242A"/>
            </a:solidFill>
          </a:ln>
        </p:spPr>
        <p:style>
          <a:lnRef idx="1">
            <a:schemeClr val="accent1"/>
          </a:lnRef>
          <a:fillRef idx="0">
            <a:schemeClr val="accent1"/>
          </a:fillRef>
          <a:effectRef idx="0">
            <a:schemeClr val="accent1"/>
          </a:effectRef>
          <a:fontRef idx="minor">
            <a:schemeClr val="tx1"/>
          </a:fontRef>
        </p:style>
      </p:cxnSp>
      <p:sp>
        <p:nvSpPr>
          <p:cNvPr id="2" name="标题 1"/>
          <p:cNvSpPr>
            <a:spLocks noGrp="1"/>
          </p:cNvSpPr>
          <p:nvPr>
            <p:ph type="title" hasCustomPrompt="1"/>
          </p:nvPr>
        </p:nvSpPr>
        <p:spPr>
          <a:xfrm>
            <a:off x="628650" y="2643188"/>
            <a:ext cx="7886700" cy="900112"/>
          </a:xfrm>
        </p:spPr>
        <p:txBody>
          <a:bodyPr anchor="t">
            <a:normAutofit/>
          </a:bodyPr>
          <a:lstStyle>
            <a:lvl1pPr algn="ctr">
              <a:defRPr sz="5400"/>
            </a:lvl1pPr>
          </a:lstStyle>
          <a:p>
            <a:r>
              <a:rPr lang="zh-CN" altLang="en-US" dirty="0" smtClean="0"/>
              <a:t>编辑标题</a:t>
            </a:r>
            <a:endParaRPr lang="zh-CN" altLang="en-US" dirty="0"/>
          </a:p>
        </p:txBody>
      </p:sp>
      <p:sp>
        <p:nvSpPr>
          <p:cNvPr id="4" name="日期占位符 3"/>
          <p:cNvSpPr>
            <a:spLocks noGrp="1"/>
          </p:cNvSpPr>
          <p:nvPr>
            <p:ph type="dt" sz="half" idx="10"/>
          </p:nvPr>
        </p:nvSpPr>
        <p:spPr/>
        <p:txBody>
          <a:bodyPr/>
          <a:lstStyle/>
          <a:p>
            <a:fld id="{84F8E95A-106A-43A7-9BD4-FF45E057F66C}" type="datetimeFigureOut">
              <a:rPr lang="zh-CN" altLang="en-US" smtClean="0"/>
              <a:pPr/>
              <a:t>2020/2/29</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62006CE7-8810-4738-B987-0F65E8342020}" type="slidenum">
              <a:rPr lang="zh-CN" altLang="en-US" smtClean="0"/>
              <a:pPr/>
              <a:t>‹#›</a:t>
            </a:fld>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37" fill="hold" nodeType="with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barn(outVertical)">
                                      <p:cBhvr>
                                        <p:cTn id="7"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8" name="任意多边形 7"/>
          <p:cNvSpPr/>
          <p:nvPr/>
        </p:nvSpPr>
        <p:spPr>
          <a:xfrm>
            <a:off x="0" y="0"/>
            <a:ext cx="4049078" cy="591503"/>
          </a:xfrm>
          <a:custGeom>
            <a:avLst/>
            <a:gdLst>
              <a:gd name="connsiteX0" fmla="*/ 0 w 5398770"/>
              <a:gd name="connsiteY0" fmla="*/ 0 h 674370"/>
              <a:gd name="connsiteX1" fmla="*/ 5398770 w 5398770"/>
              <a:gd name="connsiteY1" fmla="*/ 0 h 674370"/>
              <a:gd name="connsiteX2" fmla="*/ 4752791 w 5398770"/>
              <a:gd name="connsiteY2" fmla="*/ 674370 h 674370"/>
              <a:gd name="connsiteX3" fmla="*/ 0 w 5398770"/>
              <a:gd name="connsiteY3" fmla="*/ 674370 h 674370"/>
              <a:gd name="connsiteX4" fmla="*/ 0 w 5398770"/>
              <a:gd name="connsiteY4" fmla="*/ 0 h 67437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98770" h="674370">
                <a:moveTo>
                  <a:pt x="0" y="0"/>
                </a:moveTo>
                <a:lnTo>
                  <a:pt x="5398770" y="0"/>
                </a:lnTo>
                <a:lnTo>
                  <a:pt x="4752791" y="674370"/>
                </a:lnTo>
                <a:lnTo>
                  <a:pt x="0" y="674370"/>
                </a:lnTo>
                <a:lnTo>
                  <a:pt x="0" y="0"/>
                </a:lnTo>
                <a:close/>
              </a:path>
            </a:pathLst>
          </a:custGeom>
          <a:solidFill>
            <a:srgbClr val="BC242A"/>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68580" tIns="34290" rIns="68580" bIns="34290" rtlCol="0" anchor="ctr">
            <a:noAutofit/>
          </a:bodyPr>
          <a:lstStyle/>
          <a:p>
            <a:pPr algn="ctr"/>
            <a:endParaRPr lang="zh-CN" altLang="en-US" b="1" dirty="0">
              <a:solidFill>
                <a:prstClr val="white"/>
              </a:solidFill>
            </a:endParaRPr>
          </a:p>
        </p:txBody>
      </p:sp>
      <p:sp>
        <p:nvSpPr>
          <p:cNvPr id="2" name="标题 1"/>
          <p:cNvSpPr>
            <a:spLocks noGrp="1"/>
          </p:cNvSpPr>
          <p:nvPr>
            <p:ph type="title" hasCustomPrompt="1"/>
          </p:nvPr>
        </p:nvSpPr>
        <p:spPr>
          <a:xfrm>
            <a:off x="0" y="1"/>
            <a:ext cx="3028950" cy="591503"/>
          </a:xfrm>
        </p:spPr>
        <p:txBody>
          <a:bodyPr>
            <a:normAutofit/>
          </a:bodyPr>
          <a:lstStyle>
            <a:lvl1pPr algn="ctr">
              <a:defRPr sz="3000" b="1">
                <a:solidFill>
                  <a:schemeClr val="bg1"/>
                </a:solidFill>
              </a:defRPr>
            </a:lvl1pPr>
          </a:lstStyle>
          <a:p>
            <a:r>
              <a:rPr lang="zh-CN" altLang="en-US" dirty="0" smtClean="0"/>
              <a:t>编辑标题</a:t>
            </a:r>
            <a:endParaRPr lang="zh-CN" altLang="en-US" dirty="0"/>
          </a:p>
        </p:txBody>
      </p:sp>
      <p:sp>
        <p:nvSpPr>
          <p:cNvPr id="3" name="内容占位符 2"/>
          <p:cNvSpPr>
            <a:spLocks noGrp="1"/>
          </p:cNvSpPr>
          <p:nvPr>
            <p:ph sz="half" idx="1"/>
          </p:nvPr>
        </p:nvSpPr>
        <p:spPr>
          <a:xfrm>
            <a:off x="628650" y="1369219"/>
            <a:ext cx="3886200" cy="3263504"/>
          </a:xfrm>
        </p:spPr>
        <p:txBody>
          <a:bodyPr>
            <a:normAutofit/>
          </a:bodyPr>
          <a:lstStyle>
            <a:lvl1pPr marL="0" indent="0">
              <a:lnSpc>
                <a:spcPct val="120000"/>
              </a:lnSpc>
              <a:buNone/>
              <a:defRPr sz="1500">
                <a:solidFill>
                  <a:srgbClr val="2D3E50"/>
                </a:solidFill>
              </a:defRPr>
            </a:lvl1pPr>
          </a:lstStyle>
          <a:p>
            <a:pPr lvl="0"/>
            <a:r>
              <a:rPr lang="zh-CN" altLang="en-US" smtClean="0"/>
              <a:t>单击此处编辑母版文本样式</a:t>
            </a:r>
          </a:p>
        </p:txBody>
      </p:sp>
      <p:sp>
        <p:nvSpPr>
          <p:cNvPr id="4" name="内容占位符 3"/>
          <p:cNvSpPr>
            <a:spLocks noGrp="1"/>
          </p:cNvSpPr>
          <p:nvPr>
            <p:ph sz="half" idx="2"/>
          </p:nvPr>
        </p:nvSpPr>
        <p:spPr>
          <a:xfrm>
            <a:off x="4629150" y="1369219"/>
            <a:ext cx="3886200" cy="3263504"/>
          </a:xfrm>
        </p:spPr>
        <p:txBody>
          <a:bodyPr>
            <a:normAutofit/>
          </a:bodyPr>
          <a:lstStyle>
            <a:lvl1pPr marL="0" indent="0">
              <a:lnSpc>
                <a:spcPct val="120000"/>
              </a:lnSpc>
              <a:buNone/>
              <a:defRPr sz="1500">
                <a:solidFill>
                  <a:srgbClr val="2D3E50"/>
                </a:solidFill>
              </a:defRPr>
            </a:lvl1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84F8E95A-106A-43A7-9BD4-FF45E057F66C}" type="datetimeFigureOut">
              <a:rPr lang="zh-CN" altLang="en-US" smtClean="0"/>
              <a:pPr/>
              <a:t>2020/2/29</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62006CE7-8810-4738-B987-0F65E8342020}" type="slidenum">
              <a:rPr lang="zh-CN" altLang="en-US" smtClean="0"/>
              <a:pPr/>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629841" y="273844"/>
            <a:ext cx="7886700" cy="994172"/>
          </a:xfrm>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29842" y="1389836"/>
            <a:ext cx="3868340" cy="617934"/>
          </a:xfrm>
        </p:spPr>
        <p:txBody>
          <a:bodyPr anchor="b"/>
          <a:lstStyle>
            <a:lvl1pPr marL="0" indent="0">
              <a:buNone/>
              <a:defRPr sz="1800" b="1"/>
            </a:lvl1pPr>
            <a:lvl2pPr marL="342900" indent="0">
              <a:buNone/>
              <a:defRPr sz="1500" b="1"/>
            </a:lvl2pPr>
            <a:lvl3pPr marL="685800" indent="0">
              <a:buNone/>
              <a:defRPr sz="140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smtClean="0"/>
              <a:t>单击此处编辑母版文本样式</a:t>
            </a:r>
          </a:p>
        </p:txBody>
      </p:sp>
      <p:sp>
        <p:nvSpPr>
          <p:cNvPr id="4" name="内容占位符 3"/>
          <p:cNvSpPr>
            <a:spLocks noGrp="1"/>
          </p:cNvSpPr>
          <p:nvPr>
            <p:ph sz="half" idx="2"/>
          </p:nvPr>
        </p:nvSpPr>
        <p:spPr>
          <a:xfrm>
            <a:off x="629842" y="2129590"/>
            <a:ext cx="3868340" cy="251265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4629150" y="1389836"/>
            <a:ext cx="3887391" cy="617934"/>
          </a:xfrm>
        </p:spPr>
        <p:txBody>
          <a:bodyPr anchor="b"/>
          <a:lstStyle>
            <a:lvl1pPr marL="0" indent="0">
              <a:buNone/>
              <a:defRPr sz="1800" b="1"/>
            </a:lvl1pPr>
            <a:lvl2pPr marL="342900" indent="0">
              <a:buNone/>
              <a:defRPr sz="1500" b="1"/>
            </a:lvl2pPr>
            <a:lvl3pPr marL="685800" indent="0">
              <a:buNone/>
              <a:defRPr sz="140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smtClean="0"/>
              <a:t>单击此处编辑母版文本样式</a:t>
            </a:r>
          </a:p>
        </p:txBody>
      </p:sp>
      <p:sp>
        <p:nvSpPr>
          <p:cNvPr id="6" name="内容占位符 5"/>
          <p:cNvSpPr>
            <a:spLocks noGrp="1"/>
          </p:cNvSpPr>
          <p:nvPr>
            <p:ph sz="quarter" idx="4"/>
          </p:nvPr>
        </p:nvSpPr>
        <p:spPr>
          <a:xfrm>
            <a:off x="4629150" y="2129590"/>
            <a:ext cx="3887391" cy="251265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84F8E95A-106A-43A7-9BD4-FF45E057F66C}" type="datetimeFigureOut">
              <a:rPr lang="zh-CN" altLang="en-US" smtClean="0"/>
              <a:pPr/>
              <a:t>2020/2/29</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62006CE7-8810-4738-B987-0F65E8342020}" type="slidenum">
              <a:rPr lang="zh-CN" altLang="en-US" smtClean="0"/>
              <a:pPr/>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仅标题">
    <p:bg>
      <p:bgPr>
        <a:blipFill dpi="0" rotWithShape="1">
          <a:blip r:embed="rId2" cstate="print">
            <a:lum/>
            <a:extLst>
              <a:ext uri="{28A0092B-C50C-407E-A947-70E740481C1C}">
                <a14:useLocalDpi xmlns="" xmlns:a14="http://schemas.microsoft.com/office/drawing/2010/main" val="0"/>
              </a:ext>
            </a:extLst>
          </a:blip>
          <a:srcRect/>
          <a:stretch>
            <a:fillRect/>
          </a:stretch>
        </a:blipFill>
        <a:effectLst/>
      </p:bgPr>
    </p:bg>
    <p:spTree>
      <p:nvGrpSpPr>
        <p:cNvPr id="1" name=""/>
        <p:cNvGrpSpPr/>
        <p:nvPr/>
      </p:nvGrpSpPr>
      <p:grpSpPr>
        <a:xfrm>
          <a:off x="0" y="0"/>
          <a:ext cx="0" cy="0"/>
          <a:chOff x="0" y="0"/>
          <a:chExt cx="0" cy="0"/>
        </a:xfrm>
      </p:grpSpPr>
      <p:sp>
        <p:nvSpPr>
          <p:cNvPr id="6" name="梯形 5"/>
          <p:cNvSpPr/>
          <p:nvPr/>
        </p:nvSpPr>
        <p:spPr>
          <a:xfrm rot="10800000">
            <a:off x="946673" y="-2"/>
            <a:ext cx="7250654" cy="225911"/>
          </a:xfrm>
          <a:prstGeom prst="trapezoid">
            <a:avLst/>
          </a:prstGeom>
          <a:blipFill>
            <a:blip r:embed="rId3" cstate="print">
              <a:extLst>
                <a:ext uri="{28A0092B-C50C-407E-A947-70E740481C1C}">
                  <a14:useLocalDpi xmlns="" xmlns:a14="http://schemas.microsoft.com/office/drawing/2010/main" val="0"/>
                </a:ext>
              </a:extLst>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endParaRPr lang="zh-CN" altLang="en-US">
              <a:solidFill>
                <a:prstClr val="white"/>
              </a:solidFill>
            </a:endParaRPr>
          </a:p>
        </p:txBody>
      </p:sp>
      <p:sp>
        <p:nvSpPr>
          <p:cNvPr id="7" name="矩形 6"/>
          <p:cNvSpPr/>
          <p:nvPr/>
        </p:nvSpPr>
        <p:spPr>
          <a:xfrm>
            <a:off x="0" y="4905487"/>
            <a:ext cx="9144000" cy="238013"/>
          </a:xfrm>
          <a:prstGeom prst="rect">
            <a:avLst/>
          </a:prstGeom>
          <a:blipFill>
            <a:blip r:embed="rId4">
              <a:extLst>
                <a:ext uri="{28A0092B-C50C-407E-A947-70E740481C1C}">
                  <a14:useLocalDpi xmlns="" xmlns:a14="http://schemas.microsoft.com/office/drawing/2010/main" val="0"/>
                </a:ext>
              </a:extLst>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endParaRPr lang="zh-CN" altLang="en-US">
              <a:solidFill>
                <a:prstClr val="white"/>
              </a:solidFill>
            </a:endParaRPr>
          </a:p>
        </p:txBody>
      </p:sp>
      <p:sp>
        <p:nvSpPr>
          <p:cNvPr id="8" name="文本框 7"/>
          <p:cNvSpPr txBox="1"/>
          <p:nvPr/>
        </p:nvSpPr>
        <p:spPr>
          <a:xfrm>
            <a:off x="4118610" y="1103101"/>
            <a:ext cx="906780" cy="530066"/>
          </a:xfrm>
          <a:prstGeom prst="rect">
            <a:avLst/>
          </a:prstGeom>
          <a:noFill/>
          <a:effectLst/>
        </p:spPr>
        <p:txBody>
          <a:bodyPr wrap="none" lIns="68580" tIns="34290" rIns="68580" bIns="34290" rtlCol="0">
            <a:spAutoFit/>
          </a:bodyPr>
          <a:lstStyle/>
          <a:p>
            <a:pPr algn="ctr"/>
            <a:r>
              <a:rPr lang="en-US" altLang="zh-CN" sz="3000" b="1" dirty="0" smtClean="0">
                <a:solidFill>
                  <a:schemeClr val="bg1"/>
                </a:solidFill>
                <a:latin typeface="方正姚体" panose="02010601030101010101" pitchFamily="2" charset="-122"/>
              </a:rPr>
              <a:t>2017</a:t>
            </a:r>
            <a:endParaRPr lang="en-US" altLang="zh-CN" sz="2400" b="1" dirty="0" smtClean="0">
              <a:solidFill>
                <a:schemeClr val="bg1"/>
              </a:solidFill>
              <a:latin typeface="方正姚体" panose="02010601030101010101" pitchFamily="2" charset="-122"/>
            </a:endParaRPr>
          </a:p>
        </p:txBody>
      </p:sp>
      <p:sp>
        <p:nvSpPr>
          <p:cNvPr id="9" name="同心圆 8"/>
          <p:cNvSpPr/>
          <p:nvPr/>
        </p:nvSpPr>
        <p:spPr>
          <a:xfrm>
            <a:off x="3999155" y="847164"/>
            <a:ext cx="1145690" cy="1145690"/>
          </a:xfrm>
          <a:prstGeom prst="donut">
            <a:avLst>
              <a:gd name="adj" fmla="val 6346"/>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endParaRPr lang="zh-CN" altLang="en-US">
              <a:solidFill>
                <a:prstClr val="black"/>
              </a:solidFill>
            </a:endParaRPr>
          </a:p>
        </p:txBody>
      </p:sp>
      <p:sp>
        <p:nvSpPr>
          <p:cNvPr id="10" name="标题 1"/>
          <p:cNvSpPr>
            <a:spLocks noGrp="1"/>
          </p:cNvSpPr>
          <p:nvPr>
            <p:ph type="ctrTitle" hasCustomPrompt="1"/>
          </p:nvPr>
        </p:nvSpPr>
        <p:spPr>
          <a:xfrm>
            <a:off x="1143000" y="2131077"/>
            <a:ext cx="6858000" cy="1006108"/>
          </a:xfrm>
        </p:spPr>
        <p:txBody>
          <a:bodyPr anchor="t">
            <a:noAutofit/>
          </a:bodyPr>
          <a:lstStyle>
            <a:lvl1pPr algn="ctr">
              <a:defRPr sz="6000">
                <a:solidFill>
                  <a:schemeClr val="bg1"/>
                </a:solidFill>
              </a:defRPr>
            </a:lvl1pPr>
          </a:lstStyle>
          <a:p>
            <a:r>
              <a:rPr lang="zh-CN" altLang="en-US" dirty="0" smtClean="0"/>
              <a:t>编辑标题</a:t>
            </a:r>
            <a:endParaRPr lang="zh-CN" altLang="en-US" dirty="0"/>
          </a:p>
        </p:txBody>
      </p:sp>
      <p:sp>
        <p:nvSpPr>
          <p:cNvPr id="11" name="副标题 2"/>
          <p:cNvSpPr>
            <a:spLocks noGrp="1"/>
          </p:cNvSpPr>
          <p:nvPr>
            <p:ph type="subTitle" idx="1" hasCustomPrompt="1"/>
          </p:nvPr>
        </p:nvSpPr>
        <p:spPr>
          <a:xfrm>
            <a:off x="5029200" y="3737147"/>
            <a:ext cx="2514600" cy="357188"/>
          </a:xfrm>
        </p:spPr>
        <p:txBody>
          <a:bodyPr/>
          <a:lstStyle>
            <a:lvl1pPr marL="0" indent="0" algn="l">
              <a:buNone/>
              <a:defRPr sz="1800">
                <a:solidFill>
                  <a:schemeClr val="bg1"/>
                </a:solidFill>
              </a:defRPr>
            </a:lvl1pPr>
            <a:lvl2pPr marL="342900" indent="0" algn="ctr">
              <a:buNone/>
              <a:defRPr sz="1500"/>
            </a:lvl2pPr>
            <a:lvl3pPr marL="685800" indent="0" algn="ctr">
              <a:buNone/>
              <a:defRPr sz="140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zh-CN" altLang="en-US" dirty="0" smtClean="0"/>
              <a:t>编辑副标题</a:t>
            </a:r>
            <a:endParaRPr lang="zh-CN" altLang="en-US" dirty="0"/>
          </a:p>
        </p:txBody>
      </p:sp>
      <p:sp>
        <p:nvSpPr>
          <p:cNvPr id="12" name="日期占位符 3"/>
          <p:cNvSpPr>
            <a:spLocks noGrp="1"/>
          </p:cNvSpPr>
          <p:nvPr>
            <p:ph type="dt" sz="half" idx="10"/>
          </p:nvPr>
        </p:nvSpPr>
        <p:spPr>
          <a:xfrm>
            <a:off x="628650" y="4767263"/>
            <a:ext cx="2057400" cy="273844"/>
          </a:xfrm>
        </p:spPr>
        <p:txBody>
          <a:bodyPr/>
          <a:lstStyle/>
          <a:p>
            <a:fld id="{84F8E95A-106A-43A7-9BD4-FF45E057F66C}" type="datetimeFigureOut">
              <a:rPr lang="zh-CN" altLang="en-US" smtClean="0"/>
              <a:pPr/>
              <a:t>2020/2/29</a:t>
            </a:fld>
            <a:endParaRPr lang="zh-CN" altLang="en-US"/>
          </a:p>
        </p:txBody>
      </p:sp>
      <p:sp>
        <p:nvSpPr>
          <p:cNvPr id="13" name="页脚占位符 4"/>
          <p:cNvSpPr>
            <a:spLocks noGrp="1"/>
          </p:cNvSpPr>
          <p:nvPr>
            <p:ph type="ftr" sz="quarter" idx="11"/>
          </p:nvPr>
        </p:nvSpPr>
        <p:spPr>
          <a:xfrm>
            <a:off x="3028950" y="4767263"/>
            <a:ext cx="3086100" cy="273844"/>
          </a:xfrm>
        </p:spPr>
        <p:txBody>
          <a:bodyPr/>
          <a:lstStyle/>
          <a:p>
            <a:endParaRPr lang="zh-CN" altLang="en-US"/>
          </a:p>
        </p:txBody>
      </p:sp>
      <p:sp>
        <p:nvSpPr>
          <p:cNvPr id="14" name="灯片编号占位符 5"/>
          <p:cNvSpPr>
            <a:spLocks noGrp="1"/>
          </p:cNvSpPr>
          <p:nvPr>
            <p:ph type="sldNum" sz="quarter" idx="12"/>
          </p:nvPr>
        </p:nvSpPr>
        <p:spPr>
          <a:xfrm>
            <a:off x="6457950" y="4767263"/>
            <a:ext cx="2057400" cy="273844"/>
          </a:xfrm>
        </p:spPr>
        <p:txBody>
          <a:bodyPr/>
          <a:lstStyle/>
          <a:p>
            <a:fld id="{62006CE7-8810-4738-B987-0F65E8342020}" type="slidenum">
              <a:rPr lang="zh-CN" altLang="en-US" smtClean="0"/>
              <a:pPr/>
              <a:t>‹#›</a:t>
            </a:fld>
            <a:endParaRPr lang="zh-CN" altLang="en-US"/>
          </a:p>
        </p:txBody>
      </p:sp>
      <p:sp>
        <p:nvSpPr>
          <p:cNvPr id="15" name="内容占位符 2"/>
          <p:cNvSpPr>
            <a:spLocks noGrp="1"/>
          </p:cNvSpPr>
          <p:nvPr>
            <p:ph idx="13" hasCustomPrompt="1"/>
          </p:nvPr>
        </p:nvSpPr>
        <p:spPr>
          <a:xfrm>
            <a:off x="1670293" y="3747380"/>
            <a:ext cx="2514600" cy="357188"/>
          </a:xfrm>
        </p:spPr>
        <p:txBody>
          <a:bodyPr/>
          <a:lstStyle>
            <a:lvl1pPr marL="0" indent="0" algn="l">
              <a:buNone/>
              <a:defRPr>
                <a:solidFill>
                  <a:schemeClr val="bg1"/>
                </a:solidFill>
              </a:defRPr>
            </a:lvl1pPr>
            <a:lvl2pPr marL="342900" indent="0">
              <a:buNone/>
              <a:defRPr/>
            </a:lvl2pPr>
            <a:lvl3pPr marL="685800" indent="0">
              <a:buNone/>
              <a:defRPr/>
            </a:lvl3pPr>
            <a:lvl4pPr marL="1028700" indent="0">
              <a:buNone/>
              <a:defRPr/>
            </a:lvl4pPr>
            <a:lvl5pPr marL="1371600" indent="0">
              <a:buNone/>
              <a:defRPr/>
            </a:lvl5pPr>
          </a:lstStyle>
          <a:p>
            <a:pPr lvl="0"/>
            <a:r>
              <a:rPr lang="zh-CN" altLang="en-US" dirty="0" smtClean="0"/>
              <a:t>编辑文本</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path" presetSubtype="0" accel="50000" decel="50000" fill="hold" grpId="0" nodeType="withEffect">
                                  <p:stCondLst>
                                    <p:cond delay="0"/>
                                  </p:stCondLst>
                                  <p:childTnLst>
                                    <p:animMotion origin="layout" path="M 0.00065 -0.00556 L 0.56367 -0.00764 " pathEditMode="relative" rAng="0" ptsTypes="AA">
                                      <p:cBhvr>
                                        <p:cTn id="6" dur="750" fill="hold"/>
                                        <p:tgtEl>
                                          <p:spTgt spid="9"/>
                                        </p:tgtEl>
                                        <p:attrNameLst>
                                          <p:attrName>ppt_x</p:attrName>
                                          <p:attrName>ppt_y</p:attrName>
                                        </p:attrNameLst>
                                      </p:cBhvr>
                                      <p:rCtr x="28151" y="-116"/>
                                    </p:animMotion>
                                  </p:childTnLst>
                                </p:cTn>
                              </p:par>
                              <p:par>
                                <p:cTn id="7" presetID="53" presetClass="entr" presetSubtype="16" fill="hold" grpId="0" nodeType="withEffect">
                                  <p:stCondLst>
                                    <p:cond delay="500"/>
                                  </p:stCondLst>
                                  <p:childTnLst>
                                    <p:set>
                                      <p:cBhvr>
                                        <p:cTn id="8" dur="1" fill="hold">
                                          <p:stCondLst>
                                            <p:cond delay="0"/>
                                          </p:stCondLst>
                                        </p:cTn>
                                        <p:tgtEl>
                                          <p:spTgt spid="8"/>
                                        </p:tgtEl>
                                        <p:attrNameLst>
                                          <p:attrName>style.visibility</p:attrName>
                                        </p:attrNameLst>
                                      </p:cBhvr>
                                      <p:to>
                                        <p:strVal val="visible"/>
                                      </p:to>
                                    </p:set>
                                    <p:anim calcmode="lin" valueType="num">
                                      <p:cBhvr>
                                        <p:cTn id="9" dur="500" fill="hold"/>
                                        <p:tgtEl>
                                          <p:spTgt spid="8"/>
                                        </p:tgtEl>
                                        <p:attrNameLst>
                                          <p:attrName>ppt_w</p:attrName>
                                        </p:attrNameLst>
                                      </p:cBhvr>
                                      <p:tavLst>
                                        <p:tav tm="0">
                                          <p:val>
                                            <p:fltVal val="0"/>
                                          </p:val>
                                        </p:tav>
                                        <p:tav tm="100000">
                                          <p:val>
                                            <p:strVal val="#ppt_w"/>
                                          </p:val>
                                        </p:tav>
                                      </p:tavLst>
                                    </p:anim>
                                    <p:anim calcmode="lin" valueType="num">
                                      <p:cBhvr>
                                        <p:cTn id="10" dur="500" fill="hold"/>
                                        <p:tgtEl>
                                          <p:spTgt spid="8"/>
                                        </p:tgtEl>
                                        <p:attrNameLst>
                                          <p:attrName>ppt_h</p:attrName>
                                        </p:attrNameLst>
                                      </p:cBhvr>
                                      <p:tavLst>
                                        <p:tav tm="0">
                                          <p:val>
                                            <p:fltVal val="0"/>
                                          </p:val>
                                        </p:tav>
                                        <p:tav tm="100000">
                                          <p:val>
                                            <p:strVal val="#ppt_h"/>
                                          </p:val>
                                        </p:tav>
                                      </p:tavLst>
                                    </p:anim>
                                    <p:animEffect transition="in" filter="fade">
                                      <p:cBhvr>
                                        <p:cTn id="11"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ldLvl="0" animBg="1"/>
      <p:bldP spid="9" grpId="0" bldLvl="0" animBg="1"/>
    </p:bld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84F8E95A-106A-43A7-9BD4-FF45E057F66C}" type="datetimeFigureOut">
              <a:rPr lang="zh-CN" altLang="en-US" smtClean="0"/>
              <a:pPr/>
              <a:t>2020/2/29</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62006CE7-8810-4738-B987-0F65E8342020}" type="slidenum">
              <a:rPr lang="zh-CN" altLang="en-US" smtClean="0"/>
              <a:pPr/>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342900"/>
            <a:ext cx="2949178" cy="1200150"/>
          </a:xfrm>
        </p:spPr>
        <p:txBody>
          <a:bodyPr anchor="t"/>
          <a:lstStyle>
            <a:lvl1pPr>
              <a:defRPr sz="2400"/>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3887391" y="342901"/>
            <a:ext cx="4629150" cy="4052888"/>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zh-CN" altLang="en-US" smtClean="0"/>
              <a:t>单击图标添加图片</a:t>
            </a:r>
            <a:endParaRPr lang="zh-CN" altLang="en-US"/>
          </a:p>
        </p:txBody>
      </p:sp>
      <p:sp>
        <p:nvSpPr>
          <p:cNvPr id="4" name="文本占位符 3"/>
          <p:cNvSpPr>
            <a:spLocks noGrp="1"/>
          </p:cNvSpPr>
          <p:nvPr>
            <p:ph type="body" sz="half" idx="2"/>
          </p:nvPr>
        </p:nvSpPr>
        <p:spPr>
          <a:xfrm>
            <a:off x="629841" y="1543050"/>
            <a:ext cx="2949178" cy="2858691"/>
          </a:xfrm>
        </p:spPr>
        <p:txBody>
          <a:bodyPr>
            <a:normAutofit/>
          </a:bodyPr>
          <a:lstStyle>
            <a:lvl1pPr marL="0" indent="0">
              <a:buNone/>
              <a:defRPr sz="1500"/>
            </a:lvl1pPr>
            <a:lvl2pPr marL="342900" indent="0">
              <a:buNone/>
              <a:defRPr sz="1100"/>
            </a:lvl2pPr>
            <a:lvl3pPr marL="685800" indent="0">
              <a:buNone/>
              <a:defRPr sz="900"/>
            </a:lvl3pPr>
            <a:lvl4pPr marL="1028700" indent="0">
              <a:buNone/>
              <a:defRPr sz="800"/>
            </a:lvl4pPr>
            <a:lvl5pPr marL="1371600" indent="0">
              <a:buNone/>
              <a:defRPr sz="800"/>
            </a:lvl5pPr>
            <a:lvl6pPr marL="1714500" indent="0">
              <a:buNone/>
              <a:defRPr sz="800"/>
            </a:lvl6pPr>
            <a:lvl7pPr marL="2057400" indent="0">
              <a:buNone/>
              <a:defRPr sz="800"/>
            </a:lvl7pPr>
            <a:lvl8pPr marL="2400300" indent="0">
              <a:buNone/>
              <a:defRPr sz="800"/>
            </a:lvl8pPr>
            <a:lvl9pPr marL="2743200" indent="0">
              <a:buNone/>
              <a:defRPr sz="8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84F8E95A-106A-43A7-9BD4-FF45E057F66C}" type="datetimeFigureOut">
              <a:rPr lang="zh-CN" altLang="en-US" smtClean="0"/>
              <a:pPr/>
              <a:t>2020/2/29</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62006CE7-8810-4738-B987-0F65E8342020}" type="slidenum">
              <a:rPr lang="zh-CN" altLang="en-US" smtClean="0"/>
              <a:pPr/>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543675" y="273844"/>
            <a:ext cx="1971675" cy="4358879"/>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628650" y="273844"/>
            <a:ext cx="5800725" cy="4358879"/>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84F8E95A-106A-43A7-9BD4-FF45E057F66C}" type="datetimeFigureOut">
              <a:rPr lang="zh-CN" altLang="en-US" smtClean="0"/>
              <a:pPr/>
              <a:t>2020/2/29</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62006CE7-8810-4738-B987-0F65E8342020}" type="slidenum">
              <a:rPr lang="zh-CN" altLang="en-US" smtClean="0"/>
              <a:pPr/>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ags" Target="../tags/tag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17" Type="http://schemas.openxmlformats.org/officeDocument/2006/relationships/image" Target="../media/image2.jpeg"/><Relationship Id="rId2" Type="http://schemas.openxmlformats.org/officeDocument/2006/relationships/slideLayout" Target="../slideLayouts/slideLayout2.xml"/><Relationship Id="rId16"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ags" Target="../tags/tag3.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ags" Target="../tags/tag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6">
            <a:lum/>
            <a:extLst>
              <a:ext uri="{28A0092B-C50C-407E-A947-70E740481C1C}">
                <a14:useLocalDpi xmlns="" xmlns:a14="http://schemas.microsoft.com/office/drawing/2010/main" val="0"/>
              </a:ext>
            </a:extLst>
          </a:blip>
          <a:srcRect/>
          <a:stretch>
            <a:fillRect/>
          </a:stretch>
        </a:blipFill>
        <a:effectLst/>
      </p:bgPr>
    </p:bg>
    <p:spTree>
      <p:nvGrpSpPr>
        <p:cNvPr id="1" name=""/>
        <p:cNvGrpSpPr/>
        <p:nvPr/>
      </p:nvGrpSpPr>
      <p:grpSpPr>
        <a:xfrm>
          <a:off x="0" y="0"/>
          <a:ext cx="0" cy="0"/>
          <a:chOff x="0" y="0"/>
          <a:chExt cx="0" cy="0"/>
        </a:xfrm>
      </p:grpSpPr>
      <p:sp>
        <p:nvSpPr>
          <p:cNvPr id="2" name="标题占位符 1"/>
          <p:cNvSpPr>
            <a:spLocks noGrp="1"/>
          </p:cNvSpPr>
          <p:nvPr>
            <p:ph type="title"/>
            <p:custDataLst>
              <p:tags r:id="rId13"/>
            </p:custDataLst>
          </p:nvPr>
        </p:nvSpPr>
        <p:spPr>
          <a:xfrm>
            <a:off x="628650" y="273844"/>
            <a:ext cx="7886700" cy="994172"/>
          </a:xfrm>
          <a:prstGeom prst="rect">
            <a:avLst/>
          </a:prstGeom>
        </p:spPr>
        <p:txBody>
          <a:bodyPr vert="horz" lIns="68580" tIns="34290" rIns="68580" bIns="3429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custDataLst>
              <p:tags r:id="rId14"/>
            </p:custDataLst>
          </p:nvPr>
        </p:nvSpPr>
        <p:spPr>
          <a:xfrm>
            <a:off x="628650" y="1369219"/>
            <a:ext cx="7886700" cy="3263504"/>
          </a:xfrm>
          <a:prstGeom prst="rect">
            <a:avLst/>
          </a:prstGeom>
        </p:spPr>
        <p:txBody>
          <a:bodyPr vert="horz" lIns="68580" tIns="34290" rIns="68580" bIns="34290" rtlCol="0">
            <a:normAutofit/>
          </a:bodyPr>
          <a:lstStyle/>
          <a:p>
            <a:pPr lvl="0"/>
            <a:r>
              <a:rPr lang="zh-CN" altLang="en-US" dirty="0" smtClean="0"/>
              <a:t>单击此处编辑母版文本样式</a:t>
            </a:r>
          </a:p>
          <a:p>
            <a:pPr lvl="1"/>
            <a:r>
              <a:rPr lang="zh-CN" altLang="en-US" dirty="0" smtClean="0"/>
              <a:t>第二级</a:t>
            </a:r>
          </a:p>
          <a:p>
            <a:pPr lvl="2"/>
            <a:r>
              <a:rPr lang="zh-CN" altLang="en-US" dirty="0" smtClean="0"/>
              <a:t>第三级</a:t>
            </a:r>
          </a:p>
          <a:p>
            <a:pPr lvl="3"/>
            <a:r>
              <a:rPr lang="zh-CN" altLang="en-US" dirty="0" smtClean="0"/>
              <a:t>第四级</a:t>
            </a:r>
          </a:p>
          <a:p>
            <a:pPr lvl="4"/>
            <a:r>
              <a:rPr lang="zh-CN" altLang="en-US" dirty="0" smtClean="0"/>
              <a:t>第五级</a:t>
            </a:r>
            <a:endParaRPr lang="zh-CN" altLang="en-US" dirty="0"/>
          </a:p>
        </p:txBody>
      </p:sp>
      <p:sp>
        <p:nvSpPr>
          <p:cNvPr id="4" name="日期占位符 3"/>
          <p:cNvSpPr>
            <a:spLocks noGrp="1"/>
          </p:cNvSpPr>
          <p:nvPr>
            <p:ph type="dt" sz="half" idx="2"/>
          </p:nvPr>
        </p:nvSpPr>
        <p:spPr>
          <a:xfrm>
            <a:off x="628650" y="4767263"/>
            <a:ext cx="2057400" cy="273844"/>
          </a:xfrm>
          <a:prstGeom prst="rect">
            <a:avLst/>
          </a:prstGeom>
        </p:spPr>
        <p:txBody>
          <a:bodyPr vert="horz" lIns="68580" tIns="34290" rIns="68580" bIns="34290" rtlCol="0" anchor="ctr"/>
          <a:lstStyle>
            <a:lvl1pPr algn="l">
              <a:defRPr sz="900">
                <a:solidFill>
                  <a:schemeClr val="tx1">
                    <a:tint val="75000"/>
                  </a:schemeClr>
                </a:solidFill>
              </a:defRPr>
            </a:lvl1pPr>
          </a:lstStyle>
          <a:p>
            <a:fld id="{84F8E95A-106A-43A7-9BD4-FF45E057F66C}" type="datetimeFigureOut">
              <a:rPr lang="zh-CN" altLang="en-US" smtClean="0"/>
              <a:pPr/>
              <a:t>2020/2/29</a:t>
            </a:fld>
            <a:endParaRPr lang="zh-CN" altLang="en-US"/>
          </a:p>
        </p:txBody>
      </p:sp>
      <p:sp>
        <p:nvSpPr>
          <p:cNvPr id="5" name="页脚占位符 4"/>
          <p:cNvSpPr>
            <a:spLocks noGrp="1"/>
          </p:cNvSpPr>
          <p:nvPr>
            <p:ph type="ftr" sz="quarter" idx="3"/>
          </p:nvPr>
        </p:nvSpPr>
        <p:spPr>
          <a:xfrm>
            <a:off x="3028950" y="4767263"/>
            <a:ext cx="3086100" cy="273844"/>
          </a:xfrm>
          <a:prstGeom prst="rect">
            <a:avLst/>
          </a:prstGeom>
        </p:spPr>
        <p:txBody>
          <a:bodyPr vert="horz" lIns="68580" tIns="34290" rIns="68580" bIns="34290" rtlCol="0" anchor="ctr"/>
          <a:lstStyle>
            <a:lvl1pPr algn="ctr">
              <a:defRPr sz="9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6457950" y="4767263"/>
            <a:ext cx="2057400" cy="273844"/>
          </a:xfrm>
          <a:prstGeom prst="rect">
            <a:avLst/>
          </a:prstGeom>
        </p:spPr>
        <p:txBody>
          <a:bodyPr vert="horz" lIns="68580" tIns="34290" rIns="68580" bIns="34290" rtlCol="0" anchor="ctr"/>
          <a:lstStyle>
            <a:lvl1pPr algn="r">
              <a:defRPr sz="900">
                <a:solidFill>
                  <a:schemeClr val="tx1">
                    <a:tint val="75000"/>
                  </a:schemeClr>
                </a:solidFill>
              </a:defRPr>
            </a:lvl1pPr>
          </a:lstStyle>
          <a:p>
            <a:fld id="{62006CE7-8810-4738-B987-0F65E8342020}" type="slidenum">
              <a:rPr lang="zh-CN" altLang="en-US" smtClean="0"/>
              <a:pPr/>
              <a:t>‹#›</a:t>
            </a:fld>
            <a:endParaRPr lang="zh-CN" altLang="en-US"/>
          </a:p>
        </p:txBody>
      </p:sp>
      <p:sp>
        <p:nvSpPr>
          <p:cNvPr id="7" name="KSO_TEMPLATE" hidden="1"/>
          <p:cNvSpPr/>
          <p:nvPr>
            <p:custDataLst>
              <p:tags r:id="rId15"/>
            </p:custDataLst>
          </p:nvPr>
        </p:nvSpPr>
        <p:spPr>
          <a:xfrm>
            <a:off x="0" y="0"/>
            <a:ext cx="0" cy="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endParaRPr lang="zh-CN" altLang="en-US"/>
          </a:p>
        </p:txBody>
      </p:sp>
      <p:grpSp>
        <p:nvGrpSpPr>
          <p:cNvPr id="10" name="组合 12"/>
          <p:cNvGrpSpPr/>
          <p:nvPr/>
        </p:nvGrpSpPr>
        <p:grpSpPr>
          <a:xfrm>
            <a:off x="14287" y="3334"/>
            <a:ext cx="1277303" cy="5136833"/>
            <a:chOff x="77" y="7"/>
            <a:chExt cx="2682" cy="10786"/>
          </a:xfrm>
        </p:grpSpPr>
        <p:pic>
          <p:nvPicPr>
            <p:cNvPr id="8" name="图片 7" descr="IMG_9419_副本_副本01"/>
            <p:cNvPicPr>
              <a:picLocks noChangeAspect="1"/>
            </p:cNvPicPr>
            <p:nvPr/>
          </p:nvPicPr>
          <p:blipFill>
            <a:blip r:embed="rId17"/>
            <a:stretch>
              <a:fillRect/>
            </a:stretch>
          </p:blipFill>
          <p:spPr>
            <a:xfrm>
              <a:off x="77" y="7"/>
              <a:ext cx="2682" cy="10786"/>
            </a:xfrm>
            <a:prstGeom prst="rect">
              <a:avLst/>
            </a:prstGeom>
          </p:spPr>
        </p:pic>
        <p:sp>
          <p:nvSpPr>
            <p:cNvPr id="9" name="矩形 8"/>
            <p:cNvSpPr/>
            <p:nvPr/>
          </p:nvSpPr>
          <p:spPr>
            <a:xfrm>
              <a:off x="77" y="7"/>
              <a:ext cx="2683" cy="10786"/>
            </a:xfrm>
            <a:prstGeom prst="rect">
              <a:avLst/>
            </a:prstGeom>
            <a:solidFill>
              <a:schemeClr val="bg1">
                <a:alpha val="29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sz="2700" kern="1200">
          <a:solidFill>
            <a:schemeClr val="tx1"/>
          </a:solidFill>
          <a:latin typeface="迷你简启体" panose="03000509000000000000" charset="-122"/>
          <a:ea typeface="迷你简启体" panose="03000509000000000000" charset="-122"/>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18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迷你简启体" panose="03000509000000000000" charset="-122"/>
          <a:ea typeface="迷你简启体" panose="03000509000000000000" charset="-122"/>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9pPr>
    </p:bodyStyle>
    <p:otherStyle>
      <a:defPPr>
        <a:defRPr lang="zh-CN"/>
      </a:defPPr>
      <a:lvl1pPr marL="0" algn="l" defTabSz="685800" rtl="0" eaLnBrk="1" latinLnBrk="0" hangingPunct="1">
        <a:defRPr sz="1400" kern="1200">
          <a:solidFill>
            <a:schemeClr val="tx1"/>
          </a:solidFill>
          <a:latin typeface="+mn-lt"/>
          <a:ea typeface="+mn-ea"/>
          <a:cs typeface="+mn-cs"/>
        </a:defRPr>
      </a:lvl1pPr>
      <a:lvl2pPr marL="342900" algn="l" defTabSz="685800" rtl="0" eaLnBrk="1" latinLnBrk="0" hangingPunct="1">
        <a:defRPr sz="1400" kern="1200">
          <a:solidFill>
            <a:schemeClr val="tx1"/>
          </a:solidFill>
          <a:latin typeface="+mn-lt"/>
          <a:ea typeface="+mn-ea"/>
          <a:cs typeface="+mn-cs"/>
        </a:defRPr>
      </a:lvl2pPr>
      <a:lvl3pPr marL="685800" algn="l" defTabSz="685800" rtl="0" eaLnBrk="1" latinLnBrk="0" hangingPunct="1">
        <a:defRPr sz="1400" kern="1200">
          <a:solidFill>
            <a:schemeClr val="tx1"/>
          </a:solidFill>
          <a:latin typeface="+mn-lt"/>
          <a:ea typeface="+mn-ea"/>
          <a:cs typeface="+mn-cs"/>
        </a:defRPr>
      </a:lvl3pPr>
      <a:lvl4pPr marL="1028700" algn="l" defTabSz="685800" rtl="0" eaLnBrk="1" latinLnBrk="0" hangingPunct="1">
        <a:defRPr sz="1400" kern="1200">
          <a:solidFill>
            <a:schemeClr val="tx1"/>
          </a:solidFill>
          <a:latin typeface="+mn-lt"/>
          <a:ea typeface="+mn-ea"/>
          <a:cs typeface="+mn-cs"/>
        </a:defRPr>
      </a:lvl4pPr>
      <a:lvl5pPr marL="1371600" algn="l" defTabSz="685800" rtl="0" eaLnBrk="1" latinLnBrk="0" hangingPunct="1">
        <a:defRPr sz="1400" kern="1200">
          <a:solidFill>
            <a:schemeClr val="tx1"/>
          </a:solidFill>
          <a:latin typeface="+mn-lt"/>
          <a:ea typeface="+mn-ea"/>
          <a:cs typeface="+mn-cs"/>
        </a:defRPr>
      </a:lvl5pPr>
      <a:lvl6pPr marL="1714500" algn="l" defTabSz="685800" rtl="0" eaLnBrk="1" latinLnBrk="0" hangingPunct="1">
        <a:defRPr sz="1400" kern="1200">
          <a:solidFill>
            <a:schemeClr val="tx1"/>
          </a:solidFill>
          <a:latin typeface="+mn-lt"/>
          <a:ea typeface="+mn-ea"/>
          <a:cs typeface="+mn-cs"/>
        </a:defRPr>
      </a:lvl6pPr>
      <a:lvl7pPr marL="2057400" algn="l" defTabSz="685800" rtl="0" eaLnBrk="1" latinLnBrk="0" hangingPunct="1">
        <a:defRPr sz="1400" kern="1200">
          <a:solidFill>
            <a:schemeClr val="tx1"/>
          </a:solidFill>
          <a:latin typeface="+mn-lt"/>
          <a:ea typeface="+mn-ea"/>
          <a:cs typeface="+mn-cs"/>
        </a:defRPr>
      </a:lvl7pPr>
      <a:lvl8pPr marL="2400300" algn="l" defTabSz="685800" rtl="0" eaLnBrk="1" latinLnBrk="0" hangingPunct="1">
        <a:defRPr sz="1400" kern="1200">
          <a:solidFill>
            <a:schemeClr val="tx1"/>
          </a:solidFill>
          <a:latin typeface="+mn-lt"/>
          <a:ea typeface="+mn-ea"/>
          <a:cs typeface="+mn-cs"/>
        </a:defRPr>
      </a:lvl8pPr>
      <a:lvl9pPr marL="2743200" algn="l" defTabSz="685800" rtl="0" eaLnBrk="1" latinLnBrk="0" hangingPunct="1">
        <a:defRPr sz="1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9.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p:cNvSpPr txBox="1"/>
          <p:nvPr/>
        </p:nvSpPr>
        <p:spPr>
          <a:xfrm>
            <a:off x="1285852" y="571486"/>
            <a:ext cx="7858148" cy="4595753"/>
          </a:xfrm>
          <a:prstGeom prst="rect">
            <a:avLst/>
          </a:prstGeom>
          <a:solidFill>
            <a:srgbClr val="CC3300"/>
          </a:solidFill>
          <a:ln>
            <a:noFill/>
          </a:ln>
        </p:spPr>
        <p:txBody>
          <a:bodyPr wrap="square" rtlCol="0">
            <a:spAutoFit/>
            <a:scene3d>
              <a:camera prst="orthographicFront"/>
              <a:lightRig rig="threePt" dir="t"/>
            </a:scene3d>
          </a:bodyPr>
          <a:lstStyle/>
          <a:p>
            <a:r>
              <a:rPr lang="zh-CN" altLang="en-US" sz="4800" b="1" dirty="0" smtClean="0">
                <a:latin typeface="宋体" pitchFamily="2" charset="-122"/>
                <a:ea typeface="宋体" pitchFamily="2" charset="-122"/>
              </a:rPr>
              <a:t>人教</a:t>
            </a:r>
            <a:r>
              <a:rPr lang="zh-CN" altLang="zh-CN" sz="4800" b="1" dirty="0" smtClean="0">
                <a:effectLst>
                  <a:outerShdw blurRad="38100" dist="19050" dir="2700000" algn="tl" rotWithShape="0">
                    <a:schemeClr val="dk1">
                      <a:alpha val="40000"/>
                    </a:schemeClr>
                  </a:outerShdw>
                </a:effectLst>
                <a:latin typeface="宋体" pitchFamily="2" charset="-122"/>
                <a:ea typeface="宋体" pitchFamily="2" charset="-122"/>
              </a:rPr>
              <a:t>版</a:t>
            </a:r>
            <a:r>
              <a:rPr lang="zh-CN" altLang="en-US" sz="4800" b="1" dirty="0" smtClean="0">
                <a:effectLst>
                  <a:outerShdw blurRad="38100" dist="19050" dir="2700000" algn="tl" rotWithShape="0">
                    <a:schemeClr val="dk1">
                      <a:alpha val="40000"/>
                    </a:schemeClr>
                  </a:outerShdw>
                </a:effectLst>
                <a:latin typeface="宋体" pitchFamily="2" charset="-122"/>
                <a:ea typeface="宋体" pitchFamily="2" charset="-122"/>
              </a:rPr>
              <a:t>选修</a:t>
            </a:r>
            <a:endParaRPr lang="en-US" altLang="zh-CN" sz="4800" b="1" dirty="0" smtClean="0">
              <a:effectLst>
                <a:outerShdw blurRad="38100" dist="19050" dir="2700000" algn="tl" rotWithShape="0">
                  <a:schemeClr val="dk1">
                    <a:alpha val="40000"/>
                  </a:schemeClr>
                </a:outerShdw>
              </a:effectLst>
              <a:latin typeface="宋体" pitchFamily="2" charset="-122"/>
              <a:ea typeface="宋体" pitchFamily="2" charset="-122"/>
            </a:endParaRPr>
          </a:p>
          <a:p>
            <a:r>
              <a:rPr lang="zh-CN" altLang="en-US" sz="4800" b="1" dirty="0" smtClean="0">
                <a:effectLst>
                  <a:outerShdw blurRad="38100" dist="19050" dir="2700000" algn="tl" rotWithShape="0">
                    <a:schemeClr val="dk1">
                      <a:alpha val="40000"/>
                    </a:schemeClr>
                  </a:outerShdw>
                </a:effectLst>
                <a:latin typeface="宋体" pitchFamily="2" charset="-122"/>
                <a:ea typeface="宋体" pitchFamily="2" charset="-122"/>
              </a:rPr>
              <a:t>中国古代诗歌散文欣赏</a:t>
            </a:r>
            <a:endParaRPr lang="en-US" altLang="zh-CN" sz="4800" b="1" dirty="0" smtClean="0">
              <a:effectLst>
                <a:outerShdw blurRad="38100" dist="19050" dir="2700000" algn="tl" rotWithShape="0">
                  <a:schemeClr val="dk1">
                    <a:alpha val="40000"/>
                  </a:schemeClr>
                </a:outerShdw>
              </a:effectLst>
              <a:latin typeface="宋体" pitchFamily="2" charset="-122"/>
              <a:ea typeface="宋体" pitchFamily="2" charset="-122"/>
            </a:endParaRPr>
          </a:p>
          <a:p>
            <a:r>
              <a:rPr lang="zh-CN" altLang="en-US" sz="4400" b="1" dirty="0" smtClean="0">
                <a:effectLst>
                  <a:outerShdw blurRad="38100" dist="19050" dir="2700000" algn="tl" rotWithShape="0">
                    <a:schemeClr val="dk1">
                      <a:alpha val="40000"/>
                    </a:schemeClr>
                  </a:outerShdw>
                </a:effectLst>
                <a:latin typeface="宋体" pitchFamily="2" charset="-122"/>
                <a:ea typeface="宋体" pitchFamily="2" charset="-122"/>
              </a:rPr>
              <a:t>第四单元</a:t>
            </a:r>
            <a:r>
              <a:rPr lang="zh-CN" altLang="zh-CN" sz="4400" b="1" dirty="0" smtClean="0">
                <a:effectLst>
                  <a:outerShdw blurRad="38100" dist="19050" dir="2700000" algn="tl" rotWithShape="0">
                    <a:schemeClr val="dk1">
                      <a:alpha val="40000"/>
                    </a:schemeClr>
                  </a:outerShdw>
                </a:effectLst>
                <a:latin typeface="宋体" pitchFamily="2" charset="-122"/>
                <a:ea typeface="宋体" pitchFamily="2" charset="-122"/>
              </a:rPr>
              <a:t> </a:t>
            </a:r>
            <a:r>
              <a:rPr lang="en-US" altLang="zh-CN" sz="4400" b="1" dirty="0" smtClean="0">
                <a:effectLst>
                  <a:outerShdw blurRad="38100" dist="19050" dir="2700000" algn="tl" rotWithShape="0">
                    <a:schemeClr val="dk1">
                      <a:alpha val="40000"/>
                    </a:schemeClr>
                  </a:outerShdw>
                </a:effectLst>
                <a:latin typeface="宋体" pitchFamily="2" charset="-122"/>
                <a:ea typeface="宋体" pitchFamily="2" charset="-122"/>
              </a:rPr>
              <a:t> </a:t>
            </a:r>
          </a:p>
          <a:p>
            <a:pPr algn="ctr"/>
            <a:r>
              <a:rPr lang="zh-CN" altLang="en-US" sz="4400" b="1" dirty="0" smtClean="0">
                <a:effectLst>
                  <a:outerShdw blurRad="38100" dist="19050" dir="2700000" algn="tl" rotWithShape="0">
                    <a:schemeClr val="dk1">
                      <a:alpha val="40000"/>
                    </a:schemeClr>
                  </a:outerShdw>
                </a:effectLst>
                <a:latin typeface="宋体" pitchFamily="2" charset="-122"/>
                <a:ea typeface="宋体" pitchFamily="2" charset="-122"/>
              </a:rPr>
              <a:t>大铁椎传</a:t>
            </a:r>
            <a:endParaRPr lang="en-US" altLang="zh-CN" sz="4400" b="1" dirty="0" smtClean="0">
              <a:effectLst>
                <a:outerShdw blurRad="38100" dist="19050" dir="2700000" algn="tl" rotWithShape="0">
                  <a:schemeClr val="dk1">
                    <a:alpha val="40000"/>
                  </a:schemeClr>
                </a:outerShdw>
              </a:effectLst>
              <a:latin typeface="宋体" pitchFamily="2" charset="-122"/>
              <a:ea typeface="宋体" pitchFamily="2" charset="-122"/>
            </a:endParaRPr>
          </a:p>
          <a:p>
            <a:pPr algn="ctr"/>
            <a:endParaRPr lang="en-US" altLang="zh-CN" sz="4000" dirty="0" smtClean="0">
              <a:solidFill>
                <a:schemeClr val="bg1"/>
              </a:solidFill>
              <a:effectLst>
                <a:outerShdw blurRad="38100" dist="19050" dir="2700000" algn="tl" rotWithShape="0">
                  <a:schemeClr val="dk1">
                    <a:alpha val="40000"/>
                  </a:schemeClr>
                </a:outerShdw>
              </a:effectLst>
              <a:latin typeface="迷你简启体" panose="03000509000000000000" charset="-122"/>
              <a:ea typeface="迷你简启体" panose="03000509000000000000" charset="-122"/>
            </a:endParaRPr>
          </a:p>
          <a:p>
            <a:pPr algn="ctr"/>
            <a:r>
              <a:rPr lang="zh-CN" altLang="en-US" sz="3200" b="1" dirty="0" smtClean="0">
                <a:effectLst>
                  <a:outerShdw blurRad="38100" dist="19050" dir="2700000" algn="tl" rotWithShape="0">
                    <a:schemeClr val="dk1">
                      <a:alpha val="40000"/>
                    </a:schemeClr>
                  </a:outerShdw>
                </a:effectLst>
                <a:latin typeface="楷体" pitchFamily="49" charset="-122"/>
                <a:ea typeface="楷体" pitchFamily="49" charset="-122"/>
              </a:rPr>
              <a:t>广东实验中学语文科　　严小鸣</a:t>
            </a:r>
            <a:endParaRPr lang="en-US" altLang="zh-CN" sz="3200" b="1" dirty="0" smtClean="0">
              <a:effectLst>
                <a:outerShdw blurRad="38100" dist="19050" dir="2700000" algn="tl" rotWithShape="0">
                  <a:schemeClr val="dk1">
                    <a:alpha val="40000"/>
                  </a:schemeClr>
                </a:outerShdw>
              </a:effectLst>
              <a:latin typeface="楷体" pitchFamily="49" charset="-122"/>
              <a:ea typeface="楷体" pitchFamily="49" charset="-122"/>
            </a:endParaRPr>
          </a:p>
          <a:p>
            <a:pPr algn="ctr"/>
            <a:endParaRPr lang="zh-CN" altLang="zh-CN" sz="3200" b="1" dirty="0">
              <a:effectLst>
                <a:outerShdw blurRad="38100" dist="19050" dir="2700000" algn="tl" rotWithShape="0">
                  <a:schemeClr val="dk1">
                    <a:alpha val="40000"/>
                  </a:schemeClr>
                </a:outerShdw>
              </a:effectLst>
              <a:latin typeface="楷体" pitchFamily="49" charset="-122"/>
              <a:ea typeface="楷体" pitchFamily="49" charset="-122"/>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071934" y="0"/>
            <a:ext cx="4714908" cy="428628"/>
          </a:xfrm>
        </p:spPr>
        <p:txBody>
          <a:bodyPr>
            <a:noAutofit/>
          </a:bodyPr>
          <a:lstStyle/>
          <a:p>
            <a:r>
              <a:rPr lang="zh-CN" altLang="en-US" sz="2800" b="1" dirty="0" smtClean="0">
                <a:solidFill>
                  <a:srgbClr val="FF0000"/>
                </a:solidFill>
              </a:rPr>
              <a:t>四、大铁椎为什么要离开？</a:t>
            </a:r>
            <a:endParaRPr lang="zh-CN" altLang="en-US" sz="2800" b="1" dirty="0">
              <a:solidFill>
                <a:srgbClr val="FF0000"/>
              </a:solidFill>
            </a:endParaRPr>
          </a:p>
        </p:txBody>
      </p:sp>
      <p:sp>
        <p:nvSpPr>
          <p:cNvPr id="4" name="TextBox 3"/>
          <p:cNvSpPr txBox="1"/>
          <p:nvPr/>
        </p:nvSpPr>
        <p:spPr>
          <a:xfrm>
            <a:off x="1357290" y="642924"/>
            <a:ext cx="7786710" cy="2677656"/>
          </a:xfrm>
          <a:prstGeom prst="rect">
            <a:avLst/>
          </a:prstGeom>
          <a:noFill/>
        </p:spPr>
        <p:txBody>
          <a:bodyPr wrap="square" rtlCol="0">
            <a:spAutoFit/>
          </a:bodyPr>
          <a:lstStyle/>
          <a:p>
            <a:r>
              <a:rPr lang="en-US" sz="2800" b="1" dirty="0" smtClean="0">
                <a:latin typeface="楷体" pitchFamily="49" charset="-122"/>
                <a:ea typeface="楷体" pitchFamily="49" charset="-122"/>
              </a:rPr>
              <a:t>1</a:t>
            </a:r>
            <a:r>
              <a:rPr lang="zh-CN" altLang="en-US" sz="2800" b="1" dirty="0" smtClean="0">
                <a:latin typeface="楷体" pitchFamily="49" charset="-122"/>
                <a:ea typeface="楷体" pitchFamily="49" charset="-122"/>
              </a:rPr>
              <a:t>、吾始闻汝名，以为豪，然皆不足用。</a:t>
            </a:r>
            <a:endParaRPr lang="en-US" altLang="zh-CN" sz="2800" b="1" dirty="0" smtClean="0">
              <a:latin typeface="楷体" pitchFamily="49" charset="-122"/>
              <a:ea typeface="楷体" pitchFamily="49" charset="-122"/>
            </a:endParaRPr>
          </a:p>
          <a:p>
            <a:endParaRPr lang="en-US" altLang="zh-CN" sz="2800" b="1" dirty="0" smtClean="0">
              <a:latin typeface="楷体" pitchFamily="49" charset="-122"/>
              <a:ea typeface="楷体" pitchFamily="49" charset="-122"/>
            </a:endParaRPr>
          </a:p>
          <a:p>
            <a:r>
              <a:rPr lang="zh-CN" altLang="en-US" sz="2800" b="1" dirty="0" smtClean="0">
                <a:latin typeface="楷体" pitchFamily="49" charset="-122"/>
                <a:ea typeface="楷体" pitchFamily="49" charset="-122"/>
              </a:rPr>
              <a:t>２、吾数击杀响马贼，夺其物，故仇我。</a:t>
            </a:r>
            <a:endParaRPr lang="en-US" altLang="zh-CN" sz="2800" b="1" dirty="0" smtClean="0">
              <a:latin typeface="楷体" pitchFamily="49" charset="-122"/>
              <a:ea typeface="楷体" pitchFamily="49" charset="-122"/>
            </a:endParaRPr>
          </a:p>
          <a:p>
            <a:endParaRPr lang="en-US" altLang="zh-CN" sz="2800" b="1" dirty="0" smtClean="0">
              <a:latin typeface="楷体" pitchFamily="49" charset="-122"/>
              <a:ea typeface="楷体" pitchFamily="49" charset="-122"/>
            </a:endParaRPr>
          </a:p>
          <a:p>
            <a:r>
              <a:rPr lang="zh-CN" altLang="en-US" sz="2800" b="1" dirty="0" smtClean="0">
                <a:latin typeface="楷体" pitchFamily="49" charset="-122"/>
                <a:ea typeface="楷体" pitchFamily="49" charset="-122"/>
              </a:rPr>
              <a:t>３、久居，祸且及汝。</a:t>
            </a:r>
            <a:r>
              <a:rPr lang="en-US" sz="2800" b="1" dirty="0" smtClean="0">
                <a:latin typeface="楷体" pitchFamily="49" charset="-122"/>
                <a:ea typeface="楷体" pitchFamily="49" charset="-122"/>
              </a:rPr>
              <a:t/>
            </a:r>
            <a:br>
              <a:rPr lang="en-US" sz="2800" b="1" dirty="0" smtClean="0">
                <a:latin typeface="楷体" pitchFamily="49" charset="-122"/>
                <a:ea typeface="楷体" pitchFamily="49" charset="-122"/>
              </a:rPr>
            </a:br>
            <a:endParaRPr lang="zh-CN" altLang="en-US" sz="2800" b="1" dirty="0">
              <a:latin typeface="楷体" pitchFamily="49" charset="-122"/>
              <a:ea typeface="楷体" pitchFamily="49" charset="-122"/>
            </a:endParaRPr>
          </a:p>
        </p:txBody>
      </p:sp>
      <p:sp>
        <p:nvSpPr>
          <p:cNvPr id="7" name="矩形 6"/>
          <p:cNvSpPr/>
          <p:nvPr/>
        </p:nvSpPr>
        <p:spPr>
          <a:xfrm>
            <a:off x="4786314" y="3286130"/>
            <a:ext cx="3643338" cy="1754326"/>
          </a:xfrm>
          <a:prstGeom prst="rect">
            <a:avLst/>
          </a:prstGeom>
        </p:spPr>
        <p:txBody>
          <a:bodyPr wrap="square">
            <a:spAutoFit/>
          </a:bodyPr>
          <a:lstStyle/>
          <a:p>
            <a:pPr lvl="0" fontAlgn="base">
              <a:spcBef>
                <a:spcPct val="0"/>
              </a:spcBef>
              <a:spcAft>
                <a:spcPct val="0"/>
              </a:spcAft>
            </a:pPr>
            <a:r>
              <a:rPr lang="zh-CN" altLang="en-US" sz="2800" b="1" dirty="0" smtClean="0">
                <a:solidFill>
                  <a:srgbClr val="FF0000"/>
                </a:solidFill>
              </a:rPr>
              <a:t>善良　</a:t>
            </a:r>
            <a:r>
              <a:rPr lang="en-US" sz="2800" b="1" dirty="0" smtClean="0">
                <a:solidFill>
                  <a:srgbClr val="FF0000"/>
                </a:solidFill>
              </a:rPr>
              <a:t> </a:t>
            </a:r>
            <a:r>
              <a:rPr lang="zh-CN" altLang="en-US" sz="2800" b="1" dirty="0" smtClean="0">
                <a:solidFill>
                  <a:srgbClr val="FF0000"/>
                </a:solidFill>
              </a:rPr>
              <a:t>细心</a:t>
            </a:r>
            <a:r>
              <a:rPr lang="en-US" sz="2800" b="1" dirty="0" smtClean="0">
                <a:solidFill>
                  <a:srgbClr val="FF0000"/>
                </a:solidFill>
              </a:rPr>
              <a:t> </a:t>
            </a:r>
            <a:r>
              <a:rPr lang="zh-CN" altLang="en-US" sz="2800" b="1" dirty="0" smtClean="0">
                <a:solidFill>
                  <a:srgbClr val="FF0000"/>
                </a:solidFill>
              </a:rPr>
              <a:t>有担当</a:t>
            </a:r>
            <a:endParaRPr lang="en-US" altLang="zh-CN" sz="2800" b="1" dirty="0" smtClean="0">
              <a:solidFill>
                <a:srgbClr val="FF0000"/>
              </a:solidFill>
            </a:endParaRPr>
          </a:p>
          <a:p>
            <a:pPr lvl="0" fontAlgn="base">
              <a:spcBef>
                <a:spcPct val="0"/>
              </a:spcBef>
              <a:spcAft>
                <a:spcPct val="0"/>
              </a:spcAft>
            </a:pPr>
            <a:endParaRPr lang="en-US" altLang="zh-CN" sz="2800" b="1" dirty="0" smtClean="0">
              <a:solidFill>
                <a:srgbClr val="FF0000"/>
              </a:solidFill>
              <a:latin typeface="+mn-ea"/>
              <a:cs typeface="Helvetica"/>
            </a:endParaRPr>
          </a:p>
          <a:p>
            <a:pPr lvl="0" fontAlgn="base">
              <a:spcBef>
                <a:spcPct val="0"/>
              </a:spcBef>
              <a:spcAft>
                <a:spcPct val="0"/>
              </a:spcAft>
            </a:pPr>
            <a:r>
              <a:rPr lang="zh-CN" altLang="en-US" sz="2800" b="1" dirty="0" smtClean="0">
                <a:solidFill>
                  <a:srgbClr val="FF0000"/>
                </a:solidFill>
                <a:latin typeface="+mn-ea"/>
                <a:cs typeface="Helvetica"/>
              </a:rPr>
              <a:t>勇敢</a:t>
            </a:r>
            <a:r>
              <a:rPr lang="zh-CN" altLang="en-US" sz="2800" b="1" dirty="0" smtClean="0">
                <a:solidFill>
                  <a:srgbClr val="FF0000"/>
                </a:solidFill>
                <a:latin typeface="+mn-ea"/>
                <a:cs typeface="宋体" pitchFamily="2" charset="-122"/>
              </a:rPr>
              <a:t> 　</a:t>
            </a:r>
            <a:r>
              <a:rPr lang="zh-CN" altLang="en-US" sz="2800" b="1" dirty="0" smtClean="0">
                <a:solidFill>
                  <a:srgbClr val="FF0000"/>
                </a:solidFill>
                <a:latin typeface="+mn-ea"/>
                <a:cs typeface="Helvetica"/>
              </a:rPr>
              <a:t>行侠仗义</a:t>
            </a:r>
            <a:endParaRPr lang="en-US" altLang="zh-CN" sz="800" dirty="0" smtClean="0">
              <a:solidFill>
                <a:srgbClr val="FF0000"/>
              </a:solidFill>
              <a:latin typeface="Helvetica"/>
              <a:ea typeface="宋体" pitchFamily="2" charset="-122"/>
              <a:cs typeface="宋体" pitchFamily="2" charset="-122"/>
            </a:endParaRPr>
          </a:p>
          <a:p>
            <a:pPr lvl="0" fontAlgn="base">
              <a:spcBef>
                <a:spcPct val="0"/>
              </a:spcBef>
              <a:spcAft>
                <a:spcPct val="0"/>
              </a:spcAft>
            </a:pPr>
            <a:endParaRPr lang="en-US" altLang="zh-CN" sz="800" dirty="0" smtClean="0">
              <a:solidFill>
                <a:srgbClr val="FF0000"/>
              </a:solidFill>
              <a:latin typeface="Helvetica"/>
              <a:ea typeface="宋体" pitchFamily="2" charset="-122"/>
              <a:cs typeface="宋体" pitchFamily="2" charset="-122"/>
            </a:endParaRPr>
          </a:p>
          <a:p>
            <a:pPr lvl="0" fontAlgn="base">
              <a:spcBef>
                <a:spcPct val="0"/>
              </a:spcBef>
              <a:spcAft>
                <a:spcPct val="0"/>
              </a:spcAft>
            </a:pPr>
            <a:endParaRPr lang="en-US" altLang="zh-CN" sz="800" dirty="0" smtClean="0">
              <a:solidFill>
                <a:srgbClr val="FF0000"/>
              </a:solidFill>
              <a:latin typeface="Helvetica"/>
              <a:ea typeface="宋体" pitchFamily="2" charset="-122"/>
              <a:cs typeface="宋体" pitchFamily="2" charset="-122"/>
            </a:endParaRPr>
          </a:p>
          <a:p>
            <a:pPr lvl="0" fontAlgn="base">
              <a:spcBef>
                <a:spcPct val="0"/>
              </a:spcBef>
              <a:spcAft>
                <a:spcPct val="0"/>
              </a:spcAft>
            </a:pPr>
            <a:r>
              <a:rPr lang="zh-CN" altLang="en-US" sz="800" dirty="0" smtClean="0">
                <a:latin typeface="Arial" pitchFamily="34" charset="0"/>
                <a:ea typeface="宋体" pitchFamily="2" charset="-122"/>
                <a:cs typeface="宋体" pitchFamily="2" charset="-122"/>
              </a:rPr>
              <a:t> </a:t>
            </a:r>
            <a:endParaRPr lang="zh-CN" altLang="en-US" sz="4000" dirty="0" smtClean="0">
              <a:latin typeface="Arial" pitchFamily="34" charset="0"/>
              <a:ea typeface="宋体" pitchFamily="2" charset="-122"/>
              <a:cs typeface="宋体" pitchFamily="2"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anim calcmode="lin" valueType="num">
                                      <p:cBhvr additive="base">
                                        <p:cTn id="13" dur="500" fill="hold"/>
                                        <p:tgtEl>
                                          <p:spTgt spid="7"/>
                                        </p:tgtEl>
                                        <p:attrNameLst>
                                          <p:attrName>ppt_x</p:attrName>
                                        </p:attrNameLst>
                                      </p:cBhvr>
                                      <p:tavLst>
                                        <p:tav tm="0">
                                          <p:val>
                                            <p:strVal val="#ppt_x"/>
                                          </p:val>
                                        </p:tav>
                                        <p:tav tm="100000">
                                          <p:val>
                                            <p:strVal val="#ppt_x"/>
                                          </p:val>
                                        </p:tav>
                                      </p:tavLst>
                                    </p:anim>
                                    <p:anim calcmode="lin" valueType="num">
                                      <p:cBhvr additive="base">
                                        <p:cTn id="14"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7"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0" y="71420"/>
            <a:ext cx="9144000" cy="4000528"/>
          </a:xfrm>
        </p:spPr>
        <p:txBody>
          <a:bodyPr>
            <a:normAutofit/>
          </a:bodyPr>
          <a:lstStyle/>
          <a:p>
            <a:r>
              <a:rPr lang="zh-CN" altLang="en-US" sz="2800" b="1" dirty="0" smtClean="0">
                <a:solidFill>
                  <a:srgbClr val="FF0000"/>
                </a:solidFill>
              </a:rPr>
              <a:t>            </a:t>
            </a:r>
            <a:endParaRPr lang="en-US" altLang="zh-CN" sz="2800" b="1" dirty="0" smtClean="0">
              <a:solidFill>
                <a:srgbClr val="FF0000"/>
              </a:solidFill>
            </a:endParaRPr>
          </a:p>
          <a:p>
            <a:r>
              <a:rPr lang="zh-CN" altLang="en-US" sz="2800" b="1" dirty="0" smtClean="0">
                <a:solidFill>
                  <a:srgbClr val="FF0000"/>
                </a:solidFill>
              </a:rPr>
              <a:t>             五、如何将大铁椎刻画得栩栩如生？</a:t>
            </a:r>
            <a:r>
              <a:rPr lang="zh-CN" altLang="en-US" sz="2400" b="1" dirty="0" smtClean="0">
                <a:solidFill>
                  <a:srgbClr val="FF0000"/>
                </a:solidFill>
              </a:rPr>
              <a:t>（</a:t>
            </a:r>
            <a:r>
              <a:rPr lang="zh-CN" altLang="en-US" sz="2400" b="1" dirty="0" smtClean="0">
                <a:solidFill>
                  <a:srgbClr val="FF0000"/>
                </a:solidFill>
                <a:latin typeface="楷体" pitchFamily="49" charset="-122"/>
                <a:ea typeface="楷体" pitchFamily="49" charset="-122"/>
              </a:rPr>
              <a:t>再品大铁椎</a:t>
            </a:r>
            <a:r>
              <a:rPr lang="zh-CN" altLang="en-US" sz="2400" b="1" dirty="0" smtClean="0">
                <a:solidFill>
                  <a:srgbClr val="FF0000"/>
                </a:solidFill>
              </a:rPr>
              <a:t>）</a:t>
            </a:r>
            <a:endParaRPr lang="en-US" altLang="zh-CN" sz="2400" b="1" dirty="0" smtClean="0">
              <a:solidFill>
                <a:srgbClr val="FF0000"/>
              </a:solidFill>
            </a:endParaRPr>
          </a:p>
          <a:p>
            <a:pPr>
              <a:buNone/>
            </a:pPr>
            <a:r>
              <a:rPr lang="zh-CN" altLang="en-US" dirty="0" smtClean="0"/>
              <a:t>　　</a:t>
            </a:r>
            <a:endParaRPr lang="en-US" altLang="zh-CN" dirty="0" smtClean="0"/>
          </a:p>
          <a:p>
            <a:pPr>
              <a:buNone/>
            </a:pPr>
            <a:endParaRPr lang="zh-CN" altLang="en-US" b="1" dirty="0">
              <a:solidFill>
                <a:srgbClr val="FF0000"/>
              </a:solidFill>
            </a:endParaRPr>
          </a:p>
        </p:txBody>
      </p:sp>
      <p:sp>
        <p:nvSpPr>
          <p:cNvPr id="4" name="矩形 3"/>
          <p:cNvSpPr/>
          <p:nvPr/>
        </p:nvSpPr>
        <p:spPr>
          <a:xfrm>
            <a:off x="1000100" y="1857370"/>
            <a:ext cx="184731" cy="369332"/>
          </a:xfrm>
          <a:prstGeom prst="rect">
            <a:avLst/>
          </a:prstGeom>
        </p:spPr>
        <p:txBody>
          <a:bodyPr wrap="none">
            <a:spAutoFit/>
          </a:bodyPr>
          <a:lstStyle/>
          <a:p>
            <a:endParaRPr lang="zh-CN" altLang="en-US" dirty="0"/>
          </a:p>
        </p:txBody>
      </p:sp>
      <p:sp>
        <p:nvSpPr>
          <p:cNvPr id="5" name="矩形 4"/>
          <p:cNvSpPr/>
          <p:nvPr/>
        </p:nvSpPr>
        <p:spPr>
          <a:xfrm>
            <a:off x="2571736" y="3357568"/>
            <a:ext cx="4000528" cy="1384995"/>
          </a:xfrm>
          <a:prstGeom prst="rect">
            <a:avLst/>
          </a:prstGeom>
        </p:spPr>
        <p:txBody>
          <a:bodyPr wrap="square">
            <a:spAutoFit/>
          </a:bodyPr>
          <a:lstStyle/>
          <a:p>
            <a:r>
              <a:rPr lang="zh-CN" altLang="en-US" sz="2800" b="1" dirty="0" smtClean="0">
                <a:solidFill>
                  <a:srgbClr val="FF0000"/>
                </a:solidFill>
                <a:latin typeface="楷体" pitchFamily="49" charset="-122"/>
                <a:ea typeface="楷体" pitchFamily="49" charset="-122"/>
              </a:rPr>
              <a:t>简朴深沉、粗犷威严、</a:t>
            </a:r>
            <a:endParaRPr lang="en-US" altLang="zh-CN" sz="2800" b="1" dirty="0" smtClean="0">
              <a:solidFill>
                <a:srgbClr val="FF0000"/>
              </a:solidFill>
              <a:latin typeface="楷体" pitchFamily="49" charset="-122"/>
              <a:ea typeface="楷体" pitchFamily="49" charset="-122"/>
            </a:endParaRPr>
          </a:p>
          <a:p>
            <a:r>
              <a:rPr lang="zh-CN" altLang="en-US" sz="2800" b="1" dirty="0" smtClean="0">
                <a:solidFill>
                  <a:srgbClr val="FF0000"/>
                </a:solidFill>
                <a:latin typeface="楷体" pitchFamily="49" charset="-122"/>
                <a:ea typeface="楷体" pitchFamily="49" charset="-122"/>
              </a:rPr>
              <a:t>英勇无畏、武艺高强</a:t>
            </a:r>
            <a:endParaRPr lang="en-US" altLang="zh-CN" sz="2800" b="1" dirty="0" smtClean="0">
              <a:solidFill>
                <a:srgbClr val="FF0000"/>
              </a:solidFill>
              <a:latin typeface="楷体" pitchFamily="49" charset="-122"/>
              <a:ea typeface="楷体" pitchFamily="49" charset="-122"/>
            </a:endParaRPr>
          </a:p>
          <a:p>
            <a:r>
              <a:rPr lang="zh-CN" altLang="en-US" sz="2800" b="1" dirty="0" smtClean="0">
                <a:latin typeface="楷体" pitchFamily="49" charset="-122"/>
                <a:ea typeface="楷体" pitchFamily="49" charset="-122"/>
              </a:rPr>
              <a:t>而</a:t>
            </a:r>
            <a:r>
              <a:rPr lang="zh-CN" altLang="en-US" sz="2800" b="1" dirty="0" smtClean="0">
                <a:solidFill>
                  <a:srgbClr val="FF0000"/>
                </a:solidFill>
                <a:latin typeface="楷体" pitchFamily="49" charset="-122"/>
                <a:ea typeface="楷体" pitchFamily="49" charset="-122"/>
              </a:rPr>
              <a:t>行踪飘忽</a:t>
            </a:r>
            <a:r>
              <a:rPr lang="zh-CN" altLang="en-US" sz="2800" b="1" dirty="0" smtClean="0">
                <a:latin typeface="楷体" pitchFamily="49" charset="-122"/>
                <a:ea typeface="楷体" pitchFamily="49" charset="-122"/>
              </a:rPr>
              <a:t>的侠士形象。</a:t>
            </a:r>
            <a:endParaRPr lang="zh-CN" altLang="en-US" sz="2800" dirty="0"/>
          </a:p>
        </p:txBody>
      </p:sp>
      <p:sp>
        <p:nvSpPr>
          <p:cNvPr id="6" name="TextBox 5"/>
          <p:cNvSpPr txBox="1"/>
          <p:nvPr/>
        </p:nvSpPr>
        <p:spPr>
          <a:xfrm>
            <a:off x="1285852" y="1500180"/>
            <a:ext cx="7358114" cy="1384995"/>
          </a:xfrm>
          <a:prstGeom prst="rect">
            <a:avLst/>
          </a:prstGeom>
          <a:noFill/>
        </p:spPr>
        <p:txBody>
          <a:bodyPr wrap="square" rtlCol="0">
            <a:spAutoFit/>
          </a:bodyPr>
          <a:lstStyle/>
          <a:p>
            <a:pPr>
              <a:buNone/>
            </a:pPr>
            <a:r>
              <a:rPr lang="zh-CN" altLang="en-US" sz="2800" b="1" dirty="0" smtClean="0"/>
              <a:t>烘托</a:t>
            </a:r>
            <a:endParaRPr lang="en-US" altLang="zh-CN" sz="2800" b="1" dirty="0" smtClean="0"/>
          </a:p>
          <a:p>
            <a:pPr>
              <a:buNone/>
            </a:pPr>
            <a:r>
              <a:rPr lang="zh-CN" altLang="en-US" sz="2800" b="1" dirty="0" smtClean="0"/>
              <a:t>动作（细节吹觱篥）</a:t>
            </a:r>
            <a:endParaRPr lang="en-US" altLang="zh-CN" sz="2800" b="1" dirty="0" smtClean="0"/>
          </a:p>
          <a:p>
            <a:pPr>
              <a:buNone/>
            </a:pPr>
            <a:r>
              <a:rPr lang="zh-CN" altLang="en-US" sz="2800" b="1" dirty="0" smtClean="0"/>
              <a:t>对比（与盗人数的对比、与宋将军的对比）</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28673"/>
          <p:cNvSpPr txBox="1">
            <a:spLocks noGrp="1" noChangeArrowheads="1"/>
          </p:cNvSpPr>
          <p:nvPr>
            <p:ph idx="1"/>
          </p:nvPr>
        </p:nvSpPr>
        <p:spPr bwMode="auto">
          <a:xfrm>
            <a:off x="1285852" y="642924"/>
            <a:ext cx="7858148" cy="3999172"/>
          </a:xfrm>
          <a:prstGeom prst="rect">
            <a:avLst/>
          </a:prstGeom>
          <a:noFill/>
          <a:ln w="9525">
            <a:noFill/>
            <a:miter lim="800000"/>
            <a:headEnd/>
            <a:tailEnd/>
          </a:ln>
        </p:spPr>
        <p:txBody>
          <a:bodyPr wrap="square">
            <a:spAutoFit/>
          </a:bodyPr>
          <a:lstStyle/>
          <a:p>
            <a:pPr>
              <a:spcBef>
                <a:spcPct val="50000"/>
              </a:spcBef>
            </a:pPr>
            <a:r>
              <a:rPr lang="en-US" sz="2400" b="1" dirty="0" smtClean="0">
                <a:latin typeface="楷体" pitchFamily="49" charset="-122"/>
                <a:ea typeface="楷体" pitchFamily="49" charset="-122"/>
              </a:rPr>
              <a:t>“</a:t>
            </a:r>
            <a:r>
              <a:rPr lang="zh-CN" altLang="en-US" sz="2400" b="1" dirty="0" smtClean="0">
                <a:latin typeface="楷体" pitchFamily="49" charset="-122"/>
                <a:ea typeface="楷体" pitchFamily="49" charset="-122"/>
              </a:rPr>
              <a:t>作品的崇高是作者伟大心灵的回声</a:t>
            </a:r>
            <a:r>
              <a:rPr lang="en-US" sz="2400" b="1" dirty="0" smtClean="0">
                <a:latin typeface="楷体" pitchFamily="49" charset="-122"/>
                <a:ea typeface="楷体" pitchFamily="49" charset="-122"/>
              </a:rPr>
              <a:t>”</a:t>
            </a:r>
            <a:r>
              <a:rPr lang="zh-CN" altLang="en-US" sz="2400" b="1" dirty="0" smtClean="0">
                <a:latin typeface="楷体" pitchFamily="49" charset="-122"/>
                <a:ea typeface="楷体" pitchFamily="49" charset="-122"/>
              </a:rPr>
              <a:t>，文中这样一位有气节精武艺的大铁棰又何尝不是作者的心灵画像呢</a:t>
            </a:r>
            <a:r>
              <a:rPr lang="en-US" sz="2400" b="1" dirty="0" smtClean="0">
                <a:latin typeface="楷体" pitchFamily="49" charset="-122"/>
                <a:ea typeface="楷体" pitchFamily="49" charset="-122"/>
              </a:rPr>
              <a:t>?</a:t>
            </a:r>
            <a:r>
              <a:rPr lang="zh-CN" altLang="en-US" sz="2400" b="1" dirty="0" smtClean="0">
                <a:latin typeface="楷体" pitchFamily="49" charset="-122"/>
                <a:ea typeface="楷体" pitchFamily="49" charset="-122"/>
              </a:rPr>
              <a:t>作者塑造大铁椎这样一个侠客形象，是希望有一位像大铁椎一样的盖世英雄横空出世助其实现反清复明的政治理想。</a:t>
            </a:r>
            <a:r>
              <a:rPr lang="en-US" sz="2400" b="1" dirty="0" smtClean="0">
                <a:latin typeface="楷体" pitchFamily="49" charset="-122"/>
                <a:ea typeface="楷体" pitchFamily="49" charset="-122"/>
              </a:rPr>
              <a:t/>
            </a:r>
            <a:br>
              <a:rPr lang="en-US" sz="2400" b="1" dirty="0" smtClean="0">
                <a:latin typeface="楷体" pitchFamily="49" charset="-122"/>
                <a:ea typeface="楷体" pitchFamily="49" charset="-122"/>
              </a:rPr>
            </a:br>
            <a:r>
              <a:rPr lang="zh-CN" altLang="en-US" sz="2400" b="1" dirty="0" smtClean="0">
                <a:latin typeface="楷体" pitchFamily="49" charset="-122"/>
                <a:ea typeface="楷体" pitchFamily="49" charset="-122"/>
              </a:rPr>
              <a:t>金庸先生有言，“不是拿刀剑的才叫侠义，拿起笔来主持正义也是侠义，侠之大者，为国为民”，魏禧笔下的“大铁椎”正是一个时代的侠者，他穿越历史时空仍具侠骨丹心，他的“侠义”精神更是历久弥新，在大力倡导弘扬传统文化的今天更有丰厚的现实意义。</a:t>
            </a:r>
            <a:endParaRPr lang="zh-CN" altLang="en-US" sz="2400" b="1" dirty="0">
              <a:solidFill>
                <a:srgbClr val="FF0000"/>
              </a:solidFill>
              <a:latin typeface="楷体" pitchFamily="49" charset="-122"/>
              <a:ea typeface="楷体" pitchFamily="49" charset="-122"/>
            </a:endParaRPr>
          </a:p>
        </p:txBody>
      </p:sp>
      <p:sp>
        <p:nvSpPr>
          <p:cNvPr id="5" name="TextBox 4"/>
          <p:cNvSpPr txBox="1"/>
          <p:nvPr/>
        </p:nvSpPr>
        <p:spPr>
          <a:xfrm>
            <a:off x="4429124" y="0"/>
            <a:ext cx="2714644" cy="584775"/>
          </a:xfrm>
          <a:prstGeom prst="rect">
            <a:avLst/>
          </a:prstGeom>
          <a:noFill/>
        </p:spPr>
        <p:txBody>
          <a:bodyPr wrap="square" rtlCol="0">
            <a:spAutoFit/>
          </a:bodyPr>
          <a:lstStyle/>
          <a:p>
            <a:r>
              <a:rPr lang="zh-CN" altLang="en-US" sz="3200" b="1" dirty="0" smtClean="0">
                <a:solidFill>
                  <a:srgbClr val="FF0000"/>
                </a:solidFill>
              </a:rPr>
              <a:t>六、总结：</a:t>
            </a:r>
            <a:endParaRPr lang="zh-CN" altLang="en-US" sz="3200" b="1" dirty="0">
              <a:solidFill>
                <a:srgbClr val="FF0000"/>
              </a:solidFill>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文本占位符 6146"/>
          <p:cNvSpPr>
            <a:spLocks noGrp="1" noChangeArrowheads="1"/>
          </p:cNvSpPr>
          <p:nvPr>
            <p:ph idx="1"/>
          </p:nvPr>
        </p:nvSpPr>
        <p:spPr>
          <a:xfrm>
            <a:off x="1285852" y="571486"/>
            <a:ext cx="7786742" cy="4402945"/>
          </a:xfrm>
        </p:spPr>
        <p:txBody>
          <a:bodyPr>
            <a:normAutofit/>
          </a:bodyPr>
          <a:lstStyle/>
          <a:p>
            <a:pPr eaLnBrk="1" hangingPunct="1">
              <a:lnSpc>
                <a:spcPct val="90000"/>
              </a:lnSpc>
              <a:buFontTx/>
              <a:buNone/>
            </a:pPr>
            <a:r>
              <a:rPr lang="zh-CN" altLang="en-US" sz="3200" b="1" dirty="0" smtClean="0">
                <a:solidFill>
                  <a:srgbClr val="FF0000"/>
                </a:solidFill>
                <a:latin typeface="+mn-ea"/>
              </a:rPr>
              <a:t>附、作者介绍</a:t>
            </a:r>
            <a:endParaRPr lang="en-US" altLang="zh-CN" sz="3200" b="1" dirty="0" smtClean="0">
              <a:solidFill>
                <a:srgbClr val="FF0000"/>
              </a:solidFill>
              <a:latin typeface="+mn-ea"/>
            </a:endParaRPr>
          </a:p>
          <a:p>
            <a:pPr eaLnBrk="1" hangingPunct="1">
              <a:lnSpc>
                <a:spcPct val="90000"/>
              </a:lnSpc>
              <a:buFontTx/>
              <a:buNone/>
            </a:pPr>
            <a:r>
              <a:rPr lang="zh-CN" altLang="en-US" sz="3600" b="1" dirty="0" smtClean="0">
                <a:solidFill>
                  <a:srgbClr val="FF0000"/>
                </a:solidFill>
                <a:latin typeface="楷体" pitchFamily="49" charset="-122"/>
                <a:ea typeface="楷体" pitchFamily="49" charset="-122"/>
              </a:rPr>
              <a:t>　　</a:t>
            </a:r>
            <a:r>
              <a:rPr lang="zh-CN" altLang="en-US" sz="2800" b="1" dirty="0" smtClean="0">
                <a:solidFill>
                  <a:srgbClr val="FF0000"/>
                </a:solidFill>
                <a:latin typeface="楷体" pitchFamily="49" charset="-122"/>
                <a:ea typeface="楷体" pitchFamily="49" charset="-122"/>
              </a:rPr>
              <a:t>魏禧</a:t>
            </a:r>
            <a:r>
              <a:rPr lang="zh-CN" altLang="en-US" sz="2800" b="1" dirty="0" smtClean="0">
                <a:latin typeface="楷体" pitchFamily="49" charset="-122"/>
                <a:ea typeface="楷体" pitchFamily="49" charset="-122"/>
              </a:rPr>
              <a:t>，字叔子、冰叔，号裕斋。清初著名散文家。和</a:t>
            </a:r>
            <a:r>
              <a:rPr lang="zh-CN" altLang="en-US" sz="2800" b="1" dirty="0" smtClean="0">
                <a:solidFill>
                  <a:srgbClr val="0066FF"/>
                </a:solidFill>
                <a:latin typeface="楷体" pitchFamily="49" charset="-122"/>
                <a:ea typeface="楷体" pitchFamily="49" charset="-122"/>
              </a:rPr>
              <a:t>侯方域、汪琬</a:t>
            </a:r>
            <a:r>
              <a:rPr lang="zh-CN" altLang="en-US" sz="2800" b="1" dirty="0" smtClean="0">
                <a:latin typeface="楷体" pitchFamily="49" charset="-122"/>
                <a:ea typeface="楷体" pitchFamily="49" charset="-122"/>
              </a:rPr>
              <a:t>齐名，</a:t>
            </a:r>
            <a:r>
              <a:rPr lang="zh-CN" altLang="en-US" sz="2800" b="1" dirty="0" smtClean="0">
                <a:solidFill>
                  <a:srgbClr val="0066FF"/>
                </a:solidFill>
                <a:latin typeface="楷体" pitchFamily="49" charset="-122"/>
                <a:ea typeface="楷体" pitchFamily="49" charset="-122"/>
              </a:rPr>
              <a:t>号“国初三家”</a:t>
            </a:r>
            <a:r>
              <a:rPr lang="zh-CN" altLang="en-US" sz="2800" b="1" dirty="0" smtClean="0">
                <a:latin typeface="楷体" pitchFamily="49" charset="-122"/>
                <a:ea typeface="楷体" pitchFamily="49" charset="-122"/>
              </a:rPr>
              <a:t>。明末诸生（明清时期经考试录取而进入府、州、县各级学校学习的学生），明亡后隐居翠微峰，所居之地名勺庭，人又称他为“</a:t>
            </a:r>
            <a:r>
              <a:rPr lang="zh-CN" altLang="en-US" sz="2800" b="1" dirty="0" smtClean="0">
                <a:solidFill>
                  <a:srgbClr val="0066FF"/>
                </a:solidFill>
                <a:latin typeface="楷体" pitchFamily="49" charset="-122"/>
                <a:ea typeface="楷体" pitchFamily="49" charset="-122"/>
              </a:rPr>
              <a:t>勺庭先生</a:t>
            </a:r>
            <a:r>
              <a:rPr lang="zh-CN" altLang="en-US" sz="2800" b="1" dirty="0" smtClean="0">
                <a:latin typeface="楷体" pitchFamily="49" charset="-122"/>
                <a:ea typeface="楷体" pitchFamily="49" charset="-122"/>
              </a:rPr>
              <a:t>”。后出游江南，入浙中，以文会友，并传播其</a:t>
            </a:r>
            <a:r>
              <a:rPr lang="zh-CN" altLang="en-US" sz="2800" b="1" dirty="0" smtClean="0">
                <a:solidFill>
                  <a:srgbClr val="FF0000"/>
                </a:solidFill>
                <a:latin typeface="楷体" pitchFamily="49" charset="-122"/>
                <a:ea typeface="楷体" pitchFamily="49" charset="-122"/>
              </a:rPr>
              <a:t>明道理、识时务、重廉耻、畏名义</a:t>
            </a:r>
            <a:r>
              <a:rPr lang="zh-CN" altLang="en-US" sz="2800" b="1" dirty="0" smtClean="0">
                <a:latin typeface="楷体" pitchFamily="49" charset="-122"/>
                <a:ea typeface="楷体" pitchFamily="49" charset="-122"/>
              </a:rPr>
              <a:t>的学说，结纳贤豪，以图恢复。康熙间，举博学鸿词，不应，逝于扬州。</a:t>
            </a:r>
            <a:r>
              <a:rPr lang="zh-CN" altLang="en-US" sz="2800" b="1" dirty="0" smtClean="0">
                <a:ea typeface="宋体" pitchFamily="2" charset="-122"/>
              </a:rPr>
              <a:t/>
            </a:r>
            <a:br>
              <a:rPr lang="zh-CN" altLang="en-US" sz="2800" b="1" dirty="0" smtClean="0">
                <a:ea typeface="宋体" pitchFamily="2" charset="-122"/>
              </a:rPr>
            </a:br>
            <a:endParaRPr lang="zh-CN" altLang="en-US" sz="2800" b="1" dirty="0" smtClean="0">
              <a:latin typeface="楷体" pitchFamily="49" charset="-122"/>
              <a:ea typeface="楷体" pitchFamily="49" charset="-122"/>
            </a:endParaRPr>
          </a:p>
          <a:p>
            <a:pPr eaLnBrk="1" hangingPunct="1">
              <a:lnSpc>
                <a:spcPct val="90000"/>
              </a:lnSpc>
              <a:buFontTx/>
              <a:buNone/>
            </a:pPr>
            <a:endParaRPr lang="zh-CN" altLang="en-US" sz="2800" dirty="0" smtClean="0">
              <a:latin typeface="楷体" pitchFamily="49" charset="-122"/>
              <a:ea typeface="楷体" pitchFamily="49" charset="-122"/>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文本占位符 35841"/>
          <p:cNvSpPr>
            <a:spLocks noGrp="1" noChangeArrowheads="1"/>
          </p:cNvSpPr>
          <p:nvPr>
            <p:ph idx="1"/>
          </p:nvPr>
        </p:nvSpPr>
        <p:spPr>
          <a:xfrm>
            <a:off x="1285852" y="571486"/>
            <a:ext cx="7858148" cy="4343414"/>
          </a:xfrm>
        </p:spPr>
        <p:txBody>
          <a:bodyPr>
            <a:normAutofit fontScale="85000" lnSpcReduction="20000"/>
          </a:bodyPr>
          <a:lstStyle/>
          <a:p>
            <a:pPr eaLnBrk="1" hangingPunct="1"/>
            <a:r>
              <a:rPr lang="zh-CN" altLang="en-US" sz="2800" b="1" dirty="0" smtClean="0">
                <a:solidFill>
                  <a:srgbClr val="FF0000"/>
                </a:solidFill>
                <a:latin typeface="黑体" pitchFamily="49" charset="-122"/>
                <a:ea typeface="黑体" pitchFamily="49" charset="-122"/>
              </a:rPr>
              <a:t>写作背景：</a:t>
            </a:r>
            <a:endParaRPr lang="en-US" altLang="zh-CN" sz="2800" b="1" dirty="0" smtClean="0">
              <a:solidFill>
                <a:srgbClr val="FF0000"/>
              </a:solidFill>
              <a:latin typeface="黑体" pitchFamily="49" charset="-122"/>
              <a:ea typeface="黑体" pitchFamily="49" charset="-122"/>
            </a:endParaRPr>
          </a:p>
          <a:p>
            <a:pPr eaLnBrk="1" hangingPunct="1"/>
            <a:r>
              <a:rPr lang="zh-CN" altLang="en-US" sz="2400" b="1" dirty="0" smtClean="0">
                <a:solidFill>
                  <a:srgbClr val="333300"/>
                </a:solidFill>
                <a:latin typeface="楷体" pitchFamily="49" charset="-122"/>
                <a:ea typeface="楷体" pitchFamily="49" charset="-122"/>
              </a:rPr>
              <a:t>庚戌十一月，予自广陵归，与陈子灿同舟。子灿年二十八，好武事，予授以左氏兵谋兵法，因问：“数游南北，逢异人乎？”子灿为述大铁椎，作</a:t>
            </a:r>
            <a:r>
              <a:rPr lang="en-US" altLang="zh-CN" sz="2400" b="1" dirty="0" smtClean="0">
                <a:solidFill>
                  <a:srgbClr val="333300"/>
                </a:solidFill>
                <a:latin typeface="楷体" pitchFamily="49" charset="-122"/>
                <a:ea typeface="楷体" pitchFamily="49" charset="-122"/>
              </a:rPr>
              <a:t>《</a:t>
            </a:r>
            <a:r>
              <a:rPr lang="zh-CN" altLang="en-US" sz="2400" b="1" dirty="0" smtClean="0">
                <a:solidFill>
                  <a:srgbClr val="333300"/>
                </a:solidFill>
                <a:latin typeface="楷体" pitchFamily="49" charset="-122"/>
                <a:ea typeface="楷体" pitchFamily="49" charset="-122"/>
              </a:rPr>
              <a:t>大铁椎传</a:t>
            </a:r>
            <a:r>
              <a:rPr lang="en-US" altLang="zh-CN" sz="2400" b="1" dirty="0" smtClean="0">
                <a:solidFill>
                  <a:srgbClr val="333300"/>
                </a:solidFill>
                <a:latin typeface="楷体" pitchFamily="49" charset="-122"/>
                <a:ea typeface="楷体" pitchFamily="49" charset="-122"/>
              </a:rPr>
              <a:t>》</a:t>
            </a:r>
            <a:r>
              <a:rPr lang="zh-CN" altLang="en-US" sz="2400" b="1" dirty="0" smtClean="0">
                <a:solidFill>
                  <a:srgbClr val="333300"/>
                </a:solidFill>
                <a:latin typeface="楷体" pitchFamily="49" charset="-122"/>
                <a:ea typeface="楷体" pitchFamily="49" charset="-122"/>
              </a:rPr>
              <a:t>。 </a:t>
            </a:r>
          </a:p>
          <a:p>
            <a:pPr eaLnBrk="1" hangingPunct="1"/>
            <a:r>
              <a:rPr lang="zh-CN" altLang="en-US" sz="2400" b="1" dirty="0" smtClean="0">
                <a:solidFill>
                  <a:srgbClr val="333300"/>
                </a:solidFill>
                <a:latin typeface="楷体" pitchFamily="49" charset="-122"/>
                <a:ea typeface="楷体" pitchFamily="49" charset="-122"/>
              </a:rPr>
              <a:t>魏禧论曰：子房得力士，椎秦皇帝博浪沙中。大铁椎其人欤？天生异人，必有所用之。予读陈同甫</a:t>
            </a:r>
            <a:r>
              <a:rPr lang="en-US" altLang="zh-CN" sz="2400" b="1" dirty="0" smtClean="0">
                <a:solidFill>
                  <a:srgbClr val="333300"/>
                </a:solidFill>
                <a:latin typeface="楷体" pitchFamily="49" charset="-122"/>
                <a:ea typeface="楷体" pitchFamily="49" charset="-122"/>
              </a:rPr>
              <a:t>《</a:t>
            </a:r>
            <a:r>
              <a:rPr lang="zh-CN" altLang="en-US" sz="2400" b="1" dirty="0" smtClean="0">
                <a:solidFill>
                  <a:srgbClr val="333300"/>
                </a:solidFill>
                <a:latin typeface="楷体" pitchFamily="49" charset="-122"/>
                <a:ea typeface="楷体" pitchFamily="49" charset="-122"/>
              </a:rPr>
              <a:t>中兴遗传</a:t>
            </a:r>
            <a:r>
              <a:rPr lang="en-US" altLang="zh-CN" sz="2400" b="1" dirty="0" smtClean="0">
                <a:solidFill>
                  <a:srgbClr val="333300"/>
                </a:solidFill>
                <a:latin typeface="楷体" pitchFamily="49" charset="-122"/>
                <a:ea typeface="楷体" pitchFamily="49" charset="-122"/>
              </a:rPr>
              <a:t>》</a:t>
            </a:r>
            <a:r>
              <a:rPr lang="zh-CN" altLang="en-US" sz="2400" b="1" dirty="0" smtClean="0">
                <a:solidFill>
                  <a:srgbClr val="333300"/>
                </a:solidFill>
                <a:latin typeface="楷体" pitchFamily="49" charset="-122"/>
                <a:ea typeface="楷体" pitchFamily="49" charset="-122"/>
              </a:rPr>
              <a:t>，</a:t>
            </a:r>
            <a:r>
              <a:rPr lang="zh-CN" altLang="en-US" sz="2400" b="1" dirty="0" smtClean="0">
                <a:solidFill>
                  <a:srgbClr val="FF0000"/>
                </a:solidFill>
                <a:latin typeface="楷体" pitchFamily="49" charset="-122"/>
                <a:ea typeface="楷体" pitchFamily="49" charset="-122"/>
              </a:rPr>
              <a:t>豪俊、侠烈、魁奇之士，泯泯然不见功名于世者，又何多也！岂天之生才不必为人用欤？抑用之自有时欤？</a:t>
            </a:r>
            <a:r>
              <a:rPr lang="zh-CN" altLang="en-US" sz="2400" b="1" dirty="0" smtClean="0">
                <a:solidFill>
                  <a:srgbClr val="333300"/>
                </a:solidFill>
                <a:latin typeface="楷体" pitchFamily="49" charset="-122"/>
                <a:ea typeface="楷体" pitchFamily="49" charset="-122"/>
              </a:rPr>
              <a:t>子灿遇大铁椎为壬寅岁，视其貌当年三十，然则大铁椎今年四十耳。子灿又尝见其写市物帖子，甚工楷书也。</a:t>
            </a:r>
            <a:endParaRPr lang="en-US" altLang="zh-CN" sz="2400" b="1" dirty="0" smtClean="0">
              <a:solidFill>
                <a:srgbClr val="333300"/>
              </a:solidFill>
              <a:latin typeface="楷体" pitchFamily="49" charset="-122"/>
              <a:ea typeface="楷体" pitchFamily="49" charset="-122"/>
            </a:endParaRPr>
          </a:p>
          <a:p>
            <a:r>
              <a:rPr lang="zh-CN" altLang="en-US" b="1" dirty="0" smtClean="0">
                <a:solidFill>
                  <a:srgbClr val="FF0000"/>
                </a:solidFill>
                <a:latin typeface="楷体" pitchFamily="49" charset="-122"/>
                <a:ea typeface="楷体" pitchFamily="49" charset="-122"/>
              </a:rPr>
              <a:t>（</a:t>
            </a:r>
            <a:r>
              <a:rPr lang="zh-CN" altLang="en-US" sz="2800" b="1" dirty="0" smtClean="0">
                <a:solidFill>
                  <a:srgbClr val="FF0000"/>
                </a:solidFill>
                <a:latin typeface="楷体" pitchFamily="49" charset="-122"/>
                <a:ea typeface="楷体" pitchFamily="49" charset="-122"/>
              </a:rPr>
              <a:t>本文通过大铁椎这个特立独行、文武双全却不为人知的人物遭遇，寄托作者对天下志士不为世用的感慨。作者在国破家亡之后，深盼奇才异士能起来力挽狂澜。 </a:t>
            </a:r>
            <a:r>
              <a:rPr lang="zh-CN" altLang="en-US" b="1" dirty="0" smtClean="0">
                <a:solidFill>
                  <a:srgbClr val="FF0000"/>
                </a:solidFill>
                <a:latin typeface="楷体" pitchFamily="49" charset="-122"/>
                <a:ea typeface="楷体" pitchFamily="49" charset="-122"/>
              </a:rPr>
              <a:t>）</a:t>
            </a:r>
            <a:r>
              <a:rPr lang="zh-CN" altLang="en-US" b="1" dirty="0" smtClean="0">
                <a:solidFill>
                  <a:srgbClr val="333300"/>
                </a:solidFill>
                <a:latin typeface="楷体" pitchFamily="49" charset="-122"/>
                <a:ea typeface="楷体" pitchFamily="49" charset="-122"/>
              </a:rPr>
              <a:t> </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标题 21505"/>
          <p:cNvSpPr>
            <a:spLocks noGrp="1" noChangeArrowheads="1"/>
          </p:cNvSpPr>
          <p:nvPr>
            <p:ph type="title"/>
          </p:nvPr>
        </p:nvSpPr>
        <p:spPr>
          <a:xfrm>
            <a:off x="4071934" y="0"/>
            <a:ext cx="3000364" cy="500048"/>
          </a:xfrm>
        </p:spPr>
        <p:txBody>
          <a:bodyPr>
            <a:noAutofit/>
          </a:bodyPr>
          <a:lstStyle/>
          <a:p>
            <a:pPr eaLnBrk="1" hangingPunct="1"/>
            <a:r>
              <a:rPr lang="zh-CN" altLang="en-US" sz="3200" b="1" dirty="0" smtClean="0">
                <a:solidFill>
                  <a:srgbClr val="FF0000"/>
                </a:solidFill>
                <a:latin typeface="黑体" pitchFamily="49" charset="-122"/>
                <a:ea typeface="黑体" pitchFamily="49" charset="-122"/>
              </a:rPr>
              <a:t>七、一词多义</a:t>
            </a:r>
          </a:p>
        </p:txBody>
      </p:sp>
      <p:sp>
        <p:nvSpPr>
          <p:cNvPr id="17411" name="文本占位符 21506"/>
          <p:cNvSpPr>
            <a:spLocks noGrp="1" noChangeArrowheads="1"/>
          </p:cNvSpPr>
          <p:nvPr>
            <p:ph idx="1"/>
          </p:nvPr>
        </p:nvSpPr>
        <p:spPr>
          <a:xfrm>
            <a:off x="1285852" y="571486"/>
            <a:ext cx="7786742" cy="4086226"/>
          </a:xfrm>
        </p:spPr>
        <p:txBody>
          <a:bodyPr>
            <a:noAutofit/>
          </a:bodyPr>
          <a:lstStyle/>
          <a:p>
            <a:pPr eaLnBrk="1" hangingPunct="1">
              <a:lnSpc>
                <a:spcPct val="90000"/>
              </a:lnSpc>
              <a:buFontTx/>
              <a:buNone/>
            </a:pPr>
            <a:r>
              <a:rPr lang="en-US" altLang="zh-CN" sz="2800" b="1" dirty="0" smtClean="0">
                <a:solidFill>
                  <a:srgbClr val="0066FF"/>
                </a:solidFill>
                <a:ea typeface="宋体" pitchFamily="2" charset="-122"/>
              </a:rPr>
              <a:t>1</a:t>
            </a:r>
            <a:r>
              <a:rPr lang="zh-CN" altLang="en-US" sz="2800" b="1" dirty="0" smtClean="0">
                <a:solidFill>
                  <a:srgbClr val="0066FF"/>
                </a:solidFill>
                <a:ea typeface="宋体" pitchFamily="2" charset="-122"/>
              </a:rPr>
              <a:t>、健</a:t>
            </a:r>
            <a:r>
              <a:rPr lang="zh-CN" altLang="en-US" sz="2800" b="1" dirty="0" smtClean="0">
                <a:solidFill>
                  <a:srgbClr val="800080"/>
                </a:solidFill>
                <a:ea typeface="宋体" pitchFamily="2" charset="-122"/>
              </a:rPr>
              <a:t>  </a:t>
            </a:r>
            <a:r>
              <a:rPr lang="zh-CN" altLang="en-US" sz="2800" b="1" dirty="0" smtClean="0">
                <a:ea typeface="宋体" pitchFamily="2" charset="-122"/>
              </a:rPr>
              <a:t>雄健</a:t>
            </a:r>
            <a:r>
              <a:rPr lang="zh-CN" altLang="en-US" sz="2800" b="1" dirty="0" smtClean="0">
                <a:solidFill>
                  <a:srgbClr val="FF0000"/>
                </a:solidFill>
                <a:ea typeface="宋体" pitchFamily="2" charset="-122"/>
              </a:rPr>
              <a:t>（健壮）</a:t>
            </a:r>
          </a:p>
          <a:p>
            <a:pPr eaLnBrk="1" hangingPunct="1">
              <a:lnSpc>
                <a:spcPct val="90000"/>
              </a:lnSpc>
              <a:buFontTx/>
              <a:buNone/>
            </a:pPr>
            <a:r>
              <a:rPr lang="zh-CN" altLang="en-US" sz="2800" b="1" dirty="0" smtClean="0">
                <a:solidFill>
                  <a:srgbClr val="CC0000"/>
                </a:solidFill>
                <a:ea typeface="宋体" pitchFamily="2" charset="-122"/>
              </a:rPr>
              <a:t>           </a:t>
            </a:r>
            <a:r>
              <a:rPr lang="zh-CN" altLang="en-US" sz="2800" b="1" dirty="0" smtClean="0">
                <a:ea typeface="宋体" pitchFamily="2" charset="-122"/>
              </a:rPr>
              <a:t>健啖</a:t>
            </a:r>
            <a:r>
              <a:rPr lang="zh-CN" altLang="en-US" sz="2800" b="1" dirty="0" smtClean="0">
                <a:solidFill>
                  <a:srgbClr val="FF0000"/>
                </a:solidFill>
                <a:ea typeface="宋体" pitchFamily="2" charset="-122"/>
              </a:rPr>
              <a:t>（善于）</a:t>
            </a:r>
          </a:p>
          <a:p>
            <a:pPr eaLnBrk="1" hangingPunct="1">
              <a:lnSpc>
                <a:spcPct val="90000"/>
              </a:lnSpc>
              <a:buFontTx/>
              <a:buNone/>
            </a:pPr>
            <a:r>
              <a:rPr lang="en-US" altLang="zh-CN" sz="2800" b="1" dirty="0" smtClean="0">
                <a:solidFill>
                  <a:srgbClr val="0066FF"/>
                </a:solidFill>
                <a:ea typeface="宋体" pitchFamily="2" charset="-122"/>
              </a:rPr>
              <a:t> 2</a:t>
            </a:r>
            <a:r>
              <a:rPr lang="zh-CN" altLang="en-US" sz="2800" b="1" dirty="0" smtClean="0">
                <a:solidFill>
                  <a:srgbClr val="0066FF"/>
                </a:solidFill>
                <a:ea typeface="宋体" pitchFamily="2" charset="-122"/>
              </a:rPr>
              <a:t>、省</a:t>
            </a:r>
            <a:r>
              <a:rPr lang="zh-CN" altLang="en-US" sz="2800" b="1" dirty="0" smtClean="0">
                <a:solidFill>
                  <a:srgbClr val="800080"/>
                </a:solidFill>
                <a:ea typeface="宋体" pitchFamily="2" charset="-122"/>
              </a:rPr>
              <a:t>  </a:t>
            </a:r>
            <a:r>
              <a:rPr lang="zh-CN" altLang="en-US" sz="2800" b="1" dirty="0" smtClean="0">
                <a:ea typeface="宋体" pitchFamily="2" charset="-122"/>
              </a:rPr>
              <a:t>省兄河南 </a:t>
            </a:r>
            <a:r>
              <a:rPr lang="zh-CN" altLang="en-US" sz="2800" b="1" dirty="0" smtClean="0">
                <a:solidFill>
                  <a:srgbClr val="FF0000"/>
                </a:solidFill>
                <a:ea typeface="宋体" pitchFamily="2" charset="-122"/>
              </a:rPr>
              <a:t>（看望）       </a:t>
            </a:r>
          </a:p>
          <a:p>
            <a:pPr eaLnBrk="1" hangingPunct="1">
              <a:lnSpc>
                <a:spcPct val="90000"/>
              </a:lnSpc>
              <a:buFontTx/>
              <a:buNone/>
            </a:pPr>
            <a:r>
              <a:rPr lang="zh-CN" altLang="en-US" sz="2800" b="1" dirty="0" smtClean="0">
                <a:solidFill>
                  <a:srgbClr val="CC0000"/>
                </a:solidFill>
                <a:ea typeface="宋体" pitchFamily="2" charset="-122"/>
              </a:rPr>
              <a:t>           </a:t>
            </a:r>
            <a:r>
              <a:rPr lang="zh-CN" altLang="en-US" sz="2800" b="1" dirty="0" smtClean="0">
                <a:ea typeface="宋体" pitchFamily="2" charset="-122"/>
              </a:rPr>
              <a:t>七省好事者</a:t>
            </a:r>
            <a:r>
              <a:rPr lang="zh-CN" altLang="en-US" sz="2800" b="1" dirty="0" smtClean="0">
                <a:solidFill>
                  <a:srgbClr val="FF0000"/>
                </a:solidFill>
                <a:ea typeface="宋体" pitchFamily="2" charset="-122"/>
              </a:rPr>
              <a:t>（行政单位，指河南及其 邻近的河北、山东、山西、陕西、安徽、湖北七省） </a:t>
            </a:r>
          </a:p>
          <a:p>
            <a:pPr eaLnBrk="1" hangingPunct="1">
              <a:lnSpc>
                <a:spcPct val="90000"/>
              </a:lnSpc>
              <a:buFontTx/>
              <a:buNone/>
            </a:pPr>
            <a:r>
              <a:rPr lang="en-US" altLang="zh-CN" sz="2800" b="1" dirty="0" smtClean="0">
                <a:solidFill>
                  <a:srgbClr val="0066FF"/>
                </a:solidFill>
                <a:ea typeface="宋体" pitchFamily="2" charset="-122"/>
              </a:rPr>
              <a:t>3</a:t>
            </a:r>
            <a:r>
              <a:rPr lang="zh-CN" altLang="en-US" sz="2800" b="1" dirty="0" smtClean="0">
                <a:solidFill>
                  <a:srgbClr val="0066FF"/>
                </a:solidFill>
                <a:ea typeface="宋体" pitchFamily="2" charset="-122"/>
              </a:rPr>
              <a:t>、寝</a:t>
            </a:r>
            <a:r>
              <a:rPr lang="zh-CN" altLang="en-US" sz="2800" b="1" dirty="0" smtClean="0">
                <a:solidFill>
                  <a:srgbClr val="800080"/>
                </a:solidFill>
                <a:ea typeface="宋体" pitchFamily="2" charset="-122"/>
              </a:rPr>
              <a:t>   </a:t>
            </a:r>
            <a:r>
              <a:rPr lang="zh-CN" altLang="en-US" sz="2800" b="1" dirty="0" smtClean="0">
                <a:ea typeface="宋体" pitchFamily="2" charset="-122"/>
              </a:rPr>
              <a:t>貌甚寝</a:t>
            </a:r>
            <a:r>
              <a:rPr lang="zh-CN" altLang="en-US" sz="2800" b="1" dirty="0" smtClean="0">
                <a:solidFill>
                  <a:srgbClr val="FF0000"/>
                </a:solidFill>
                <a:ea typeface="宋体" pitchFamily="2" charset="-122"/>
              </a:rPr>
              <a:t>（形容词，丑陋）</a:t>
            </a:r>
            <a:r>
              <a:rPr lang="en-US" altLang="zh-CN" sz="2800" b="1" dirty="0" smtClean="0">
                <a:solidFill>
                  <a:srgbClr val="FF0000"/>
                </a:solidFill>
                <a:ea typeface="宋体" pitchFamily="2" charset="-122"/>
              </a:rPr>
              <a:t> </a:t>
            </a:r>
          </a:p>
          <a:p>
            <a:pPr eaLnBrk="1" hangingPunct="1">
              <a:lnSpc>
                <a:spcPct val="90000"/>
              </a:lnSpc>
              <a:buFontTx/>
              <a:buNone/>
            </a:pPr>
            <a:r>
              <a:rPr lang="en-US" altLang="zh-CN" sz="2800" b="1" dirty="0" smtClean="0">
                <a:solidFill>
                  <a:srgbClr val="CC0000"/>
                </a:solidFill>
                <a:ea typeface="宋体" pitchFamily="2" charset="-122"/>
              </a:rPr>
              <a:t>            </a:t>
            </a:r>
            <a:r>
              <a:rPr lang="zh-CN" altLang="en-US" sz="2800" b="1" dirty="0" smtClean="0">
                <a:ea typeface="宋体" pitchFamily="2" charset="-122"/>
              </a:rPr>
              <a:t>既同寝</a:t>
            </a:r>
            <a:r>
              <a:rPr lang="zh-CN" altLang="en-US" sz="2800" b="1" dirty="0" smtClean="0">
                <a:solidFill>
                  <a:srgbClr val="FF0000"/>
                </a:solidFill>
                <a:ea typeface="宋体" pitchFamily="2" charset="-122"/>
              </a:rPr>
              <a:t>（动词，睡眠）</a:t>
            </a:r>
          </a:p>
          <a:p>
            <a:pPr eaLnBrk="1" hangingPunct="1">
              <a:lnSpc>
                <a:spcPct val="90000"/>
              </a:lnSpc>
              <a:buFontTx/>
              <a:buNone/>
            </a:pPr>
            <a:r>
              <a:rPr lang="en-US" altLang="zh-CN" sz="2800" b="1" dirty="0" smtClean="0">
                <a:solidFill>
                  <a:srgbClr val="0066FF"/>
                </a:solidFill>
                <a:ea typeface="宋体" pitchFamily="2" charset="-122"/>
              </a:rPr>
              <a:t>4</a:t>
            </a:r>
            <a:r>
              <a:rPr lang="zh-CN" altLang="en-US" sz="2800" b="1" dirty="0" smtClean="0">
                <a:solidFill>
                  <a:srgbClr val="0066FF"/>
                </a:solidFill>
                <a:ea typeface="宋体" pitchFamily="2" charset="-122"/>
              </a:rPr>
              <a:t>、力</a:t>
            </a:r>
            <a:r>
              <a:rPr lang="zh-CN" altLang="en-US" sz="2800" b="1" dirty="0" smtClean="0">
                <a:solidFill>
                  <a:srgbClr val="800080"/>
                </a:solidFill>
                <a:ea typeface="宋体" pitchFamily="2" charset="-122"/>
              </a:rPr>
              <a:t>   </a:t>
            </a:r>
            <a:r>
              <a:rPr lang="zh-CN" altLang="en-US" sz="2800" b="1" dirty="0" smtClean="0">
                <a:ea typeface="宋体" pitchFamily="2" charset="-122"/>
              </a:rPr>
              <a:t>多力善射</a:t>
            </a:r>
            <a:r>
              <a:rPr lang="zh-CN" altLang="en-US" sz="2800" b="1" dirty="0" smtClean="0">
                <a:solidFill>
                  <a:srgbClr val="FF0000"/>
                </a:solidFill>
                <a:ea typeface="宋体" pitchFamily="2" charset="-122"/>
              </a:rPr>
              <a:t>（名词，气力）</a:t>
            </a:r>
          </a:p>
          <a:p>
            <a:pPr eaLnBrk="1" hangingPunct="1">
              <a:lnSpc>
                <a:spcPct val="90000"/>
              </a:lnSpc>
              <a:buFontTx/>
              <a:buNone/>
            </a:pPr>
            <a:r>
              <a:rPr lang="zh-CN" altLang="en-US" sz="2800" b="1" dirty="0" smtClean="0">
                <a:solidFill>
                  <a:srgbClr val="CC0000"/>
                </a:solidFill>
                <a:ea typeface="宋体" pitchFamily="2" charset="-122"/>
              </a:rPr>
              <a:t>           </a:t>
            </a:r>
            <a:r>
              <a:rPr lang="zh-CN" altLang="en-US" sz="2800" b="1" dirty="0" smtClean="0">
                <a:ea typeface="宋体" pitchFamily="2" charset="-122"/>
              </a:rPr>
              <a:t>力请客</a:t>
            </a:r>
            <a:r>
              <a:rPr lang="zh-CN" altLang="en-US" sz="2800" b="1" dirty="0" smtClean="0">
                <a:solidFill>
                  <a:srgbClr val="FF0000"/>
                </a:solidFill>
                <a:ea typeface="宋体" pitchFamily="2" charset="-122"/>
              </a:rPr>
              <a:t>（形容词，极力）</a:t>
            </a:r>
            <a:r>
              <a:rPr lang="en-US" altLang="zh-CN" sz="2800" b="1" dirty="0" smtClean="0">
                <a:solidFill>
                  <a:srgbClr val="FF0000"/>
                </a:solidFill>
                <a:ea typeface="宋体" pitchFamily="2" charset="-122"/>
              </a:rPr>
              <a:t> </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文本占位符 22530"/>
          <p:cNvSpPr>
            <a:spLocks noGrp="1" noChangeArrowheads="1"/>
          </p:cNvSpPr>
          <p:nvPr>
            <p:ph idx="1"/>
          </p:nvPr>
        </p:nvSpPr>
        <p:spPr>
          <a:xfrm>
            <a:off x="1285852" y="571486"/>
            <a:ext cx="7858148" cy="4429156"/>
          </a:xfrm>
        </p:spPr>
        <p:txBody>
          <a:bodyPr>
            <a:normAutofit/>
          </a:bodyPr>
          <a:lstStyle/>
          <a:p>
            <a:pPr eaLnBrk="1" hangingPunct="1">
              <a:lnSpc>
                <a:spcPct val="90000"/>
              </a:lnSpc>
              <a:buFontTx/>
              <a:buNone/>
            </a:pPr>
            <a:r>
              <a:rPr lang="en-US" altLang="zh-CN" sz="2800" b="1" dirty="0" smtClean="0">
                <a:solidFill>
                  <a:srgbClr val="0066FF"/>
                </a:solidFill>
                <a:ea typeface="宋体" pitchFamily="2" charset="-122"/>
              </a:rPr>
              <a:t>5</a:t>
            </a:r>
            <a:r>
              <a:rPr lang="zh-CN" altLang="en-US" sz="2800" b="1" dirty="0" smtClean="0">
                <a:solidFill>
                  <a:srgbClr val="0066FF"/>
                </a:solidFill>
                <a:ea typeface="宋体" pitchFamily="2" charset="-122"/>
              </a:rPr>
              <a:t>、许</a:t>
            </a:r>
            <a:r>
              <a:rPr lang="zh-CN" altLang="en-US" sz="2800" b="1" dirty="0" smtClean="0">
                <a:solidFill>
                  <a:srgbClr val="CC0000"/>
                </a:solidFill>
                <a:ea typeface="宋体" pitchFamily="2" charset="-122"/>
              </a:rPr>
              <a:t>  </a:t>
            </a:r>
            <a:r>
              <a:rPr lang="zh-CN" altLang="en-US" sz="2800" b="1" dirty="0" smtClean="0">
                <a:ea typeface="宋体" pitchFamily="2" charset="-122"/>
              </a:rPr>
              <a:t>引之长丈许</a:t>
            </a:r>
            <a:r>
              <a:rPr lang="zh-CN" altLang="en-US" sz="2800" b="1" dirty="0" smtClean="0">
                <a:solidFill>
                  <a:srgbClr val="FF0000"/>
                </a:solidFill>
                <a:ea typeface="宋体" pitchFamily="2" charset="-122"/>
              </a:rPr>
              <a:t>（名词</a:t>
            </a:r>
            <a:r>
              <a:rPr lang="en-US" altLang="zh-CN" sz="2800" b="1" dirty="0" smtClean="0">
                <a:solidFill>
                  <a:srgbClr val="FF0000"/>
                </a:solidFill>
                <a:ea typeface="宋体" pitchFamily="2" charset="-122"/>
              </a:rPr>
              <a:t>,</a:t>
            </a:r>
            <a:r>
              <a:rPr lang="zh-CN" altLang="en-US" sz="2800" b="1" dirty="0" smtClean="0">
                <a:solidFill>
                  <a:srgbClr val="FF0000"/>
                </a:solidFill>
                <a:ea typeface="宋体" pitchFamily="2" charset="-122"/>
              </a:rPr>
              <a:t>表示约数）</a:t>
            </a:r>
          </a:p>
          <a:p>
            <a:pPr eaLnBrk="1" hangingPunct="1">
              <a:lnSpc>
                <a:spcPct val="90000"/>
              </a:lnSpc>
              <a:buFontTx/>
              <a:buNone/>
            </a:pPr>
            <a:r>
              <a:rPr lang="zh-CN" altLang="en-US" sz="2800" b="1" dirty="0" smtClean="0">
                <a:solidFill>
                  <a:srgbClr val="CC0000"/>
                </a:solidFill>
                <a:ea typeface="宋体" pitchFamily="2" charset="-122"/>
              </a:rPr>
              <a:t>           </a:t>
            </a:r>
            <a:r>
              <a:rPr lang="zh-CN" altLang="en-US" sz="2800" b="1" dirty="0" smtClean="0">
                <a:ea typeface="宋体" pitchFamily="2" charset="-122"/>
              </a:rPr>
              <a:t>不知何许人</a:t>
            </a:r>
            <a:r>
              <a:rPr lang="zh-CN" altLang="en-US" sz="2800" b="1" dirty="0" smtClean="0">
                <a:solidFill>
                  <a:srgbClr val="FF0000"/>
                </a:solidFill>
                <a:ea typeface="宋体" pitchFamily="2" charset="-122"/>
              </a:rPr>
              <a:t>（名词，处所，地方）</a:t>
            </a:r>
          </a:p>
          <a:p>
            <a:pPr eaLnBrk="1" hangingPunct="1">
              <a:lnSpc>
                <a:spcPct val="90000"/>
              </a:lnSpc>
              <a:buFontTx/>
              <a:buNone/>
            </a:pPr>
            <a:r>
              <a:rPr lang="zh-CN" altLang="en-US" sz="2800" b="1" dirty="0" smtClean="0">
                <a:solidFill>
                  <a:srgbClr val="CC0000"/>
                </a:solidFill>
                <a:ea typeface="宋体" pitchFamily="2" charset="-122"/>
              </a:rPr>
              <a:t>           </a:t>
            </a:r>
            <a:r>
              <a:rPr lang="zh-CN" altLang="en-US" sz="2800" b="1" dirty="0" smtClean="0">
                <a:ea typeface="宋体" pitchFamily="2" charset="-122"/>
              </a:rPr>
              <a:t>杀三十许人</a:t>
            </a:r>
            <a:r>
              <a:rPr lang="zh-CN" altLang="en-US" sz="2800" b="1" dirty="0" smtClean="0">
                <a:solidFill>
                  <a:srgbClr val="FF0000"/>
                </a:solidFill>
                <a:ea typeface="宋体" pitchFamily="2" charset="-122"/>
              </a:rPr>
              <a:t>（副词</a:t>
            </a:r>
            <a:r>
              <a:rPr lang="en-US" altLang="zh-CN" sz="2800" b="1" dirty="0" smtClean="0">
                <a:solidFill>
                  <a:srgbClr val="FF0000"/>
                </a:solidFill>
                <a:ea typeface="宋体" pitchFamily="2" charset="-122"/>
              </a:rPr>
              <a:t>,</a:t>
            </a:r>
            <a:r>
              <a:rPr lang="zh-CN" altLang="en-US" sz="2800" b="1" dirty="0" smtClean="0">
                <a:solidFill>
                  <a:srgbClr val="FF0000"/>
                </a:solidFill>
                <a:ea typeface="宋体" pitchFamily="2" charset="-122"/>
              </a:rPr>
              <a:t>表示约数）</a:t>
            </a:r>
          </a:p>
          <a:p>
            <a:pPr eaLnBrk="1" hangingPunct="1">
              <a:lnSpc>
                <a:spcPct val="90000"/>
              </a:lnSpc>
              <a:buFontTx/>
              <a:buNone/>
            </a:pPr>
            <a:r>
              <a:rPr lang="zh-CN" altLang="en-US" sz="2800" b="1" dirty="0" smtClean="0">
                <a:solidFill>
                  <a:srgbClr val="CC0000"/>
                </a:solidFill>
                <a:ea typeface="宋体" pitchFamily="2" charset="-122"/>
              </a:rPr>
              <a:t>           </a:t>
            </a:r>
            <a:r>
              <a:rPr lang="zh-CN" altLang="en-US" sz="2800" b="1" dirty="0" smtClean="0">
                <a:ea typeface="宋体" pitchFamily="2" charset="-122"/>
              </a:rPr>
              <a:t>吾又不许</a:t>
            </a:r>
            <a:r>
              <a:rPr lang="zh-CN" altLang="en-US" sz="2800" b="1" dirty="0" smtClean="0">
                <a:solidFill>
                  <a:srgbClr val="FF0000"/>
                </a:solidFill>
                <a:ea typeface="宋体" pitchFamily="2" charset="-122"/>
              </a:rPr>
              <a:t>（动词</a:t>
            </a:r>
            <a:r>
              <a:rPr lang="en-US" altLang="zh-CN" sz="2800" b="1" dirty="0" smtClean="0">
                <a:solidFill>
                  <a:srgbClr val="FF0000"/>
                </a:solidFill>
                <a:ea typeface="宋体" pitchFamily="2" charset="-122"/>
              </a:rPr>
              <a:t>,</a:t>
            </a:r>
            <a:r>
              <a:rPr lang="zh-CN" altLang="en-US" sz="2800" b="1" dirty="0" smtClean="0">
                <a:solidFill>
                  <a:srgbClr val="FF0000"/>
                </a:solidFill>
                <a:ea typeface="宋体" pitchFamily="2" charset="-122"/>
              </a:rPr>
              <a:t>同意</a:t>
            </a:r>
            <a:r>
              <a:rPr lang="en-US" altLang="zh-CN" sz="2800" b="1" dirty="0" smtClean="0">
                <a:solidFill>
                  <a:srgbClr val="FF0000"/>
                </a:solidFill>
                <a:ea typeface="宋体" pitchFamily="2" charset="-122"/>
              </a:rPr>
              <a:t>,</a:t>
            </a:r>
            <a:r>
              <a:rPr lang="zh-CN" altLang="en-US" sz="2800" b="1" dirty="0" smtClean="0">
                <a:solidFill>
                  <a:srgbClr val="FF0000"/>
                </a:solidFill>
                <a:ea typeface="宋体" pitchFamily="2" charset="-122"/>
              </a:rPr>
              <a:t>赞同</a:t>
            </a:r>
            <a:r>
              <a:rPr lang="zh-CN" altLang="en-US" sz="2800" dirty="0" smtClean="0">
                <a:solidFill>
                  <a:srgbClr val="FF0000"/>
                </a:solidFill>
                <a:ea typeface="宋体" pitchFamily="2" charset="-122"/>
              </a:rPr>
              <a:t> </a:t>
            </a:r>
            <a:r>
              <a:rPr lang="zh-CN" altLang="en-US" sz="2800" b="1" dirty="0" smtClean="0">
                <a:solidFill>
                  <a:srgbClr val="FF0000"/>
                </a:solidFill>
                <a:ea typeface="宋体" pitchFamily="2" charset="-122"/>
              </a:rPr>
              <a:t>）</a:t>
            </a:r>
          </a:p>
          <a:p>
            <a:pPr eaLnBrk="1" hangingPunct="1">
              <a:lnSpc>
                <a:spcPct val="90000"/>
              </a:lnSpc>
              <a:buFontTx/>
              <a:buNone/>
            </a:pPr>
            <a:r>
              <a:rPr lang="en-US" altLang="zh-CN" sz="2800" b="1" dirty="0" smtClean="0">
                <a:solidFill>
                  <a:srgbClr val="0066FF"/>
                </a:solidFill>
                <a:ea typeface="宋体" pitchFamily="2" charset="-122"/>
              </a:rPr>
              <a:t>6</a:t>
            </a:r>
            <a:r>
              <a:rPr lang="zh-CN" altLang="en-US" sz="2800" b="1" dirty="0" smtClean="0">
                <a:solidFill>
                  <a:srgbClr val="0066FF"/>
                </a:solidFill>
                <a:ea typeface="宋体" pitchFamily="2" charset="-122"/>
              </a:rPr>
              <a:t>、且</a:t>
            </a:r>
            <a:r>
              <a:rPr lang="zh-CN" altLang="en-US" sz="2800" b="1" dirty="0" smtClean="0">
                <a:solidFill>
                  <a:srgbClr val="CC0000"/>
                </a:solidFill>
                <a:ea typeface="宋体" pitchFamily="2" charset="-122"/>
              </a:rPr>
              <a:t>  </a:t>
            </a:r>
            <a:r>
              <a:rPr lang="zh-CN" altLang="en-US" sz="2800" b="1" dirty="0" smtClean="0">
                <a:ea typeface="宋体" pitchFamily="2" charset="-122"/>
              </a:rPr>
              <a:t>祸且及汝</a:t>
            </a:r>
            <a:r>
              <a:rPr lang="zh-CN" altLang="en-US" sz="2800" b="1" dirty="0" smtClean="0">
                <a:solidFill>
                  <a:srgbClr val="FF0000"/>
                </a:solidFill>
                <a:ea typeface="宋体" pitchFamily="2" charset="-122"/>
              </a:rPr>
              <a:t>（将要）</a:t>
            </a:r>
          </a:p>
          <a:p>
            <a:pPr eaLnBrk="1" hangingPunct="1">
              <a:lnSpc>
                <a:spcPct val="90000"/>
              </a:lnSpc>
              <a:buFontTx/>
              <a:buNone/>
            </a:pPr>
            <a:r>
              <a:rPr lang="zh-CN" altLang="en-US" sz="2800" b="1" dirty="0" smtClean="0">
                <a:solidFill>
                  <a:srgbClr val="CC0000"/>
                </a:solidFill>
                <a:ea typeface="宋体" pitchFamily="2" charset="-122"/>
              </a:rPr>
              <a:t>            </a:t>
            </a:r>
            <a:r>
              <a:rPr lang="zh-CN" altLang="en-US" sz="2800" b="1" dirty="0" smtClean="0">
                <a:ea typeface="宋体" pitchFamily="2" charset="-122"/>
              </a:rPr>
              <a:t>贼能且众</a:t>
            </a:r>
            <a:r>
              <a:rPr lang="zh-CN" altLang="en-US" sz="2800" b="1" dirty="0" smtClean="0">
                <a:solidFill>
                  <a:srgbClr val="FF0000"/>
                </a:solidFill>
                <a:ea typeface="宋体" pitchFamily="2" charset="-122"/>
              </a:rPr>
              <a:t>（并且）</a:t>
            </a:r>
          </a:p>
          <a:p>
            <a:pPr eaLnBrk="1" hangingPunct="1">
              <a:lnSpc>
                <a:spcPct val="90000"/>
              </a:lnSpc>
              <a:buFontTx/>
              <a:buNone/>
            </a:pPr>
            <a:r>
              <a:rPr lang="zh-CN" altLang="en-US" sz="2800" b="1" dirty="0" smtClean="0">
                <a:solidFill>
                  <a:srgbClr val="CC0000"/>
                </a:solidFill>
                <a:ea typeface="宋体" pitchFamily="2" charset="-122"/>
              </a:rPr>
              <a:t>           </a:t>
            </a:r>
            <a:r>
              <a:rPr lang="zh-CN" altLang="en-US" sz="2800" b="1" dirty="0" smtClean="0">
                <a:ea typeface="宋体" pitchFamily="2" charset="-122"/>
              </a:rPr>
              <a:t>且欲观客所为</a:t>
            </a:r>
            <a:r>
              <a:rPr lang="zh-CN" altLang="en-US" sz="2800" b="1" dirty="0" smtClean="0">
                <a:solidFill>
                  <a:srgbClr val="FF0000"/>
                </a:solidFill>
                <a:ea typeface="宋体" pitchFamily="2" charset="-122"/>
              </a:rPr>
              <a:t>（再说）</a:t>
            </a:r>
          </a:p>
          <a:p>
            <a:pPr eaLnBrk="1" hangingPunct="1">
              <a:lnSpc>
                <a:spcPct val="90000"/>
              </a:lnSpc>
              <a:buFontTx/>
              <a:buNone/>
            </a:pPr>
            <a:r>
              <a:rPr lang="en-US" altLang="zh-CN" sz="2800" b="1" dirty="0" smtClean="0">
                <a:solidFill>
                  <a:srgbClr val="0066FF"/>
                </a:solidFill>
                <a:ea typeface="宋体" pitchFamily="2" charset="-122"/>
              </a:rPr>
              <a:t>7</a:t>
            </a:r>
            <a:r>
              <a:rPr lang="zh-CN" altLang="en-US" sz="2800" b="1" dirty="0" smtClean="0">
                <a:solidFill>
                  <a:srgbClr val="0066FF"/>
                </a:solidFill>
                <a:ea typeface="宋体" pitchFamily="2" charset="-122"/>
              </a:rPr>
              <a:t>、骑</a:t>
            </a:r>
            <a:r>
              <a:rPr lang="zh-CN" altLang="en-US" sz="2800" b="1" dirty="0" smtClean="0">
                <a:solidFill>
                  <a:srgbClr val="CC0000"/>
                </a:solidFill>
                <a:ea typeface="宋体" pitchFamily="2" charset="-122"/>
              </a:rPr>
              <a:t>   </a:t>
            </a:r>
            <a:r>
              <a:rPr lang="zh-CN" altLang="en-US" sz="2800" b="1" dirty="0" smtClean="0">
                <a:ea typeface="宋体" pitchFamily="2" charset="-122"/>
              </a:rPr>
              <a:t>吾骑马挟矢以助战</a:t>
            </a:r>
            <a:r>
              <a:rPr lang="zh-CN" altLang="en-US" sz="2800" b="1" dirty="0" smtClean="0">
                <a:solidFill>
                  <a:srgbClr val="FF0000"/>
                </a:solidFill>
                <a:ea typeface="宋体" pitchFamily="2" charset="-122"/>
              </a:rPr>
              <a:t>（动词，骑） </a:t>
            </a:r>
          </a:p>
          <a:p>
            <a:pPr eaLnBrk="1" hangingPunct="1">
              <a:lnSpc>
                <a:spcPct val="90000"/>
              </a:lnSpc>
              <a:buFontTx/>
              <a:buNone/>
            </a:pPr>
            <a:r>
              <a:rPr lang="zh-CN" altLang="en-US" sz="2800" b="1" dirty="0" smtClean="0">
                <a:solidFill>
                  <a:srgbClr val="CC0000"/>
                </a:solidFill>
                <a:ea typeface="宋体" pitchFamily="2" charset="-122"/>
              </a:rPr>
              <a:t>             </a:t>
            </a:r>
            <a:r>
              <a:rPr lang="zh-CN" altLang="en-US" sz="2800" b="1" dirty="0" smtClean="0">
                <a:ea typeface="宋体" pitchFamily="2" charset="-122"/>
              </a:rPr>
              <a:t>贼二十余骑四面集</a:t>
            </a:r>
            <a:r>
              <a:rPr lang="zh-CN" altLang="en-US" sz="2800" b="1" dirty="0" smtClean="0">
                <a:solidFill>
                  <a:srgbClr val="FF0000"/>
                </a:solidFill>
                <a:ea typeface="宋体" pitchFamily="2" charset="-122"/>
              </a:rPr>
              <a:t>（名词，骑马的人）</a:t>
            </a:r>
            <a:r>
              <a:rPr lang="zh-CN" altLang="en-US" sz="2800" dirty="0" smtClean="0">
                <a:solidFill>
                  <a:srgbClr val="FF0000"/>
                </a:solidFill>
                <a:ea typeface="宋体" pitchFamily="2" charset="-122"/>
              </a:rPr>
              <a:t> </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文本占位符 34818"/>
          <p:cNvSpPr>
            <a:spLocks noGrp="1" noChangeArrowheads="1"/>
          </p:cNvSpPr>
          <p:nvPr>
            <p:ph idx="1"/>
          </p:nvPr>
        </p:nvSpPr>
        <p:spPr>
          <a:xfrm>
            <a:off x="1285852" y="571486"/>
            <a:ext cx="7858148" cy="3571900"/>
          </a:xfrm>
        </p:spPr>
        <p:txBody>
          <a:bodyPr>
            <a:normAutofit fontScale="92500" lnSpcReduction="10000"/>
          </a:bodyPr>
          <a:lstStyle/>
          <a:p>
            <a:pPr eaLnBrk="1" hangingPunct="1">
              <a:buFontTx/>
              <a:buNone/>
            </a:pPr>
            <a:r>
              <a:rPr lang="en-US" altLang="zh-CN" sz="3000" b="1" dirty="0" smtClean="0">
                <a:solidFill>
                  <a:srgbClr val="0066FF"/>
                </a:solidFill>
                <a:ea typeface="宋体" pitchFamily="2" charset="-122"/>
              </a:rPr>
              <a:t>8</a:t>
            </a:r>
            <a:r>
              <a:rPr lang="zh-CN" altLang="en-US" sz="3000" b="1" dirty="0" smtClean="0">
                <a:solidFill>
                  <a:srgbClr val="0066FF"/>
                </a:solidFill>
                <a:ea typeface="宋体" pitchFamily="2" charset="-122"/>
              </a:rPr>
              <a:t>、去  </a:t>
            </a:r>
            <a:r>
              <a:rPr lang="zh-CN" altLang="en-US" sz="3000" b="1" dirty="0" smtClean="0">
                <a:ea typeface="宋体" pitchFamily="2" charset="-122"/>
              </a:rPr>
              <a:t>饮食拱揖不暂去</a:t>
            </a:r>
            <a:r>
              <a:rPr lang="zh-CN" altLang="en-US" sz="3000" b="1" dirty="0" smtClean="0">
                <a:solidFill>
                  <a:srgbClr val="FF0000"/>
                </a:solidFill>
                <a:ea typeface="宋体" pitchFamily="2" charset="-122"/>
              </a:rPr>
              <a:t>（离开）</a:t>
            </a:r>
          </a:p>
          <a:p>
            <a:pPr eaLnBrk="1" hangingPunct="1">
              <a:buFontTx/>
              <a:buNone/>
            </a:pPr>
            <a:r>
              <a:rPr lang="zh-CN" altLang="en-US" sz="3000" b="1" dirty="0" smtClean="0">
                <a:solidFill>
                  <a:srgbClr val="CC0000"/>
                </a:solidFill>
                <a:ea typeface="宋体" pitchFamily="2" charset="-122"/>
              </a:rPr>
              <a:t>           </a:t>
            </a:r>
            <a:r>
              <a:rPr lang="zh-CN" altLang="en-US" sz="3000" b="1" dirty="0" smtClean="0">
                <a:ea typeface="宋体" pitchFamily="2" charset="-122"/>
              </a:rPr>
              <a:t>夜半，客曰：“吾去矣！”</a:t>
            </a:r>
            <a:r>
              <a:rPr lang="zh-CN" altLang="en-US" sz="3000" b="1" dirty="0" smtClean="0">
                <a:solidFill>
                  <a:srgbClr val="FF0000"/>
                </a:solidFill>
                <a:ea typeface="宋体" pitchFamily="2" charset="-122"/>
              </a:rPr>
              <a:t>（离开，走）</a:t>
            </a:r>
          </a:p>
          <a:p>
            <a:pPr eaLnBrk="1" hangingPunct="1">
              <a:buFontTx/>
              <a:buNone/>
            </a:pPr>
            <a:r>
              <a:rPr lang="zh-CN" altLang="en-US" sz="3000" b="1" dirty="0" smtClean="0">
                <a:solidFill>
                  <a:srgbClr val="CC0000"/>
                </a:solidFill>
                <a:ea typeface="宋体" pitchFamily="2" charset="-122"/>
              </a:rPr>
              <a:t>           </a:t>
            </a:r>
            <a:r>
              <a:rPr lang="zh-CN" altLang="en-US" sz="3000" b="1" dirty="0" smtClean="0">
                <a:ea typeface="宋体" pitchFamily="2" charset="-122"/>
              </a:rPr>
              <a:t>黑烟滚滚东向驰去</a:t>
            </a:r>
            <a:r>
              <a:rPr lang="zh-CN" altLang="en-US" sz="3000" b="1" dirty="0" smtClean="0">
                <a:solidFill>
                  <a:srgbClr val="FF0000"/>
                </a:solidFill>
                <a:ea typeface="宋体" pitchFamily="2" charset="-122"/>
              </a:rPr>
              <a:t>（表趋向，到</a:t>
            </a:r>
            <a:r>
              <a:rPr lang="en-US" altLang="zh-CN" sz="3000" b="1" dirty="0" smtClean="0">
                <a:solidFill>
                  <a:srgbClr val="FF0000"/>
                </a:solidFill>
                <a:ea typeface="宋体" pitchFamily="2" charset="-122"/>
              </a:rPr>
              <a:t>……</a:t>
            </a:r>
            <a:r>
              <a:rPr lang="zh-CN" altLang="en-US" sz="3000" b="1" dirty="0" smtClean="0">
                <a:solidFill>
                  <a:srgbClr val="FF0000"/>
                </a:solidFill>
                <a:ea typeface="宋体" pitchFamily="2" charset="-122"/>
              </a:rPr>
              <a:t>去）</a:t>
            </a:r>
          </a:p>
          <a:p>
            <a:pPr eaLnBrk="1" hangingPunct="1">
              <a:buFontTx/>
              <a:buNone/>
            </a:pPr>
            <a:r>
              <a:rPr lang="en-US" altLang="zh-CN" sz="3000" b="1" dirty="0" smtClean="0">
                <a:solidFill>
                  <a:srgbClr val="0066FF"/>
                </a:solidFill>
                <a:ea typeface="宋体" pitchFamily="2" charset="-122"/>
              </a:rPr>
              <a:t>9</a:t>
            </a:r>
            <a:r>
              <a:rPr lang="zh-CN" altLang="en-US" sz="3000" b="1" dirty="0" smtClean="0">
                <a:solidFill>
                  <a:srgbClr val="0066FF"/>
                </a:solidFill>
                <a:ea typeface="宋体" pitchFamily="2" charset="-122"/>
              </a:rPr>
              <a:t>、长</a:t>
            </a:r>
            <a:r>
              <a:rPr lang="zh-CN" altLang="en-US" sz="3000" b="1" dirty="0" smtClean="0">
                <a:solidFill>
                  <a:srgbClr val="CC0000"/>
                </a:solidFill>
                <a:ea typeface="宋体" pitchFamily="2" charset="-122"/>
              </a:rPr>
              <a:t>  </a:t>
            </a:r>
            <a:r>
              <a:rPr lang="zh-CN" altLang="en-US" sz="3000" b="1" dirty="0" smtClean="0">
                <a:ea typeface="宋体" pitchFamily="2" charset="-122"/>
              </a:rPr>
              <a:t>长子灿七岁 </a:t>
            </a:r>
            <a:r>
              <a:rPr lang="zh-CN" altLang="en-US" sz="3000" b="1" dirty="0" smtClean="0">
                <a:solidFill>
                  <a:srgbClr val="FF0000"/>
                </a:solidFill>
                <a:ea typeface="宋体" pitchFamily="2" charset="-122"/>
              </a:rPr>
              <a:t>（比</a:t>
            </a:r>
            <a:r>
              <a:rPr lang="en-US" altLang="zh-CN" sz="3000" b="1" dirty="0" smtClean="0">
                <a:solidFill>
                  <a:srgbClr val="FF0000"/>
                </a:solidFill>
                <a:ea typeface="宋体" pitchFamily="2" charset="-122"/>
              </a:rPr>
              <a:t>……</a:t>
            </a:r>
            <a:r>
              <a:rPr lang="zh-CN" altLang="en-US" sz="3000" b="1" dirty="0" smtClean="0">
                <a:solidFill>
                  <a:srgbClr val="FF0000"/>
                </a:solidFill>
                <a:ea typeface="宋体" pitchFamily="2" charset="-122"/>
              </a:rPr>
              <a:t>年长，与短相对）</a:t>
            </a:r>
          </a:p>
          <a:p>
            <a:pPr eaLnBrk="1" hangingPunct="1">
              <a:buFontTx/>
              <a:buNone/>
            </a:pPr>
            <a:r>
              <a:rPr lang="zh-CN" altLang="en-US" sz="3000" b="1" dirty="0" smtClean="0">
                <a:solidFill>
                  <a:srgbClr val="CC0000"/>
                </a:solidFill>
                <a:ea typeface="宋体" pitchFamily="2" charset="-122"/>
              </a:rPr>
              <a:t>            </a:t>
            </a:r>
            <a:r>
              <a:rPr lang="zh-CN" altLang="en-US" sz="3000" b="1" dirty="0" smtClean="0">
                <a:ea typeface="宋体" pitchFamily="2" charset="-122"/>
              </a:rPr>
              <a:t>引之长丈许</a:t>
            </a:r>
            <a:r>
              <a:rPr lang="zh-CN" altLang="en-US" sz="3000" b="1" dirty="0" smtClean="0">
                <a:solidFill>
                  <a:srgbClr val="CC0000"/>
                </a:solidFill>
                <a:ea typeface="宋体" pitchFamily="2" charset="-122"/>
              </a:rPr>
              <a:t> </a:t>
            </a:r>
            <a:r>
              <a:rPr lang="zh-CN" altLang="en-US" sz="3000" b="1" dirty="0" smtClean="0">
                <a:solidFill>
                  <a:srgbClr val="FF0000"/>
                </a:solidFill>
                <a:ea typeface="宋体" pitchFamily="2" charset="-122"/>
              </a:rPr>
              <a:t>（长）</a:t>
            </a:r>
          </a:p>
          <a:p>
            <a:pPr eaLnBrk="1" hangingPunct="1">
              <a:buFontTx/>
              <a:buNone/>
            </a:pPr>
            <a:r>
              <a:rPr lang="zh-CN" altLang="en-US" sz="3000" b="1" dirty="0" smtClean="0">
                <a:solidFill>
                  <a:srgbClr val="CC0000"/>
                </a:solidFill>
                <a:ea typeface="宋体" pitchFamily="2" charset="-122"/>
              </a:rPr>
              <a:t>            </a:t>
            </a:r>
            <a:r>
              <a:rPr lang="zh-CN" altLang="en-US" sz="3000" b="1" dirty="0" smtClean="0">
                <a:ea typeface="宋体" pitchFamily="2" charset="-122"/>
              </a:rPr>
              <a:t>众魁请长其群</a:t>
            </a:r>
            <a:r>
              <a:rPr lang="zh-CN" altLang="en-US" sz="3000" b="1" dirty="0" smtClean="0">
                <a:solidFill>
                  <a:srgbClr val="FF0000"/>
                </a:solidFill>
                <a:ea typeface="宋体" pitchFamily="2" charset="-122"/>
              </a:rPr>
              <a:t>（为首领，执掌）</a:t>
            </a:r>
          </a:p>
          <a:p>
            <a:pPr eaLnBrk="1" hangingPunct="1">
              <a:buFontTx/>
              <a:buNone/>
            </a:pPr>
            <a:endParaRPr lang="zh-CN" altLang="en-US" b="1" dirty="0" smtClean="0">
              <a:solidFill>
                <a:srgbClr val="CC0000"/>
              </a:solidFill>
              <a:ea typeface="宋体" pitchFamily="2" charset="-122"/>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285852" y="571486"/>
            <a:ext cx="7858148" cy="4572014"/>
          </a:xfrm>
        </p:spPr>
        <p:txBody>
          <a:bodyPr>
            <a:normAutofit/>
          </a:bodyPr>
          <a:lstStyle/>
          <a:p>
            <a:r>
              <a:rPr lang="zh-CN" altLang="en-US" sz="2400" b="1" dirty="0" smtClean="0">
                <a:solidFill>
                  <a:srgbClr val="FF0000"/>
                </a:solidFill>
                <a:latin typeface="黑体" pitchFamily="49" charset="-122"/>
                <a:ea typeface="黑体" pitchFamily="49" charset="-122"/>
              </a:rPr>
              <a:t>附全文翻译</a:t>
            </a:r>
            <a:endParaRPr lang="en-US" altLang="zh-CN" sz="2400" b="1" dirty="0" smtClean="0">
              <a:solidFill>
                <a:srgbClr val="FF0000"/>
              </a:solidFill>
              <a:latin typeface="黑体" pitchFamily="49" charset="-122"/>
              <a:ea typeface="黑体" pitchFamily="49" charset="-122"/>
            </a:endParaRPr>
          </a:p>
          <a:p>
            <a:r>
              <a:rPr lang="zh-CN" altLang="en-US" sz="2400" b="1" dirty="0" smtClean="0">
                <a:solidFill>
                  <a:srgbClr val="FF0000"/>
                </a:solidFill>
                <a:latin typeface="黑体" pitchFamily="49" charset="-122"/>
                <a:ea typeface="黑体" pitchFamily="49" charset="-122"/>
              </a:rPr>
              <a:t>译文１：</a:t>
            </a:r>
            <a:endParaRPr lang="en-US" altLang="zh-CN" sz="2400" b="1" dirty="0" smtClean="0">
              <a:solidFill>
                <a:srgbClr val="FF0000"/>
              </a:solidFill>
              <a:latin typeface="黑体" pitchFamily="49" charset="-122"/>
              <a:ea typeface="黑体" pitchFamily="49" charset="-122"/>
            </a:endParaRPr>
          </a:p>
          <a:p>
            <a:r>
              <a:rPr lang="zh-CN" altLang="en-US" sz="2400" b="1" dirty="0" smtClean="0">
                <a:latin typeface="楷体" pitchFamily="49" charset="-122"/>
                <a:ea typeface="楷体" pitchFamily="49" charset="-122"/>
              </a:rPr>
              <a:t>　　大铁椎，不知是什么地方人。北平陈子灿到河南去看望他的哥哥，在宋将军家里遇见了大铁椎。宋将军是怀庆青华镇人，擅长武术，七省爱好武术的人都来向他学习，人们因他长得魁梧健壮，所以叫他宋将军。宋将军的徒弟高信之，也是怀庆人，力气大，擅长射箭，比陈子灿大七岁，是他小时候的同学，因此陈子灿曾经与他一同访问过宋将军。</a:t>
            </a:r>
          </a:p>
          <a:p>
            <a:endParaRPr lang="zh-CN" altLang="en-US" sz="2400"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285852" y="642924"/>
            <a:ext cx="7858148" cy="4500576"/>
          </a:xfrm>
        </p:spPr>
        <p:txBody>
          <a:bodyPr>
            <a:normAutofit/>
          </a:bodyPr>
          <a:lstStyle/>
          <a:p>
            <a:r>
              <a:rPr lang="zh-CN" altLang="en-US" sz="2800" b="1" dirty="0" smtClean="0">
                <a:solidFill>
                  <a:srgbClr val="FF0000"/>
                </a:solidFill>
                <a:latin typeface="黑体" pitchFamily="49" charset="-122"/>
                <a:ea typeface="黑体" pitchFamily="49" charset="-122"/>
              </a:rPr>
              <a:t>译文</a:t>
            </a:r>
            <a:r>
              <a:rPr lang="zh-CN" altLang="en-US" sz="2800" b="1" dirty="0" smtClean="0">
                <a:solidFill>
                  <a:srgbClr val="FF0000"/>
                </a:solidFill>
              </a:rPr>
              <a:t>２</a:t>
            </a:r>
            <a:r>
              <a:rPr lang="zh-CN" altLang="en-US" sz="2800" b="1" dirty="0" smtClean="0">
                <a:solidFill>
                  <a:srgbClr val="FF0000"/>
                </a:solidFill>
                <a:latin typeface="黑体" pitchFamily="49" charset="-122"/>
                <a:ea typeface="黑体" pitchFamily="49" charset="-122"/>
              </a:rPr>
              <a:t>：</a:t>
            </a:r>
            <a:endParaRPr lang="en-US" altLang="zh-CN" sz="2800" b="1" dirty="0" smtClean="0">
              <a:solidFill>
                <a:srgbClr val="FF0000"/>
              </a:solidFill>
              <a:latin typeface="黑体" pitchFamily="49" charset="-122"/>
              <a:ea typeface="黑体" pitchFamily="49" charset="-122"/>
            </a:endParaRPr>
          </a:p>
          <a:p>
            <a:r>
              <a:rPr lang="zh-CN" altLang="en-US" sz="2800" b="1" dirty="0" smtClean="0">
                <a:solidFill>
                  <a:srgbClr val="FF0000"/>
                </a:solidFill>
                <a:latin typeface="楷体" pitchFamily="49" charset="-122"/>
                <a:ea typeface="楷体" pitchFamily="49" charset="-122"/>
              </a:rPr>
              <a:t>　　</a:t>
            </a:r>
            <a:r>
              <a:rPr lang="zh-CN" altLang="en-US" sz="2800" b="1" dirty="0" smtClean="0">
                <a:latin typeface="楷体" pitchFamily="49" charset="-122"/>
                <a:ea typeface="楷体" pitchFamily="49" charset="-122"/>
              </a:rPr>
              <a:t>当时座上有个饭量很大的客人，容貌很丑陋，右腋下夹着个大铁椎，有四五十斤重，吃饭以及拱手行礼时，一刻也不放下它。大铁椎柄上的铁链折迭围绕着，像锁上的链子，把它拉开有一丈多长。他很少跟人们交谈，说话像楚地（今湖南湖北一带）的口音。问他家乡在哪，姓甚名何，都不作回答。</a:t>
            </a:r>
          </a:p>
          <a:p>
            <a:endParaRPr lang="zh-CN" alt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图片 4099" descr="图片1"/>
          <p:cNvPicPr>
            <a:picLocks noChangeAspect="1" noChangeArrowheads="1"/>
          </p:cNvPicPr>
          <p:nvPr/>
        </p:nvPicPr>
        <p:blipFill>
          <a:blip r:embed="rId2"/>
          <a:srcRect r="13792"/>
          <a:stretch>
            <a:fillRect/>
          </a:stretch>
        </p:blipFill>
        <p:spPr bwMode="auto">
          <a:xfrm>
            <a:off x="1285852" y="0"/>
            <a:ext cx="3714776" cy="5143500"/>
          </a:xfrm>
          <a:prstGeom prst="rect">
            <a:avLst/>
          </a:prstGeom>
          <a:noFill/>
          <a:ln w="9525">
            <a:noFill/>
            <a:miter lim="800000"/>
            <a:headEnd/>
            <a:tailEnd/>
          </a:ln>
        </p:spPr>
      </p:pic>
      <p:sp>
        <p:nvSpPr>
          <p:cNvPr id="5" name="竖排标题 4"/>
          <p:cNvSpPr>
            <a:spLocks noGrp="1"/>
          </p:cNvSpPr>
          <p:nvPr>
            <p:ph type="title" orient="vert"/>
          </p:nvPr>
        </p:nvSpPr>
        <p:spPr>
          <a:xfrm>
            <a:off x="6357950" y="0"/>
            <a:ext cx="1471594" cy="4794646"/>
          </a:xfrm>
        </p:spPr>
        <p:txBody>
          <a:bodyPr>
            <a:normAutofit/>
          </a:bodyPr>
          <a:lstStyle/>
          <a:p>
            <a:r>
              <a:rPr lang="zh-CN" altLang="en-US" sz="6000" b="1" dirty="0" smtClean="0">
                <a:latin typeface="+mn-ea"/>
                <a:ea typeface="+mn-ea"/>
              </a:rPr>
              <a:t>大铁椎传</a:t>
            </a:r>
            <a:endParaRPr lang="zh-CN" altLang="en-US" sz="6000" b="1" dirty="0">
              <a:latin typeface="+mn-ea"/>
              <a:ea typeface="+mn-ea"/>
            </a:endParaRPr>
          </a:p>
        </p:txBody>
      </p:sp>
      <p:sp>
        <p:nvSpPr>
          <p:cNvPr id="8196" name="文本占位符 4101"/>
          <p:cNvSpPr>
            <a:spLocks noGrp="1" noChangeArrowheads="1"/>
          </p:cNvSpPr>
          <p:nvPr>
            <p:ph type="body" orient="vert" idx="1"/>
          </p:nvPr>
        </p:nvSpPr>
        <p:spPr>
          <a:xfrm>
            <a:off x="5715008" y="1500180"/>
            <a:ext cx="876296" cy="2357454"/>
          </a:xfrm>
        </p:spPr>
        <p:txBody>
          <a:bodyPr/>
          <a:lstStyle/>
          <a:p>
            <a:pPr eaLnBrk="1" hangingPunct="1">
              <a:buFontTx/>
              <a:buNone/>
            </a:pPr>
            <a:r>
              <a:rPr lang="en-US" altLang="zh-CN" sz="4400" b="1" dirty="0" smtClean="0">
                <a:latin typeface="楷体" pitchFamily="49" charset="-122"/>
                <a:ea typeface="楷体" pitchFamily="49" charset="-122"/>
              </a:rPr>
              <a:t>(</a:t>
            </a:r>
            <a:r>
              <a:rPr lang="zh-CN" altLang="en-US" sz="4400" b="1" dirty="0" smtClean="0">
                <a:latin typeface="楷体" pitchFamily="49" charset="-122"/>
                <a:ea typeface="楷体" pitchFamily="49" charset="-122"/>
              </a:rPr>
              <a:t>清</a:t>
            </a:r>
            <a:r>
              <a:rPr lang="en-US" altLang="zh-CN" sz="4400" b="1" dirty="0" smtClean="0">
                <a:latin typeface="楷体" pitchFamily="49" charset="-122"/>
                <a:ea typeface="楷体" pitchFamily="49" charset="-122"/>
              </a:rPr>
              <a:t>)</a:t>
            </a:r>
            <a:r>
              <a:rPr lang="zh-CN" altLang="en-US" sz="4400" b="1" dirty="0" smtClean="0">
                <a:latin typeface="楷体" pitchFamily="49" charset="-122"/>
                <a:ea typeface="楷体" pitchFamily="49" charset="-122"/>
              </a:rPr>
              <a:t>魏禧</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285852" y="642924"/>
            <a:ext cx="7715304" cy="4286280"/>
          </a:xfrm>
        </p:spPr>
        <p:txBody>
          <a:bodyPr>
            <a:noAutofit/>
          </a:bodyPr>
          <a:lstStyle/>
          <a:p>
            <a:r>
              <a:rPr lang="zh-CN" altLang="en-US" sz="2800" b="1" dirty="0" smtClean="0">
                <a:solidFill>
                  <a:srgbClr val="FF0000"/>
                </a:solidFill>
                <a:latin typeface="黑体" pitchFamily="49" charset="-122"/>
                <a:ea typeface="黑体" pitchFamily="49" charset="-122"/>
              </a:rPr>
              <a:t>译文</a:t>
            </a:r>
            <a:r>
              <a:rPr lang="zh-CN" altLang="en-US" sz="2800" dirty="0" smtClean="0">
                <a:solidFill>
                  <a:srgbClr val="FF0000"/>
                </a:solidFill>
              </a:rPr>
              <a:t>３</a:t>
            </a:r>
            <a:r>
              <a:rPr lang="zh-CN" altLang="en-US" sz="2800" b="1" dirty="0" smtClean="0">
                <a:solidFill>
                  <a:srgbClr val="FF0000"/>
                </a:solidFill>
                <a:latin typeface="黑体" pitchFamily="49" charset="-122"/>
                <a:ea typeface="黑体" pitchFamily="49" charset="-122"/>
              </a:rPr>
              <a:t>：　　</a:t>
            </a:r>
            <a:r>
              <a:rPr lang="zh-CN" altLang="en-US" sz="2800" b="1" dirty="0" smtClean="0">
                <a:latin typeface="楷体" pitchFamily="49" charset="-122"/>
                <a:ea typeface="楷体" pitchFamily="49" charset="-122"/>
              </a:rPr>
              <a:t>我们在一起睡觉，到半夜，客人说：“我走了。”话音刚落，人就不见了。陈子灿见窗门都关着，就吃惊地问高信之。高信之说：“客人刚来时，不戴帽子，不穿袜子，用蓝手巾包着头，脚上缠着白布，除了大铁椎外，什么东西都没有携带，而腰带中裹着很多银子。我和宋将军都不敢问他。”陈子灿一觉醒来，侠客却已打着呼噜睡在床上了。</a:t>
            </a:r>
          </a:p>
          <a:p>
            <a:endParaRPr lang="zh-CN" altLang="en-US" sz="2800"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285852" y="571486"/>
            <a:ext cx="7858148" cy="4572014"/>
          </a:xfrm>
        </p:spPr>
        <p:txBody>
          <a:bodyPr>
            <a:normAutofit fontScale="92500" lnSpcReduction="10000"/>
          </a:bodyPr>
          <a:lstStyle/>
          <a:p>
            <a:r>
              <a:rPr lang="zh-CN" altLang="en-US" sz="3000" b="1" dirty="0" smtClean="0">
                <a:solidFill>
                  <a:srgbClr val="FF0000"/>
                </a:solidFill>
                <a:latin typeface="黑体" pitchFamily="49" charset="-122"/>
                <a:ea typeface="黑体" pitchFamily="49" charset="-122"/>
              </a:rPr>
              <a:t>译文４：</a:t>
            </a:r>
            <a:r>
              <a:rPr lang="zh-CN" altLang="en-US" sz="2400" b="1" dirty="0" smtClean="0">
                <a:latin typeface="楷体" pitchFamily="49" charset="-122"/>
                <a:ea typeface="楷体" pitchFamily="49" charset="-122"/>
              </a:rPr>
              <a:t>有一天，侠客向宋将军告辞说：“我当初听到你的名声时，把你当作英雄豪杰，然而你的武艺全不顶用，我走了。”宋将军竭力挽留他，他就说：“我曾屡次打杀拦路抢劫的强盗，夺取他们的财物，因此他们很恨我。我若久留此地，灾祸将会牵连到你。今晚半夜，强盗们正约定和我到某个地方决斗。”宋将军高兴地说：“我骑着马带着弓箭来助战。”侠客说：“不要去，强盗本领强且人又多，我想要保护你，就不能杀个痛快。”宋将军向来自以为了不起，并且也很想看看侠客的本领，就竭力请求侠客同往。侠客没办法，就带他一起走。将要到达决斗的地方，侠客送宋将军登上一座荒废无人的堡垒，说：“你只许观看，千万别作声，（以免）让强盗们发觉你。”</a:t>
            </a:r>
          </a:p>
          <a:p>
            <a:endParaRPr lang="zh-CN" altLang="en-US"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285852" y="571486"/>
            <a:ext cx="7858148" cy="4572014"/>
          </a:xfrm>
        </p:spPr>
        <p:txBody>
          <a:bodyPr>
            <a:normAutofit fontScale="92500"/>
          </a:bodyPr>
          <a:lstStyle/>
          <a:p>
            <a:r>
              <a:rPr lang="zh-CN" altLang="en-US" sz="2800" b="1" dirty="0" smtClean="0">
                <a:solidFill>
                  <a:srgbClr val="FF0000"/>
                </a:solidFill>
                <a:latin typeface="黑体" pitchFamily="49" charset="-122"/>
                <a:ea typeface="黑体" pitchFamily="49" charset="-122"/>
              </a:rPr>
              <a:t>译文５</a:t>
            </a:r>
            <a:r>
              <a:rPr lang="zh-CN" altLang="en-US" sz="3600" b="1" dirty="0" smtClean="0">
                <a:solidFill>
                  <a:srgbClr val="FF0000"/>
                </a:solidFill>
                <a:latin typeface="黑体" pitchFamily="49" charset="-122"/>
                <a:ea typeface="黑体" pitchFamily="49" charset="-122"/>
              </a:rPr>
              <a:t>：</a:t>
            </a:r>
            <a:r>
              <a:rPr lang="zh-CN" altLang="en-US" sz="2400" b="1" dirty="0" smtClean="0">
                <a:latin typeface="楷体" pitchFamily="49" charset="-122"/>
                <a:ea typeface="楷体" pitchFamily="49" charset="-122"/>
              </a:rPr>
              <a:t>这时，鸡叫月落，星光照着空旷的原野，百步之内能够看见人。侠客骑马飞驰而下，吹了几声觱篥。一会儿，二十多个骑马的强盗从四面聚集过来，徒步行走背着弓箭跟在后面的有一百多人。一个强盗提着刀纵马冲向侠客，侠客大喊：“看椎。”挥舞起铁椎，强盗应声坠落马下，马头也被砸得碎裂。那伙强盗向前包围上来，侠客奋力挥舞铁椎左右猛击，强盗们连人带马栽倒在地，三十多人被杀死。宋将军屏住呼吸观看这场恶战，吓得两腿发抖，几乎从堡垒上掉下来。忽然听到侠客大声呼喊道：“我走啦！”尘灰滚滚，朝着东方飞奔而去。之后就再也没有回来。</a:t>
            </a:r>
          </a:p>
          <a:p>
            <a:endParaRPr lang="zh-CN" alt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11268"/>
          <p:cNvSpPr txBox="1">
            <a:spLocks noGrp="1" noChangeArrowheads="1"/>
          </p:cNvSpPr>
          <p:nvPr>
            <p:ph idx="1"/>
          </p:nvPr>
        </p:nvSpPr>
        <p:spPr bwMode="auto">
          <a:xfrm>
            <a:off x="1285852" y="571486"/>
            <a:ext cx="7858148" cy="2814617"/>
          </a:xfrm>
          <a:prstGeom prst="rect">
            <a:avLst/>
          </a:prstGeom>
          <a:noFill/>
          <a:ln w="9525">
            <a:noFill/>
            <a:miter lim="800000"/>
            <a:headEnd/>
            <a:tailEnd/>
          </a:ln>
        </p:spPr>
        <p:txBody>
          <a:bodyPr wrap="square">
            <a:spAutoFit/>
          </a:bodyPr>
          <a:lstStyle/>
          <a:p>
            <a:r>
              <a:rPr lang="zh-CN" altLang="en-US" sz="3600" b="1" dirty="0" smtClean="0">
                <a:solidFill>
                  <a:srgbClr val="FF0000"/>
                </a:solidFill>
                <a:latin typeface="黑体" pitchFamily="49" charset="-122"/>
                <a:ea typeface="黑体" pitchFamily="49" charset="-122"/>
              </a:rPr>
              <a:t>一、教学目标、教学</a:t>
            </a:r>
            <a:r>
              <a:rPr lang="zh-CN" altLang="en-US" sz="3600" b="1" dirty="0">
                <a:solidFill>
                  <a:srgbClr val="FF0000"/>
                </a:solidFill>
                <a:latin typeface="黑体" pitchFamily="49" charset="-122"/>
                <a:ea typeface="黑体" pitchFamily="49" charset="-122"/>
              </a:rPr>
              <a:t>重点： </a:t>
            </a:r>
          </a:p>
          <a:p>
            <a:endParaRPr lang="en-US" altLang="zh-CN" sz="3200" b="1" dirty="0" smtClean="0">
              <a:latin typeface="黑体" pitchFamily="49" charset="-122"/>
              <a:ea typeface="黑体" pitchFamily="49" charset="-122"/>
            </a:endParaRPr>
          </a:p>
          <a:p>
            <a:r>
              <a:rPr lang="en-US" altLang="zh-CN" sz="3200" b="1" dirty="0" smtClean="0">
                <a:latin typeface="黑体" pitchFamily="49" charset="-122"/>
                <a:ea typeface="黑体" pitchFamily="49" charset="-122"/>
              </a:rPr>
              <a:t>1</a:t>
            </a:r>
            <a:r>
              <a:rPr lang="zh-CN" altLang="en-US" sz="3200" b="1" dirty="0" smtClean="0">
                <a:latin typeface="黑体" pitchFamily="49" charset="-122"/>
                <a:ea typeface="黑体" pitchFamily="49" charset="-122"/>
              </a:rPr>
              <a:t>、分析人物形象及其表现手法；</a:t>
            </a:r>
            <a:endParaRPr lang="zh-CN" altLang="en-US" sz="3200" b="1" dirty="0">
              <a:latin typeface="黑体" pitchFamily="49" charset="-122"/>
              <a:ea typeface="黑体" pitchFamily="49" charset="-122"/>
            </a:endParaRPr>
          </a:p>
          <a:p>
            <a:r>
              <a:rPr lang="en-US" altLang="zh-CN" sz="3200" b="1" dirty="0" smtClean="0">
                <a:latin typeface="黑体" pitchFamily="49" charset="-122"/>
                <a:ea typeface="黑体" pitchFamily="49" charset="-122"/>
              </a:rPr>
              <a:t>2</a:t>
            </a:r>
            <a:r>
              <a:rPr lang="zh-CN" altLang="en-US" sz="3200" b="1" dirty="0" smtClean="0">
                <a:latin typeface="黑体" pitchFamily="49" charset="-122"/>
                <a:ea typeface="黑体" pitchFamily="49" charset="-122"/>
              </a:rPr>
              <a:t>、文言文知识积累。</a:t>
            </a:r>
            <a:endParaRPr lang="zh-CN" altLang="en-US" sz="3200" b="1" dirty="0">
              <a:latin typeface="黑体" pitchFamily="49" charset="-122"/>
              <a:ea typeface="黑体" pitchFamily="49" charset="-122"/>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285852" y="571486"/>
            <a:ext cx="7858148" cy="4572014"/>
          </a:xfrm>
        </p:spPr>
        <p:txBody>
          <a:bodyPr>
            <a:normAutofit fontScale="92500" lnSpcReduction="20000"/>
          </a:bodyPr>
          <a:lstStyle/>
          <a:p>
            <a:r>
              <a:rPr lang="zh-CN" altLang="en-US" sz="2800" b="1" dirty="0" smtClean="0">
                <a:solidFill>
                  <a:srgbClr val="FF0000"/>
                </a:solidFill>
                <a:latin typeface="Times New Roman" pitchFamily="18" charset="0"/>
              </a:rPr>
              <a:t>二、</a:t>
            </a:r>
            <a:r>
              <a:rPr lang="zh-CN" altLang="en-US" sz="2800" b="1" dirty="0" smtClean="0">
                <a:solidFill>
                  <a:srgbClr val="FF0000"/>
                </a:solidFill>
              </a:rPr>
              <a:t> 初读课文，感知人物形象</a:t>
            </a:r>
            <a:r>
              <a:rPr lang="zh-CN" altLang="en-US" b="1" dirty="0" smtClean="0">
                <a:solidFill>
                  <a:srgbClr val="FF0000"/>
                </a:solidFill>
              </a:rPr>
              <a:t>（</a:t>
            </a:r>
            <a:r>
              <a:rPr lang="zh-CN" altLang="en-US" b="1" dirty="0" smtClean="0"/>
              <a:t>检查预习文言基础</a:t>
            </a:r>
            <a:r>
              <a:rPr lang="zh-CN" altLang="en-US" b="1" dirty="0" smtClean="0">
                <a:solidFill>
                  <a:srgbClr val="FF0000"/>
                </a:solidFill>
              </a:rPr>
              <a:t>）</a:t>
            </a:r>
            <a:endParaRPr lang="en-US" altLang="zh-CN" b="1" dirty="0" smtClean="0">
              <a:solidFill>
                <a:srgbClr val="FF0000"/>
              </a:solidFill>
              <a:latin typeface="Times New Roman" pitchFamily="18" charset="0"/>
            </a:endParaRPr>
          </a:p>
          <a:p>
            <a:r>
              <a:rPr lang="en-US" altLang="zh-CN" sz="2400" b="1" dirty="0" smtClean="0">
                <a:latin typeface="Times New Roman" pitchFamily="18" charset="0"/>
              </a:rPr>
              <a:t>1.</a:t>
            </a:r>
            <a:r>
              <a:rPr lang="zh-CN" altLang="en-US" sz="2400" b="1" dirty="0" smtClean="0">
                <a:latin typeface="Times New Roman" pitchFamily="18" charset="0"/>
              </a:rPr>
              <a:t>大铁椎，不知何许人。北平陈子灿</a:t>
            </a:r>
            <a:r>
              <a:rPr lang="zh-CN" altLang="en-US" sz="2400" b="1" dirty="0" smtClean="0">
                <a:solidFill>
                  <a:srgbClr val="C00000"/>
                </a:solidFill>
                <a:latin typeface="Times New Roman" pitchFamily="18" charset="0"/>
              </a:rPr>
              <a:t>省</a:t>
            </a:r>
            <a:r>
              <a:rPr lang="zh-CN" altLang="en-US" sz="2400" b="1" dirty="0" smtClean="0">
                <a:latin typeface="Times New Roman" pitchFamily="18" charset="0"/>
              </a:rPr>
              <a:t>兄河南，与（之）遇宋将军家。宋，怀庆青华镇人，</a:t>
            </a:r>
            <a:r>
              <a:rPr lang="zh-CN" altLang="en-US" sz="2400" b="1" dirty="0" smtClean="0">
                <a:solidFill>
                  <a:srgbClr val="C00000"/>
                </a:solidFill>
                <a:latin typeface="Times New Roman" pitchFamily="18" charset="0"/>
              </a:rPr>
              <a:t>工</a:t>
            </a:r>
            <a:r>
              <a:rPr lang="zh-CN" altLang="en-US" sz="2400" b="1" dirty="0" smtClean="0">
                <a:latin typeface="Times New Roman" pitchFamily="18" charset="0"/>
              </a:rPr>
              <a:t>技击，七省</a:t>
            </a:r>
            <a:r>
              <a:rPr lang="zh-CN" altLang="en-US" sz="2400" b="1" dirty="0" smtClean="0">
                <a:solidFill>
                  <a:srgbClr val="C00000"/>
                </a:solidFill>
                <a:latin typeface="Times New Roman" pitchFamily="18" charset="0"/>
              </a:rPr>
              <a:t>好事者</a:t>
            </a:r>
            <a:r>
              <a:rPr lang="zh-CN" altLang="en-US" sz="2400" b="1" dirty="0" smtClean="0">
                <a:latin typeface="Times New Roman" pitchFamily="18" charset="0"/>
              </a:rPr>
              <a:t>皆来学，人以其雄健，呼宋将军云。宋弟子高信之，亦怀庆人，多力善射，长子灿七岁，少同学，故尝与</a:t>
            </a:r>
            <a:r>
              <a:rPr lang="zh-CN" altLang="en-US" sz="2400" b="1" dirty="0" smtClean="0">
                <a:solidFill>
                  <a:srgbClr val="C00000"/>
                </a:solidFill>
                <a:latin typeface="Times New Roman" pitchFamily="18" charset="0"/>
              </a:rPr>
              <a:t>过</a:t>
            </a:r>
            <a:r>
              <a:rPr lang="zh-CN" altLang="en-US" sz="2400" b="1" dirty="0" smtClean="0">
                <a:latin typeface="Times New Roman" pitchFamily="18" charset="0"/>
              </a:rPr>
              <a:t>宋将军。</a:t>
            </a:r>
            <a:endParaRPr lang="en-US" altLang="zh-CN" sz="2400" b="1" dirty="0" smtClean="0">
              <a:latin typeface="Times New Roman" pitchFamily="18" charset="0"/>
            </a:endParaRPr>
          </a:p>
          <a:p>
            <a:r>
              <a:rPr lang="en-US" altLang="zh-CN" sz="2400" b="1" dirty="0" smtClean="0">
                <a:latin typeface="Times New Roman" pitchFamily="18" charset="0"/>
              </a:rPr>
              <a:t>2.</a:t>
            </a:r>
            <a:r>
              <a:rPr lang="zh-CN" altLang="en-US" sz="2400" b="1" dirty="0" smtClean="0">
                <a:latin typeface="Times New Roman" pitchFamily="18" charset="0"/>
              </a:rPr>
              <a:t>时座上有</a:t>
            </a:r>
            <a:r>
              <a:rPr lang="zh-CN" altLang="en-US" sz="2400" b="1" dirty="0" smtClean="0">
                <a:solidFill>
                  <a:srgbClr val="CC3300"/>
                </a:solidFill>
                <a:latin typeface="Times New Roman" pitchFamily="18" charset="0"/>
              </a:rPr>
              <a:t>健啖</a:t>
            </a:r>
            <a:r>
              <a:rPr lang="zh-CN" altLang="en-US" sz="2400" b="1" dirty="0" smtClean="0">
                <a:latin typeface="Times New Roman" pitchFamily="18" charset="0"/>
              </a:rPr>
              <a:t>客，貌甚</a:t>
            </a:r>
            <a:r>
              <a:rPr lang="zh-CN" altLang="en-US" sz="2400" b="1" dirty="0" smtClean="0">
                <a:solidFill>
                  <a:srgbClr val="CC3300"/>
                </a:solidFill>
                <a:latin typeface="Times New Roman" pitchFamily="18" charset="0"/>
              </a:rPr>
              <a:t>寝</a:t>
            </a:r>
            <a:r>
              <a:rPr lang="zh-CN" altLang="en-US" sz="2400" b="1" dirty="0" smtClean="0">
                <a:latin typeface="Times New Roman" pitchFamily="18" charset="0"/>
              </a:rPr>
              <a:t>，右胁夹大铁椎，重四五十斤，饮食拱揖不暂去。柄铁折叠环复，如锁上练，</a:t>
            </a:r>
            <a:r>
              <a:rPr lang="zh-CN" altLang="en-US" sz="2400" b="1" dirty="0" smtClean="0">
                <a:solidFill>
                  <a:srgbClr val="CC3300"/>
                </a:solidFill>
                <a:latin typeface="Times New Roman" pitchFamily="18" charset="0"/>
              </a:rPr>
              <a:t>引</a:t>
            </a:r>
            <a:r>
              <a:rPr lang="zh-CN" altLang="en-US" sz="2400" b="1" dirty="0" smtClean="0">
                <a:latin typeface="Times New Roman" pitchFamily="18" charset="0"/>
              </a:rPr>
              <a:t>之长丈许。与人罕言语，语类楚声。</a:t>
            </a:r>
            <a:r>
              <a:rPr lang="zh-CN" altLang="en-US" sz="2400" b="1" dirty="0" smtClean="0">
                <a:solidFill>
                  <a:srgbClr val="CC3300"/>
                </a:solidFill>
                <a:latin typeface="Times New Roman" pitchFamily="18" charset="0"/>
              </a:rPr>
              <a:t>扣</a:t>
            </a:r>
            <a:r>
              <a:rPr lang="zh-CN" altLang="en-US" sz="2400" b="1" dirty="0" smtClean="0">
                <a:latin typeface="Times New Roman" pitchFamily="18" charset="0"/>
              </a:rPr>
              <a:t>其乡及姓字，皆不答。</a:t>
            </a:r>
            <a:endParaRPr lang="en-US" altLang="zh-CN" sz="2400" b="1" dirty="0" smtClean="0">
              <a:latin typeface="Times New Roman" pitchFamily="18" charset="0"/>
            </a:endParaRPr>
          </a:p>
          <a:p>
            <a:r>
              <a:rPr lang="en-US" altLang="zh-CN" sz="2400" b="1" dirty="0" smtClean="0">
                <a:latin typeface="Times New Roman" pitchFamily="18" charset="0"/>
              </a:rPr>
              <a:t>3.</a:t>
            </a:r>
            <a:r>
              <a:rPr lang="zh-CN" altLang="en-US" sz="2400" b="1" dirty="0" smtClean="0">
                <a:latin typeface="Times New Roman" pitchFamily="18" charset="0"/>
              </a:rPr>
              <a:t>既同寝，夜 半，客曰：“吾去矣！”言</a:t>
            </a:r>
            <a:r>
              <a:rPr lang="zh-CN" altLang="en-US" sz="2400" b="1" dirty="0" smtClean="0">
                <a:solidFill>
                  <a:srgbClr val="C00000"/>
                </a:solidFill>
                <a:latin typeface="Times New Roman" pitchFamily="18" charset="0"/>
              </a:rPr>
              <a:t>讫</a:t>
            </a:r>
            <a:r>
              <a:rPr lang="zh-CN" altLang="en-US" sz="2400" b="1" dirty="0" smtClean="0">
                <a:latin typeface="Times New Roman" pitchFamily="18" charset="0"/>
              </a:rPr>
              <a:t>，不见。子灿见</a:t>
            </a:r>
            <a:r>
              <a:rPr lang="zh-CN" altLang="en-US" sz="2400" b="1" dirty="0" smtClean="0">
                <a:solidFill>
                  <a:srgbClr val="C00000"/>
                </a:solidFill>
                <a:latin typeface="Times New Roman" pitchFamily="18" charset="0"/>
              </a:rPr>
              <a:t>窗户</a:t>
            </a:r>
            <a:r>
              <a:rPr lang="zh-CN" altLang="en-US" sz="2400" b="1" dirty="0" smtClean="0">
                <a:latin typeface="Times New Roman" pitchFamily="18" charset="0"/>
              </a:rPr>
              <a:t>皆闭，惊问信之。信之曰：“客初至，不冠不袜，以蓝手巾裹头，足缠白布，大铁椎外，一物无所持，而腰多白金。吾与将军俱不敢问也。”子灿寐而醒，客则鼾睡炕上矣。</a:t>
            </a:r>
            <a:endParaRPr lang="en-US" altLang="zh-CN" sz="2400" b="1" dirty="0" smtClean="0">
              <a:latin typeface="Times New Roman" pitchFamily="18" charset="0"/>
            </a:endParaRPr>
          </a:p>
          <a:p>
            <a:endParaRPr lang="en-US" altLang="zh-CN" sz="2400" b="1" dirty="0" smtClean="0">
              <a:latin typeface="Times New Roman" pitchFamily="18" charset="0"/>
            </a:endParaRPr>
          </a:p>
          <a:p>
            <a:endParaRPr lang="en-US" altLang="zh-CN" sz="2400" b="1" dirty="0" smtClean="0">
              <a:latin typeface="Times New Roman" pitchFamily="18" charset="0"/>
            </a:endParaRPr>
          </a:p>
          <a:p>
            <a:endParaRPr lang="en-US" altLang="zh-CN" sz="2400" b="1" dirty="0" smtClean="0">
              <a:latin typeface="Times New Roman" pitchFamily="18" charset="0"/>
            </a:endParaRPr>
          </a:p>
          <a:p>
            <a:endParaRPr lang="en-US" altLang="zh-CN" b="1" dirty="0" smtClean="0">
              <a:latin typeface="Times New Roman" pitchFamily="18" charset="0"/>
            </a:endParaRPr>
          </a:p>
          <a:p>
            <a:endParaRPr lang="en-US" altLang="zh-CN" b="1" dirty="0" smtClean="0">
              <a:latin typeface="Times New Roman" pitchFamily="18" charset="0"/>
            </a:endParaRPr>
          </a:p>
          <a:p>
            <a:endParaRPr lang="zh-CN" altLang="en-US" b="1" dirty="0" smtClean="0">
              <a:latin typeface="Times New Roman" pitchFamily="18" charset="0"/>
            </a:endParaRPr>
          </a:p>
          <a:p>
            <a:endParaRPr lang="zh-CN" alt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285852" y="571486"/>
            <a:ext cx="7858148" cy="4500594"/>
          </a:xfrm>
        </p:spPr>
        <p:txBody>
          <a:bodyPr>
            <a:normAutofit lnSpcReduction="10000"/>
          </a:bodyPr>
          <a:lstStyle/>
          <a:p>
            <a:r>
              <a:rPr lang="en-US" altLang="zh-CN" sz="2800" b="1" dirty="0" smtClean="0">
                <a:latin typeface="Times New Roman" pitchFamily="18" charset="0"/>
              </a:rPr>
              <a:t>4.</a:t>
            </a:r>
            <a:r>
              <a:rPr lang="zh-CN" altLang="en-US" sz="2800" b="1" dirty="0" smtClean="0">
                <a:latin typeface="Times New Roman" pitchFamily="18" charset="0"/>
              </a:rPr>
              <a:t>一日，辞宋将军曰：“吾始闻汝名以为豪，然皆不足用。吾去矣。”将军强留之，乃曰：“吾数击杀响马贼，夺其物，故仇我。久居，祸且及汝。今夜半，方期我决斗某所。”宋将军欣然曰：“吾骑马挟矢以助战。”客曰：“止！贼能且众，吾欲护汝，则不快吾意。”宋将军故自负，且欲观客所为，力</a:t>
            </a:r>
            <a:r>
              <a:rPr lang="zh-CN" altLang="en-US" sz="2800" b="1" dirty="0" smtClean="0">
                <a:solidFill>
                  <a:srgbClr val="C00000"/>
                </a:solidFill>
                <a:latin typeface="Times New Roman" pitchFamily="18" charset="0"/>
              </a:rPr>
              <a:t>请客</a:t>
            </a:r>
            <a:r>
              <a:rPr lang="zh-CN" altLang="en-US" sz="2800" b="1" dirty="0" smtClean="0">
                <a:latin typeface="Times New Roman" pitchFamily="18" charset="0"/>
              </a:rPr>
              <a:t>。客不得已，与偕行。将至斗处，送将军登空堡上，曰：“但观之！慎弗声，令贼知汝也。”</a:t>
            </a:r>
          </a:p>
          <a:p>
            <a:endParaRPr lang="zh-CN" alt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内容占位符 3"/>
          <p:cNvSpPr>
            <a:spLocks noGrp="1"/>
          </p:cNvSpPr>
          <p:nvPr>
            <p:ph idx="1"/>
          </p:nvPr>
        </p:nvSpPr>
        <p:spPr>
          <a:xfrm>
            <a:off x="1285852" y="571486"/>
            <a:ext cx="7858148" cy="4574009"/>
          </a:xfrm>
          <a:prstGeom prst="rect">
            <a:avLst/>
          </a:prstGeom>
        </p:spPr>
        <p:txBody>
          <a:bodyPr wrap="square">
            <a:spAutoFit/>
          </a:bodyPr>
          <a:lstStyle/>
          <a:p>
            <a:pPr>
              <a:spcBef>
                <a:spcPct val="50000"/>
              </a:spcBef>
            </a:pPr>
            <a:r>
              <a:rPr lang="en-US" altLang="zh-CN" sz="2800" b="1" dirty="0" smtClean="0">
                <a:latin typeface="Times New Roman" pitchFamily="18" charset="0"/>
              </a:rPr>
              <a:t>5.</a:t>
            </a:r>
            <a:r>
              <a:rPr lang="zh-CN" altLang="en-US" sz="2800" b="1" dirty="0" smtClean="0">
                <a:latin typeface="Times New Roman" pitchFamily="18" charset="0"/>
              </a:rPr>
              <a:t>时鸡鸣月落，星光照旷野，百步见人。客驰下，吹</a:t>
            </a:r>
            <a:r>
              <a:rPr lang="zh-CN" altLang="en-US" sz="2800" b="1" dirty="0" smtClean="0">
                <a:solidFill>
                  <a:srgbClr val="C00000"/>
                </a:solidFill>
                <a:latin typeface="Times New Roman" pitchFamily="18" charset="0"/>
              </a:rPr>
              <a:t>觱篥</a:t>
            </a:r>
            <a:r>
              <a:rPr lang="zh-CN" altLang="en-US" sz="2800" b="1" dirty="0" smtClean="0">
                <a:latin typeface="Times New Roman" pitchFamily="18" charset="0"/>
              </a:rPr>
              <a:t>数声。顷之，贼二十余骑四面集，步行负弓矢从者百许人。一贼提刀纵马奔客曰：“奈何杀我兄？”言未毕，客大呼曰：“椎！”贼应声落马，马首尽裂。众贼环而进，客从容挥椎，人马四面仆地下，杀三十许人。宋将军屏息观之，</a:t>
            </a:r>
            <a:r>
              <a:rPr lang="zh-CN" altLang="en-US" sz="2800" b="1" dirty="0" smtClean="0">
                <a:solidFill>
                  <a:srgbClr val="C00000"/>
                </a:solidFill>
                <a:latin typeface="Times New Roman" pitchFamily="18" charset="0"/>
              </a:rPr>
              <a:t>股栗</a:t>
            </a:r>
            <a:r>
              <a:rPr lang="zh-CN" altLang="en-US" sz="2800" b="1" dirty="0" smtClean="0">
                <a:latin typeface="Times New Roman" pitchFamily="18" charset="0"/>
              </a:rPr>
              <a:t>欲堕。忽闻客大呼曰：“吾去矣。”地尘且起，黑烟滚滚东向驰去。后遂不复至。</a:t>
            </a:r>
            <a:endParaRPr lang="en-US" altLang="zh-CN" sz="2800" b="1" dirty="0" smtClean="0">
              <a:latin typeface="Times New Roman" pitchFamily="18" charset="0"/>
            </a:endParaRPr>
          </a:p>
          <a:p>
            <a:pPr>
              <a:spcBef>
                <a:spcPct val="50000"/>
              </a:spcBef>
            </a:pPr>
            <a:endParaRPr lang="zh-CN" altLang="en-US" b="1" dirty="0">
              <a:latin typeface="Times New Roman" pitchFamily="18"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214414" y="428610"/>
            <a:ext cx="7929586" cy="4643452"/>
          </a:xfrm>
        </p:spPr>
        <p:txBody>
          <a:bodyPr>
            <a:noAutofit/>
          </a:bodyPr>
          <a:lstStyle/>
          <a:p>
            <a:r>
              <a:rPr lang="zh-CN" altLang="en-US" sz="2800" b="1" dirty="0" smtClean="0">
                <a:solidFill>
                  <a:srgbClr val="0066FF"/>
                </a:solidFill>
                <a:latin typeface="宋体" pitchFamily="2" charset="-122"/>
              </a:rPr>
              <a:t>省：</a:t>
            </a:r>
            <a:endParaRPr lang="zh-CN" altLang="en-US" sz="2800" b="1" dirty="0" smtClean="0">
              <a:solidFill>
                <a:srgbClr val="FF0000"/>
              </a:solidFill>
              <a:latin typeface="宋体" pitchFamily="2" charset="-122"/>
            </a:endParaRPr>
          </a:p>
          <a:p>
            <a:r>
              <a:rPr lang="zh-CN" altLang="en-US" sz="2800" b="1" dirty="0" smtClean="0">
                <a:solidFill>
                  <a:srgbClr val="0066FF"/>
                </a:solidFill>
                <a:latin typeface="宋体" pitchFamily="2" charset="-122"/>
              </a:rPr>
              <a:t>工：</a:t>
            </a:r>
            <a:endParaRPr lang="zh-CN" altLang="en-US" sz="2800" b="1" dirty="0" smtClean="0">
              <a:solidFill>
                <a:srgbClr val="FF0000"/>
              </a:solidFill>
              <a:latin typeface="宋体" pitchFamily="2" charset="-122"/>
            </a:endParaRPr>
          </a:p>
          <a:p>
            <a:r>
              <a:rPr lang="zh-CN" altLang="en-US" sz="2800" b="1" dirty="0" smtClean="0">
                <a:solidFill>
                  <a:srgbClr val="0066FF"/>
                </a:solidFill>
                <a:latin typeface="宋体" pitchFamily="2" charset="-122"/>
              </a:rPr>
              <a:t>过：</a:t>
            </a:r>
            <a:endParaRPr lang="zh-CN" altLang="en-US" sz="2800" b="1" dirty="0" smtClean="0">
              <a:solidFill>
                <a:srgbClr val="FF0000"/>
              </a:solidFill>
              <a:latin typeface="宋体" pitchFamily="2" charset="-122"/>
            </a:endParaRPr>
          </a:p>
          <a:p>
            <a:r>
              <a:rPr lang="zh-CN" altLang="en-US" sz="2800" b="1" dirty="0" smtClean="0">
                <a:solidFill>
                  <a:srgbClr val="0066FF"/>
                </a:solidFill>
                <a:latin typeface="Times New Roman" pitchFamily="18" charset="0"/>
              </a:rPr>
              <a:t>啖：</a:t>
            </a:r>
            <a:endParaRPr lang="en-US" altLang="zh-CN" sz="2800" b="1" dirty="0" smtClean="0">
              <a:solidFill>
                <a:srgbClr val="FF0000"/>
              </a:solidFill>
              <a:latin typeface="Times New Roman" pitchFamily="18" charset="0"/>
            </a:endParaRPr>
          </a:p>
          <a:p>
            <a:r>
              <a:rPr lang="zh-CN" altLang="en-US" sz="2800" b="1" dirty="0" smtClean="0">
                <a:solidFill>
                  <a:srgbClr val="0066FF"/>
                </a:solidFill>
              </a:rPr>
              <a:t>寝：</a:t>
            </a:r>
            <a:endParaRPr lang="zh-CN" altLang="en-US" sz="2800" b="1" dirty="0" smtClean="0">
              <a:solidFill>
                <a:srgbClr val="FF0000"/>
              </a:solidFill>
            </a:endParaRPr>
          </a:p>
          <a:p>
            <a:r>
              <a:rPr lang="zh-CN" altLang="en-US" sz="2800" b="1" dirty="0" smtClean="0">
                <a:solidFill>
                  <a:srgbClr val="0066FF"/>
                </a:solidFill>
              </a:rPr>
              <a:t>扣：</a:t>
            </a:r>
            <a:endParaRPr lang="zh-CN" altLang="en-US" sz="2800" b="1" dirty="0" smtClean="0">
              <a:solidFill>
                <a:srgbClr val="FF0000"/>
              </a:solidFill>
            </a:endParaRPr>
          </a:p>
          <a:p>
            <a:r>
              <a:rPr lang="zh-CN" altLang="en-US" sz="2800" b="1" dirty="0" smtClean="0">
                <a:solidFill>
                  <a:srgbClr val="0066FF"/>
                </a:solidFill>
                <a:latin typeface="Times New Roman" pitchFamily="18" charset="0"/>
              </a:rPr>
              <a:t>讫：</a:t>
            </a:r>
            <a:endParaRPr lang="zh-CN" altLang="en-US" sz="2800" b="1" dirty="0" smtClean="0">
              <a:solidFill>
                <a:srgbClr val="FF0000"/>
              </a:solidFill>
              <a:latin typeface="Times New Roman" pitchFamily="18" charset="0"/>
            </a:endParaRPr>
          </a:p>
          <a:p>
            <a:r>
              <a:rPr lang="zh-CN" altLang="en-US" sz="2800" b="1" dirty="0" smtClean="0">
                <a:solidFill>
                  <a:srgbClr val="0066FF"/>
                </a:solidFill>
              </a:rPr>
              <a:t>觱篥：</a:t>
            </a:r>
            <a:endParaRPr lang="zh-CN" altLang="en-US" sz="2800" b="1" dirty="0">
              <a:solidFill>
                <a:srgbClr val="0066FF"/>
              </a:solidFill>
            </a:endParaRPr>
          </a:p>
        </p:txBody>
      </p:sp>
      <p:sp>
        <p:nvSpPr>
          <p:cNvPr id="4" name="TextBox 3"/>
          <p:cNvSpPr txBox="1"/>
          <p:nvPr/>
        </p:nvSpPr>
        <p:spPr>
          <a:xfrm>
            <a:off x="1857356" y="428610"/>
            <a:ext cx="1285884" cy="523220"/>
          </a:xfrm>
          <a:prstGeom prst="rect">
            <a:avLst/>
          </a:prstGeom>
          <a:noFill/>
        </p:spPr>
        <p:txBody>
          <a:bodyPr wrap="square" rtlCol="0">
            <a:spAutoFit/>
          </a:bodyPr>
          <a:lstStyle/>
          <a:p>
            <a:r>
              <a:rPr lang="zh-CN" altLang="en-US" sz="2800" b="1" dirty="0" smtClean="0">
                <a:solidFill>
                  <a:srgbClr val="FF0000"/>
                </a:solidFill>
                <a:latin typeface="宋体" pitchFamily="2" charset="-122"/>
              </a:rPr>
              <a:t>探望</a:t>
            </a:r>
            <a:endParaRPr lang="zh-CN" altLang="en-US" sz="2800" dirty="0"/>
          </a:p>
        </p:txBody>
      </p:sp>
      <p:sp>
        <p:nvSpPr>
          <p:cNvPr id="5" name="TextBox 4"/>
          <p:cNvSpPr txBox="1"/>
          <p:nvPr/>
        </p:nvSpPr>
        <p:spPr>
          <a:xfrm>
            <a:off x="1857356" y="1071552"/>
            <a:ext cx="2786082" cy="523220"/>
          </a:xfrm>
          <a:prstGeom prst="rect">
            <a:avLst/>
          </a:prstGeom>
          <a:noFill/>
        </p:spPr>
        <p:txBody>
          <a:bodyPr wrap="square" rtlCol="0">
            <a:spAutoFit/>
          </a:bodyPr>
          <a:lstStyle/>
          <a:p>
            <a:r>
              <a:rPr lang="zh-CN" altLang="en-US" sz="2800" b="1" dirty="0" smtClean="0">
                <a:solidFill>
                  <a:srgbClr val="FF0000"/>
                </a:solidFill>
                <a:latin typeface="宋体" pitchFamily="2" charset="-122"/>
              </a:rPr>
              <a:t>长于、善于</a:t>
            </a:r>
            <a:endParaRPr lang="zh-CN" altLang="en-US" sz="2800" dirty="0"/>
          </a:p>
        </p:txBody>
      </p:sp>
      <p:sp>
        <p:nvSpPr>
          <p:cNvPr id="6" name="TextBox 5"/>
          <p:cNvSpPr txBox="1"/>
          <p:nvPr/>
        </p:nvSpPr>
        <p:spPr>
          <a:xfrm>
            <a:off x="2071670" y="1714494"/>
            <a:ext cx="1500198" cy="523220"/>
          </a:xfrm>
          <a:prstGeom prst="rect">
            <a:avLst/>
          </a:prstGeom>
          <a:noFill/>
        </p:spPr>
        <p:txBody>
          <a:bodyPr wrap="square" rtlCol="0">
            <a:spAutoFit/>
          </a:bodyPr>
          <a:lstStyle/>
          <a:p>
            <a:r>
              <a:rPr lang="zh-CN" altLang="en-US" sz="2800" b="1" dirty="0" smtClean="0">
                <a:solidFill>
                  <a:srgbClr val="FF0000"/>
                </a:solidFill>
                <a:latin typeface="宋体" pitchFamily="2" charset="-122"/>
              </a:rPr>
              <a:t>拜访</a:t>
            </a:r>
            <a:endParaRPr lang="zh-CN" altLang="en-US" sz="2800" dirty="0">
              <a:solidFill>
                <a:srgbClr val="FF0000"/>
              </a:solidFill>
            </a:endParaRPr>
          </a:p>
        </p:txBody>
      </p:sp>
      <p:sp>
        <p:nvSpPr>
          <p:cNvPr id="7" name="TextBox 6"/>
          <p:cNvSpPr txBox="1"/>
          <p:nvPr/>
        </p:nvSpPr>
        <p:spPr>
          <a:xfrm>
            <a:off x="1857356" y="2285998"/>
            <a:ext cx="5929354" cy="523220"/>
          </a:xfrm>
          <a:prstGeom prst="rect">
            <a:avLst/>
          </a:prstGeom>
          <a:noFill/>
        </p:spPr>
        <p:txBody>
          <a:bodyPr wrap="square" rtlCol="0">
            <a:spAutoFit/>
          </a:bodyPr>
          <a:lstStyle/>
          <a:p>
            <a:r>
              <a:rPr lang="zh-CN" altLang="en-US" sz="2800" b="1" dirty="0" smtClean="0">
                <a:solidFill>
                  <a:srgbClr val="FF0000"/>
                </a:solidFill>
              </a:rPr>
              <a:t>吃，健啖是很能吃，食量很大的意思。</a:t>
            </a:r>
            <a:endParaRPr lang="zh-CN" altLang="en-US" sz="2800" dirty="0"/>
          </a:p>
        </p:txBody>
      </p:sp>
      <p:sp>
        <p:nvSpPr>
          <p:cNvPr id="8" name="TextBox 7"/>
          <p:cNvSpPr txBox="1"/>
          <p:nvPr/>
        </p:nvSpPr>
        <p:spPr>
          <a:xfrm>
            <a:off x="1928794" y="2857502"/>
            <a:ext cx="2428892" cy="523220"/>
          </a:xfrm>
          <a:prstGeom prst="rect">
            <a:avLst/>
          </a:prstGeom>
          <a:noFill/>
        </p:spPr>
        <p:txBody>
          <a:bodyPr wrap="square" rtlCol="0">
            <a:spAutoFit/>
          </a:bodyPr>
          <a:lstStyle/>
          <a:p>
            <a:r>
              <a:rPr lang="zh-CN" altLang="en-US" sz="2800" b="1" dirty="0" smtClean="0">
                <a:solidFill>
                  <a:srgbClr val="FF0000"/>
                </a:solidFill>
              </a:rPr>
              <a:t>丑陋</a:t>
            </a:r>
            <a:endParaRPr lang="zh-CN" altLang="en-US" sz="2800" dirty="0"/>
          </a:p>
        </p:txBody>
      </p:sp>
      <p:sp>
        <p:nvSpPr>
          <p:cNvPr id="9" name="TextBox 8"/>
          <p:cNvSpPr txBox="1"/>
          <p:nvPr/>
        </p:nvSpPr>
        <p:spPr>
          <a:xfrm>
            <a:off x="2071670" y="3500444"/>
            <a:ext cx="1785950" cy="523220"/>
          </a:xfrm>
          <a:prstGeom prst="rect">
            <a:avLst/>
          </a:prstGeom>
          <a:noFill/>
        </p:spPr>
        <p:txBody>
          <a:bodyPr wrap="square" rtlCol="0">
            <a:spAutoFit/>
          </a:bodyPr>
          <a:lstStyle/>
          <a:p>
            <a:r>
              <a:rPr lang="zh-CN" altLang="en-US" sz="2800" b="1" dirty="0" smtClean="0">
                <a:solidFill>
                  <a:srgbClr val="FF0000"/>
                </a:solidFill>
              </a:rPr>
              <a:t>询问</a:t>
            </a:r>
            <a:endParaRPr lang="zh-CN" altLang="en-US" sz="2800" dirty="0"/>
          </a:p>
        </p:txBody>
      </p:sp>
      <p:sp>
        <p:nvSpPr>
          <p:cNvPr id="10" name="TextBox 9"/>
          <p:cNvSpPr txBox="1"/>
          <p:nvPr/>
        </p:nvSpPr>
        <p:spPr>
          <a:xfrm>
            <a:off x="1857356" y="4143386"/>
            <a:ext cx="1928826" cy="523220"/>
          </a:xfrm>
          <a:prstGeom prst="rect">
            <a:avLst/>
          </a:prstGeom>
          <a:noFill/>
        </p:spPr>
        <p:txBody>
          <a:bodyPr wrap="square" rtlCol="0">
            <a:spAutoFit/>
          </a:bodyPr>
          <a:lstStyle/>
          <a:p>
            <a:r>
              <a:rPr lang="zh-CN" altLang="en-US" sz="2800" b="1" dirty="0" smtClean="0">
                <a:solidFill>
                  <a:srgbClr val="FF0000"/>
                </a:solidFill>
              </a:rPr>
              <a:t>完、结束</a:t>
            </a:r>
            <a:endParaRPr lang="zh-CN" altLang="en-US" sz="2800" dirty="0"/>
          </a:p>
        </p:txBody>
      </p:sp>
      <p:sp>
        <p:nvSpPr>
          <p:cNvPr id="11" name="TextBox 10"/>
          <p:cNvSpPr txBox="1"/>
          <p:nvPr/>
        </p:nvSpPr>
        <p:spPr>
          <a:xfrm>
            <a:off x="2285984" y="4620280"/>
            <a:ext cx="3643338" cy="523220"/>
          </a:xfrm>
          <a:prstGeom prst="rect">
            <a:avLst/>
          </a:prstGeom>
          <a:noFill/>
        </p:spPr>
        <p:txBody>
          <a:bodyPr wrap="square" rtlCol="0">
            <a:spAutoFit/>
          </a:bodyPr>
          <a:lstStyle/>
          <a:p>
            <a:r>
              <a:rPr lang="zh-CN" altLang="en-US" sz="2800" b="1" dirty="0" smtClean="0">
                <a:solidFill>
                  <a:srgbClr val="FF0000"/>
                </a:solidFill>
              </a:rPr>
              <a:t>古代一种管乐器名。</a:t>
            </a:r>
            <a:endParaRPr lang="zh-CN" altLang="en-US" sz="2800" b="1" dirty="0">
              <a:solidFill>
                <a:srgbClr val="FF0000"/>
              </a:solidFill>
            </a:endParaRPr>
          </a:p>
        </p:txBody>
      </p:sp>
      <p:sp>
        <p:nvSpPr>
          <p:cNvPr id="12" name="TextBox 11"/>
          <p:cNvSpPr txBox="1"/>
          <p:nvPr/>
        </p:nvSpPr>
        <p:spPr>
          <a:xfrm>
            <a:off x="3786182" y="71420"/>
            <a:ext cx="3643306" cy="584775"/>
          </a:xfrm>
          <a:prstGeom prst="rect">
            <a:avLst/>
          </a:prstGeom>
          <a:noFill/>
        </p:spPr>
        <p:txBody>
          <a:bodyPr wrap="square" rtlCol="0">
            <a:spAutoFit/>
          </a:bodyPr>
          <a:lstStyle/>
          <a:p>
            <a:pPr algn="r"/>
            <a:r>
              <a:rPr lang="zh-CN" altLang="en-US" sz="3200" b="1" dirty="0" smtClean="0"/>
              <a:t>三、文本预习检查</a:t>
            </a:r>
            <a:endParaRPr lang="zh-CN" altLang="en-US" sz="3200"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anim calcmode="lin" valueType="num">
                                      <p:cBhvr additive="base">
                                        <p:cTn id="19" dur="500" fill="hold"/>
                                        <p:tgtEl>
                                          <p:spTgt spid="6"/>
                                        </p:tgtEl>
                                        <p:attrNameLst>
                                          <p:attrName>ppt_x</p:attrName>
                                        </p:attrNameLst>
                                      </p:cBhvr>
                                      <p:tavLst>
                                        <p:tav tm="0">
                                          <p:val>
                                            <p:strVal val="#ppt_x"/>
                                          </p:val>
                                        </p:tav>
                                        <p:tav tm="100000">
                                          <p:val>
                                            <p:strVal val="#ppt_x"/>
                                          </p:val>
                                        </p:tav>
                                      </p:tavLst>
                                    </p:anim>
                                    <p:anim calcmode="lin" valueType="num">
                                      <p:cBhvr additive="base">
                                        <p:cTn id="20"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7"/>
                                        </p:tgtEl>
                                        <p:attrNameLst>
                                          <p:attrName>style.visibility</p:attrName>
                                        </p:attrNameLst>
                                      </p:cBhvr>
                                      <p:to>
                                        <p:strVal val="visible"/>
                                      </p:to>
                                    </p:set>
                                    <p:anim calcmode="lin" valueType="num">
                                      <p:cBhvr additive="base">
                                        <p:cTn id="25" dur="500" fill="hold"/>
                                        <p:tgtEl>
                                          <p:spTgt spid="7"/>
                                        </p:tgtEl>
                                        <p:attrNameLst>
                                          <p:attrName>ppt_x</p:attrName>
                                        </p:attrNameLst>
                                      </p:cBhvr>
                                      <p:tavLst>
                                        <p:tav tm="0">
                                          <p:val>
                                            <p:strVal val="#ppt_x"/>
                                          </p:val>
                                        </p:tav>
                                        <p:tav tm="100000">
                                          <p:val>
                                            <p:strVal val="#ppt_x"/>
                                          </p:val>
                                        </p:tav>
                                      </p:tavLst>
                                    </p:anim>
                                    <p:anim calcmode="lin" valueType="num">
                                      <p:cBhvr additive="base">
                                        <p:cTn id="26"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8"/>
                                        </p:tgtEl>
                                        <p:attrNameLst>
                                          <p:attrName>style.visibility</p:attrName>
                                        </p:attrNameLst>
                                      </p:cBhvr>
                                      <p:to>
                                        <p:strVal val="visible"/>
                                      </p:to>
                                    </p:set>
                                    <p:anim calcmode="lin" valueType="num">
                                      <p:cBhvr additive="base">
                                        <p:cTn id="31" dur="500" fill="hold"/>
                                        <p:tgtEl>
                                          <p:spTgt spid="8"/>
                                        </p:tgtEl>
                                        <p:attrNameLst>
                                          <p:attrName>ppt_x</p:attrName>
                                        </p:attrNameLst>
                                      </p:cBhvr>
                                      <p:tavLst>
                                        <p:tav tm="0">
                                          <p:val>
                                            <p:strVal val="#ppt_x"/>
                                          </p:val>
                                        </p:tav>
                                        <p:tav tm="100000">
                                          <p:val>
                                            <p:strVal val="#ppt_x"/>
                                          </p:val>
                                        </p:tav>
                                      </p:tavLst>
                                    </p:anim>
                                    <p:anim calcmode="lin" valueType="num">
                                      <p:cBhvr additive="base">
                                        <p:cTn id="32"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9"/>
                                        </p:tgtEl>
                                        <p:attrNameLst>
                                          <p:attrName>style.visibility</p:attrName>
                                        </p:attrNameLst>
                                      </p:cBhvr>
                                      <p:to>
                                        <p:strVal val="visible"/>
                                      </p:to>
                                    </p:set>
                                    <p:anim calcmode="lin" valueType="num">
                                      <p:cBhvr additive="base">
                                        <p:cTn id="37" dur="500" fill="hold"/>
                                        <p:tgtEl>
                                          <p:spTgt spid="9"/>
                                        </p:tgtEl>
                                        <p:attrNameLst>
                                          <p:attrName>ppt_x</p:attrName>
                                        </p:attrNameLst>
                                      </p:cBhvr>
                                      <p:tavLst>
                                        <p:tav tm="0">
                                          <p:val>
                                            <p:strVal val="#ppt_x"/>
                                          </p:val>
                                        </p:tav>
                                        <p:tav tm="100000">
                                          <p:val>
                                            <p:strVal val="#ppt_x"/>
                                          </p:val>
                                        </p:tav>
                                      </p:tavLst>
                                    </p:anim>
                                    <p:anim calcmode="lin" valueType="num">
                                      <p:cBhvr additive="base">
                                        <p:cTn id="3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10"/>
                                        </p:tgtEl>
                                        <p:attrNameLst>
                                          <p:attrName>style.visibility</p:attrName>
                                        </p:attrNameLst>
                                      </p:cBhvr>
                                      <p:to>
                                        <p:strVal val="visible"/>
                                      </p:to>
                                    </p:set>
                                    <p:anim calcmode="lin" valueType="num">
                                      <p:cBhvr additive="base">
                                        <p:cTn id="43" dur="500" fill="hold"/>
                                        <p:tgtEl>
                                          <p:spTgt spid="10"/>
                                        </p:tgtEl>
                                        <p:attrNameLst>
                                          <p:attrName>ppt_x</p:attrName>
                                        </p:attrNameLst>
                                      </p:cBhvr>
                                      <p:tavLst>
                                        <p:tav tm="0">
                                          <p:val>
                                            <p:strVal val="#ppt_x"/>
                                          </p:val>
                                        </p:tav>
                                        <p:tav tm="100000">
                                          <p:val>
                                            <p:strVal val="#ppt_x"/>
                                          </p:val>
                                        </p:tav>
                                      </p:tavLst>
                                    </p:anim>
                                    <p:anim calcmode="lin" valueType="num">
                                      <p:cBhvr additive="base">
                                        <p:cTn id="44"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11"/>
                                        </p:tgtEl>
                                        <p:attrNameLst>
                                          <p:attrName>style.visibility</p:attrName>
                                        </p:attrNameLst>
                                      </p:cBhvr>
                                      <p:to>
                                        <p:strVal val="visible"/>
                                      </p:to>
                                    </p:set>
                                    <p:anim calcmode="lin" valueType="num">
                                      <p:cBhvr additive="base">
                                        <p:cTn id="49" dur="500" fill="hold"/>
                                        <p:tgtEl>
                                          <p:spTgt spid="11"/>
                                        </p:tgtEl>
                                        <p:attrNameLst>
                                          <p:attrName>ppt_x</p:attrName>
                                        </p:attrNameLst>
                                      </p:cBhvr>
                                      <p:tavLst>
                                        <p:tav tm="0">
                                          <p:val>
                                            <p:strVal val="#ppt_x"/>
                                          </p:val>
                                        </p:tav>
                                        <p:tav tm="100000">
                                          <p:val>
                                            <p:strVal val="#ppt_x"/>
                                          </p:val>
                                        </p:tav>
                                      </p:tavLst>
                                    </p:anim>
                                    <p:anim calcmode="lin" valueType="num">
                                      <p:cBhvr additive="base">
                                        <p:cTn id="50"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P spid="7" grpId="0"/>
      <p:bldP spid="8" grpId="0"/>
      <p:bldP spid="9" grpId="0"/>
      <p:bldP spid="10" grpId="0"/>
      <p:bldP spid="11"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285852" y="571486"/>
            <a:ext cx="7786742" cy="3357586"/>
          </a:xfrm>
        </p:spPr>
        <p:txBody>
          <a:bodyPr/>
          <a:lstStyle/>
          <a:p>
            <a:r>
              <a:rPr lang="zh-CN" altLang="en-US" sz="2800" b="1" dirty="0" smtClean="0">
                <a:solidFill>
                  <a:srgbClr val="0066FF"/>
                </a:solidFill>
              </a:rPr>
              <a:t>股栗：</a:t>
            </a:r>
            <a:endParaRPr lang="en-US" dirty="0" smtClean="0"/>
          </a:p>
          <a:p>
            <a:r>
              <a:rPr lang="zh-CN" altLang="en-US" sz="2800" b="1" dirty="0" smtClean="0">
                <a:solidFill>
                  <a:srgbClr val="0066FF"/>
                </a:solidFill>
              </a:rPr>
              <a:t>好事者</a:t>
            </a:r>
            <a:r>
              <a:rPr lang="zh-CN" altLang="en-US" b="1" dirty="0" smtClean="0">
                <a:solidFill>
                  <a:srgbClr val="0066FF"/>
                </a:solidFill>
              </a:rPr>
              <a:t>：</a:t>
            </a:r>
            <a:endParaRPr lang="en-US" altLang="zh-CN" dirty="0" smtClean="0"/>
          </a:p>
          <a:p>
            <a:r>
              <a:rPr lang="zh-CN" altLang="en-US" sz="2800" b="1" dirty="0" smtClean="0">
                <a:solidFill>
                  <a:srgbClr val="0066FF"/>
                </a:solidFill>
              </a:rPr>
              <a:t>窗户：</a:t>
            </a:r>
            <a:r>
              <a:rPr lang="en-US" dirty="0" smtClean="0"/>
              <a:t>        </a:t>
            </a:r>
          </a:p>
          <a:p>
            <a:r>
              <a:rPr lang="zh-CN" altLang="en-US" sz="2800" b="1" dirty="0" smtClean="0">
                <a:solidFill>
                  <a:srgbClr val="0066FF"/>
                </a:solidFill>
              </a:rPr>
              <a:t>请客：</a:t>
            </a:r>
            <a:endParaRPr lang="zh-CN" altLang="en-US" dirty="0" smtClean="0"/>
          </a:p>
          <a:p>
            <a:endParaRPr lang="zh-CN" altLang="en-US" dirty="0"/>
          </a:p>
        </p:txBody>
      </p:sp>
      <p:sp>
        <p:nvSpPr>
          <p:cNvPr id="4" name="TextBox 3"/>
          <p:cNvSpPr txBox="1"/>
          <p:nvPr/>
        </p:nvSpPr>
        <p:spPr>
          <a:xfrm>
            <a:off x="2428860" y="571486"/>
            <a:ext cx="2000264" cy="523220"/>
          </a:xfrm>
          <a:prstGeom prst="rect">
            <a:avLst/>
          </a:prstGeom>
          <a:noFill/>
        </p:spPr>
        <p:txBody>
          <a:bodyPr wrap="square" rtlCol="0">
            <a:spAutoFit/>
          </a:bodyPr>
          <a:lstStyle/>
          <a:p>
            <a:r>
              <a:rPr lang="zh-CN" altLang="en-US" sz="2800" b="1" dirty="0" smtClean="0">
                <a:solidFill>
                  <a:srgbClr val="FF0000"/>
                </a:solidFill>
              </a:rPr>
              <a:t>大腿打颤。</a:t>
            </a:r>
            <a:r>
              <a:rPr lang="en-US" sz="2800" b="1" dirty="0" smtClean="0">
                <a:solidFill>
                  <a:srgbClr val="FF0000"/>
                </a:solidFill>
              </a:rPr>
              <a:t> </a:t>
            </a:r>
            <a:endParaRPr lang="zh-CN" altLang="en-US" sz="2800" b="1" dirty="0">
              <a:solidFill>
                <a:srgbClr val="FF0000"/>
              </a:solidFill>
            </a:endParaRPr>
          </a:p>
        </p:txBody>
      </p:sp>
      <p:sp>
        <p:nvSpPr>
          <p:cNvPr id="5" name="TextBox 4"/>
          <p:cNvSpPr txBox="1"/>
          <p:nvPr/>
        </p:nvSpPr>
        <p:spPr>
          <a:xfrm>
            <a:off x="2571704" y="1285866"/>
            <a:ext cx="6572296" cy="523220"/>
          </a:xfrm>
          <a:prstGeom prst="rect">
            <a:avLst/>
          </a:prstGeom>
          <a:noFill/>
        </p:spPr>
        <p:txBody>
          <a:bodyPr wrap="square" rtlCol="0">
            <a:spAutoFit/>
          </a:bodyPr>
          <a:lstStyle/>
          <a:p>
            <a:r>
              <a:rPr lang="zh-CN" altLang="en-US" sz="2800" b="1" dirty="0" smtClean="0">
                <a:solidFill>
                  <a:srgbClr val="FF0000"/>
                </a:solidFill>
              </a:rPr>
              <a:t>文中，喜欢武术的人；今，多事的人</a:t>
            </a:r>
            <a:endParaRPr lang="zh-CN" altLang="en-US" sz="2800" b="1" dirty="0">
              <a:solidFill>
                <a:srgbClr val="FF0000"/>
              </a:solidFill>
            </a:endParaRPr>
          </a:p>
        </p:txBody>
      </p:sp>
      <p:sp>
        <p:nvSpPr>
          <p:cNvPr id="6" name="TextBox 5"/>
          <p:cNvSpPr txBox="1"/>
          <p:nvPr/>
        </p:nvSpPr>
        <p:spPr>
          <a:xfrm>
            <a:off x="2357422" y="1857370"/>
            <a:ext cx="4929222" cy="523220"/>
          </a:xfrm>
          <a:prstGeom prst="rect">
            <a:avLst/>
          </a:prstGeom>
          <a:noFill/>
        </p:spPr>
        <p:txBody>
          <a:bodyPr wrap="square" rtlCol="0">
            <a:spAutoFit/>
          </a:bodyPr>
          <a:lstStyle/>
          <a:p>
            <a:r>
              <a:rPr lang="zh-CN" altLang="en-US" sz="2800" b="1" dirty="0" smtClean="0">
                <a:solidFill>
                  <a:srgbClr val="FF0000"/>
                </a:solidFill>
              </a:rPr>
              <a:t>古指窗子和门；今，单指窗户</a:t>
            </a:r>
            <a:endParaRPr lang="zh-CN" altLang="en-US" sz="2800" b="1" dirty="0">
              <a:solidFill>
                <a:srgbClr val="FF0000"/>
              </a:solidFill>
            </a:endParaRPr>
          </a:p>
        </p:txBody>
      </p:sp>
      <p:sp>
        <p:nvSpPr>
          <p:cNvPr id="7" name="TextBox 6"/>
          <p:cNvSpPr txBox="1"/>
          <p:nvPr/>
        </p:nvSpPr>
        <p:spPr>
          <a:xfrm>
            <a:off x="2357422" y="2428874"/>
            <a:ext cx="6215106" cy="523220"/>
          </a:xfrm>
          <a:prstGeom prst="rect">
            <a:avLst/>
          </a:prstGeom>
          <a:noFill/>
        </p:spPr>
        <p:txBody>
          <a:bodyPr wrap="square" rtlCol="0">
            <a:spAutoFit/>
          </a:bodyPr>
          <a:lstStyle/>
          <a:p>
            <a:r>
              <a:rPr lang="zh-CN" altLang="en-US" sz="2800" b="1" dirty="0" smtClean="0">
                <a:solidFill>
                  <a:srgbClr val="FF0000"/>
                </a:solidFill>
              </a:rPr>
              <a:t>文中指身客人请求；今，宴请客人</a:t>
            </a:r>
            <a:r>
              <a:rPr lang="en-US" sz="2800" b="1" dirty="0" smtClean="0">
                <a:solidFill>
                  <a:srgbClr val="FF0000"/>
                </a:solidFill>
              </a:rPr>
              <a:t> </a:t>
            </a:r>
            <a:endParaRPr lang="zh-CN" altLang="en-US" sz="2800" b="1" dirty="0">
              <a:solidFill>
                <a:srgbClr val="FF0000"/>
              </a:solidFill>
            </a:endParaRPr>
          </a:p>
        </p:txBody>
      </p:sp>
      <p:sp>
        <p:nvSpPr>
          <p:cNvPr id="8" name="TextBox 7"/>
          <p:cNvSpPr txBox="1"/>
          <p:nvPr/>
        </p:nvSpPr>
        <p:spPr>
          <a:xfrm>
            <a:off x="1357290" y="3643320"/>
            <a:ext cx="7786710" cy="954107"/>
          </a:xfrm>
          <a:prstGeom prst="rect">
            <a:avLst/>
          </a:prstGeom>
          <a:noFill/>
        </p:spPr>
        <p:txBody>
          <a:bodyPr wrap="square" rtlCol="0">
            <a:spAutoFit/>
          </a:bodyPr>
          <a:lstStyle/>
          <a:p>
            <a:r>
              <a:rPr lang="zh-CN" altLang="en-US" sz="2800" b="1" dirty="0" smtClean="0">
                <a:solidFill>
                  <a:srgbClr val="FF0000"/>
                </a:solidFill>
              </a:rPr>
              <a:t>作为文章的主人公，你初读文章对大铁椎有什么样的印象，请完成下表</a:t>
            </a:r>
            <a:endParaRPr lang="zh-CN" altLang="en-US" sz="2800" b="1"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anim calcmode="lin" valueType="num">
                                      <p:cBhvr additive="base">
                                        <p:cTn id="19" dur="500" fill="hold"/>
                                        <p:tgtEl>
                                          <p:spTgt spid="6"/>
                                        </p:tgtEl>
                                        <p:attrNameLst>
                                          <p:attrName>ppt_x</p:attrName>
                                        </p:attrNameLst>
                                      </p:cBhvr>
                                      <p:tavLst>
                                        <p:tav tm="0">
                                          <p:val>
                                            <p:strVal val="#ppt_x"/>
                                          </p:val>
                                        </p:tav>
                                        <p:tav tm="100000">
                                          <p:val>
                                            <p:strVal val="#ppt_x"/>
                                          </p:val>
                                        </p:tav>
                                      </p:tavLst>
                                    </p:anim>
                                    <p:anim calcmode="lin" valueType="num">
                                      <p:cBhvr additive="base">
                                        <p:cTn id="20"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7"/>
                                        </p:tgtEl>
                                        <p:attrNameLst>
                                          <p:attrName>style.visibility</p:attrName>
                                        </p:attrNameLst>
                                      </p:cBhvr>
                                      <p:to>
                                        <p:strVal val="visible"/>
                                      </p:to>
                                    </p:set>
                                    <p:anim calcmode="lin" valueType="num">
                                      <p:cBhvr additive="base">
                                        <p:cTn id="25" dur="500" fill="hold"/>
                                        <p:tgtEl>
                                          <p:spTgt spid="7"/>
                                        </p:tgtEl>
                                        <p:attrNameLst>
                                          <p:attrName>ppt_x</p:attrName>
                                        </p:attrNameLst>
                                      </p:cBhvr>
                                      <p:tavLst>
                                        <p:tav tm="0">
                                          <p:val>
                                            <p:strVal val="#ppt_x"/>
                                          </p:val>
                                        </p:tav>
                                        <p:tav tm="100000">
                                          <p:val>
                                            <p:strVal val="#ppt_x"/>
                                          </p:val>
                                        </p:tav>
                                      </p:tavLst>
                                    </p:anim>
                                    <p:anim calcmode="lin" valueType="num">
                                      <p:cBhvr additive="base">
                                        <p:cTn id="26"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8">
                                            <p:txEl>
                                              <p:pRg st="0" end="0"/>
                                            </p:txEl>
                                          </p:spTgt>
                                        </p:tgtEl>
                                        <p:attrNameLst>
                                          <p:attrName>style.visibility</p:attrName>
                                        </p:attrNameLst>
                                      </p:cBhvr>
                                      <p:to>
                                        <p:strVal val="visible"/>
                                      </p:to>
                                    </p:set>
                                    <p:anim calcmode="lin" valueType="num">
                                      <p:cBhvr additive="base">
                                        <p:cTn id="31" dur="500" fill="hold"/>
                                        <p:tgtEl>
                                          <p:spTgt spid="8">
                                            <p:txEl>
                                              <p:pRg st="0" end="0"/>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8">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P spid="7"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内容占位符 3"/>
          <p:cNvGraphicFramePr>
            <a:graphicFrameLocks noGrp="1"/>
          </p:cNvGraphicFramePr>
          <p:nvPr>
            <p:ph idx="1"/>
          </p:nvPr>
        </p:nvGraphicFramePr>
        <p:xfrm>
          <a:off x="0" y="0"/>
          <a:ext cx="8929718" cy="2773659"/>
        </p:xfrm>
        <a:graphic>
          <a:graphicData uri="http://schemas.openxmlformats.org/drawingml/2006/table">
            <a:tbl>
              <a:tblPr firstRow="1" bandRow="1">
                <a:tableStyleId>{21E4AEA4-8DFA-4A89-87EB-49C32662AFE0}</a:tableStyleId>
              </a:tblPr>
              <a:tblGrid>
                <a:gridCol w="1171082"/>
                <a:gridCol w="1171115"/>
                <a:gridCol w="951531"/>
                <a:gridCol w="2415425"/>
                <a:gridCol w="1683478"/>
                <a:gridCol w="1537087"/>
              </a:tblGrid>
              <a:tr h="404826">
                <a:tc>
                  <a:txBody>
                    <a:bodyPr/>
                    <a:lstStyle/>
                    <a:p>
                      <a:r>
                        <a:rPr lang="zh-CN" altLang="en-US" dirty="0" smtClean="0"/>
                        <a:t>　名字</a:t>
                      </a:r>
                      <a:endParaRPr lang="zh-CN" altLang="en-US" dirty="0"/>
                    </a:p>
                  </a:txBody>
                  <a:tcPr/>
                </a:tc>
                <a:tc>
                  <a:txBody>
                    <a:bodyPr/>
                    <a:lstStyle/>
                    <a:p>
                      <a:r>
                        <a:rPr lang="zh-CN" altLang="en-US" dirty="0" smtClean="0"/>
                        <a:t>　口音</a:t>
                      </a:r>
                      <a:endParaRPr lang="zh-CN" altLang="en-US" dirty="0"/>
                    </a:p>
                  </a:txBody>
                  <a:tcPr/>
                </a:tc>
                <a:tc>
                  <a:txBody>
                    <a:bodyPr/>
                    <a:lstStyle/>
                    <a:p>
                      <a:r>
                        <a:rPr lang="zh-CN" altLang="en-US" dirty="0" smtClean="0"/>
                        <a:t>饭量</a:t>
                      </a:r>
                      <a:endParaRPr lang="zh-CN" altLang="en-US" dirty="0"/>
                    </a:p>
                  </a:txBody>
                  <a:tcPr/>
                </a:tc>
                <a:tc>
                  <a:txBody>
                    <a:bodyPr/>
                    <a:lstStyle/>
                    <a:p>
                      <a:r>
                        <a:rPr lang="zh-CN" altLang="en-US" dirty="0" smtClean="0"/>
                        <a:t>　　长相、穿着</a:t>
                      </a:r>
                      <a:endParaRPr lang="zh-CN" altLang="en-US" dirty="0"/>
                    </a:p>
                  </a:txBody>
                  <a:tcPr/>
                </a:tc>
                <a:tc>
                  <a:txBody>
                    <a:bodyPr/>
                    <a:lstStyle/>
                    <a:p>
                      <a:r>
                        <a:rPr lang="zh-CN" altLang="en-US" dirty="0" smtClean="0"/>
                        <a:t>兵器特点</a:t>
                      </a:r>
                      <a:endParaRPr lang="zh-CN" altLang="en-US" dirty="0"/>
                    </a:p>
                  </a:txBody>
                  <a:tcPr/>
                </a:tc>
                <a:tc>
                  <a:txBody>
                    <a:bodyPr/>
                    <a:lstStyle/>
                    <a:p>
                      <a:r>
                        <a:rPr lang="zh-CN" altLang="en-US" dirty="0" smtClean="0"/>
                        <a:t>对兵器态度</a:t>
                      </a:r>
                      <a:endParaRPr lang="zh-CN" altLang="en-US" dirty="0"/>
                    </a:p>
                  </a:txBody>
                  <a:tcPr/>
                </a:tc>
              </a:tr>
              <a:tr h="2368833">
                <a:tc>
                  <a:txBody>
                    <a:bodyPr/>
                    <a:lstStyle/>
                    <a:p>
                      <a:endParaRPr lang="zh-CN" altLang="en-US" dirty="0"/>
                    </a:p>
                  </a:txBody>
                  <a:tcPr/>
                </a:tc>
                <a:tc>
                  <a:txBody>
                    <a:bodyPr/>
                    <a:lstStyle/>
                    <a:p>
                      <a:endParaRPr lang="zh-CN" altLang="en-US" dirty="0"/>
                    </a:p>
                  </a:txBody>
                  <a:tcPr/>
                </a:tc>
                <a:tc>
                  <a:txBody>
                    <a:bodyPr/>
                    <a:lstStyle/>
                    <a:p>
                      <a:endParaRPr lang="zh-CN" altLang="en-US" dirty="0"/>
                    </a:p>
                  </a:txBody>
                  <a:tcPr/>
                </a:tc>
                <a:tc>
                  <a:txBody>
                    <a:bodyPr/>
                    <a:lstStyle/>
                    <a:p>
                      <a:endParaRPr lang="zh-CN" altLang="en-US" dirty="0"/>
                    </a:p>
                  </a:txBody>
                  <a:tcPr/>
                </a:tc>
                <a:tc>
                  <a:txBody>
                    <a:bodyPr/>
                    <a:lstStyle/>
                    <a:p>
                      <a:endParaRPr lang="zh-CN" altLang="en-US" dirty="0"/>
                    </a:p>
                  </a:txBody>
                  <a:tcPr/>
                </a:tc>
                <a:tc>
                  <a:txBody>
                    <a:bodyPr/>
                    <a:lstStyle/>
                    <a:p>
                      <a:endParaRPr lang="zh-CN" altLang="en-US" dirty="0"/>
                    </a:p>
                  </a:txBody>
                  <a:tcPr/>
                </a:tc>
              </a:tr>
            </a:tbl>
          </a:graphicData>
        </a:graphic>
      </p:graphicFrame>
      <p:sp>
        <p:nvSpPr>
          <p:cNvPr id="5" name="TextBox 4"/>
          <p:cNvSpPr txBox="1"/>
          <p:nvPr/>
        </p:nvSpPr>
        <p:spPr>
          <a:xfrm>
            <a:off x="0" y="642924"/>
            <a:ext cx="1142976" cy="461665"/>
          </a:xfrm>
          <a:prstGeom prst="rect">
            <a:avLst/>
          </a:prstGeom>
          <a:noFill/>
        </p:spPr>
        <p:txBody>
          <a:bodyPr wrap="square" rtlCol="0">
            <a:spAutoFit/>
          </a:bodyPr>
          <a:lstStyle/>
          <a:p>
            <a:r>
              <a:rPr lang="zh-CN" altLang="en-US" sz="2400" b="1" dirty="0" smtClean="0">
                <a:solidFill>
                  <a:schemeClr val="dk1"/>
                </a:solidFill>
              </a:rPr>
              <a:t>大铁椎</a:t>
            </a:r>
            <a:endParaRPr lang="zh-CN" altLang="en-US" sz="2400" b="1" dirty="0"/>
          </a:p>
        </p:txBody>
      </p:sp>
      <p:sp>
        <p:nvSpPr>
          <p:cNvPr id="6" name="TextBox 5"/>
          <p:cNvSpPr txBox="1"/>
          <p:nvPr/>
        </p:nvSpPr>
        <p:spPr>
          <a:xfrm>
            <a:off x="1142976" y="428610"/>
            <a:ext cx="1143008" cy="830997"/>
          </a:xfrm>
          <a:prstGeom prst="rect">
            <a:avLst/>
          </a:prstGeom>
          <a:noFill/>
        </p:spPr>
        <p:txBody>
          <a:bodyPr wrap="square" rtlCol="0">
            <a:spAutoFit/>
          </a:bodyPr>
          <a:lstStyle/>
          <a:p>
            <a:r>
              <a:rPr lang="zh-CN" altLang="en-US" sz="2400" b="1" dirty="0" smtClean="0">
                <a:solidFill>
                  <a:schemeClr val="dk1"/>
                </a:solidFill>
              </a:rPr>
              <a:t>罕言语，</a:t>
            </a:r>
            <a:r>
              <a:rPr lang="zh-CN" altLang="en-US" sz="2400" b="1" dirty="0" smtClean="0">
                <a:solidFill>
                  <a:srgbClr val="FF0000"/>
                </a:solidFill>
              </a:rPr>
              <a:t>类</a:t>
            </a:r>
            <a:r>
              <a:rPr lang="zh-CN" altLang="en-US" sz="2400" b="1" dirty="0" smtClean="0">
                <a:solidFill>
                  <a:schemeClr val="dk1"/>
                </a:solidFill>
              </a:rPr>
              <a:t>楚声</a:t>
            </a:r>
            <a:endParaRPr lang="zh-CN" altLang="en-US" sz="2400" b="1" dirty="0"/>
          </a:p>
        </p:txBody>
      </p:sp>
      <p:sp>
        <p:nvSpPr>
          <p:cNvPr id="7" name="TextBox 6"/>
          <p:cNvSpPr txBox="1"/>
          <p:nvPr/>
        </p:nvSpPr>
        <p:spPr>
          <a:xfrm>
            <a:off x="2285984" y="642924"/>
            <a:ext cx="857256" cy="461665"/>
          </a:xfrm>
          <a:prstGeom prst="rect">
            <a:avLst/>
          </a:prstGeom>
          <a:noFill/>
        </p:spPr>
        <p:txBody>
          <a:bodyPr wrap="square" rtlCol="0">
            <a:spAutoFit/>
          </a:bodyPr>
          <a:lstStyle/>
          <a:p>
            <a:r>
              <a:rPr lang="zh-CN" altLang="en-US" sz="2400" b="1" dirty="0" smtClean="0">
                <a:solidFill>
                  <a:schemeClr val="dk1"/>
                </a:solidFill>
              </a:rPr>
              <a:t>健啖</a:t>
            </a:r>
            <a:endParaRPr lang="zh-CN" altLang="en-US" sz="2400" b="1" dirty="0"/>
          </a:p>
        </p:txBody>
      </p:sp>
      <p:sp>
        <p:nvSpPr>
          <p:cNvPr id="8" name="TextBox 7"/>
          <p:cNvSpPr txBox="1"/>
          <p:nvPr/>
        </p:nvSpPr>
        <p:spPr>
          <a:xfrm>
            <a:off x="3571868" y="500048"/>
            <a:ext cx="1857388" cy="461665"/>
          </a:xfrm>
          <a:prstGeom prst="rect">
            <a:avLst/>
          </a:prstGeom>
          <a:noFill/>
        </p:spPr>
        <p:txBody>
          <a:bodyPr wrap="square" rtlCol="0">
            <a:spAutoFit/>
          </a:bodyPr>
          <a:lstStyle/>
          <a:p>
            <a:r>
              <a:rPr lang="zh-CN" altLang="en-US" sz="2400" b="1" dirty="0" smtClean="0">
                <a:solidFill>
                  <a:schemeClr val="dk1"/>
                </a:solidFill>
              </a:rPr>
              <a:t>貌甚寝</a:t>
            </a:r>
            <a:endParaRPr lang="zh-CN" altLang="en-US" sz="2400" b="1" dirty="0"/>
          </a:p>
        </p:txBody>
      </p:sp>
      <p:sp>
        <p:nvSpPr>
          <p:cNvPr id="9" name="TextBox 8"/>
          <p:cNvSpPr txBox="1"/>
          <p:nvPr/>
        </p:nvSpPr>
        <p:spPr>
          <a:xfrm>
            <a:off x="3428992" y="1000114"/>
            <a:ext cx="2071702" cy="1200329"/>
          </a:xfrm>
          <a:prstGeom prst="rect">
            <a:avLst/>
          </a:prstGeom>
          <a:noFill/>
        </p:spPr>
        <p:txBody>
          <a:bodyPr wrap="square" rtlCol="0">
            <a:spAutoFit/>
          </a:bodyPr>
          <a:lstStyle/>
          <a:p>
            <a:r>
              <a:rPr lang="zh-CN" altLang="en-US" sz="2400" b="1" dirty="0" smtClean="0">
                <a:solidFill>
                  <a:schemeClr val="dk1"/>
                </a:solidFill>
              </a:rPr>
              <a:t>不冠不袜，以蓝手巾裹头，足缠白布</a:t>
            </a:r>
            <a:endParaRPr lang="zh-CN" altLang="en-US" sz="2400" b="1" dirty="0"/>
          </a:p>
        </p:txBody>
      </p:sp>
      <p:sp>
        <p:nvSpPr>
          <p:cNvPr id="10" name="TextBox 9"/>
          <p:cNvSpPr txBox="1"/>
          <p:nvPr/>
        </p:nvSpPr>
        <p:spPr>
          <a:xfrm>
            <a:off x="5643570" y="571486"/>
            <a:ext cx="1571636" cy="1200329"/>
          </a:xfrm>
          <a:prstGeom prst="rect">
            <a:avLst/>
          </a:prstGeom>
          <a:noFill/>
        </p:spPr>
        <p:txBody>
          <a:bodyPr wrap="square" rtlCol="0">
            <a:spAutoFit/>
          </a:bodyPr>
          <a:lstStyle/>
          <a:p>
            <a:r>
              <a:rPr lang="zh-CN" altLang="en-US" sz="2400" b="1" dirty="0" smtClean="0">
                <a:solidFill>
                  <a:srgbClr val="FF0000"/>
                </a:solidFill>
              </a:rPr>
              <a:t>重</a:t>
            </a:r>
            <a:r>
              <a:rPr lang="zh-CN" altLang="en-US" sz="2400" b="1" dirty="0" smtClean="0">
                <a:solidFill>
                  <a:schemeClr val="dk1"/>
                </a:solidFill>
              </a:rPr>
              <a:t>四五十斤，</a:t>
            </a:r>
            <a:r>
              <a:rPr lang="zh-CN" altLang="en-US" sz="2400" b="1" dirty="0" smtClean="0">
                <a:solidFill>
                  <a:srgbClr val="FF0000"/>
                </a:solidFill>
              </a:rPr>
              <a:t>柄铁</a:t>
            </a:r>
            <a:r>
              <a:rPr lang="zh-CN" altLang="en-US" sz="2400" b="1" dirty="0" smtClean="0">
                <a:solidFill>
                  <a:schemeClr val="dk1"/>
                </a:solidFill>
              </a:rPr>
              <a:t>折叠环复</a:t>
            </a:r>
            <a:endParaRPr lang="zh-CN" altLang="en-US" sz="2400" b="1" dirty="0"/>
          </a:p>
        </p:txBody>
      </p:sp>
      <p:sp>
        <p:nvSpPr>
          <p:cNvPr id="11" name="TextBox 10"/>
          <p:cNvSpPr txBox="1"/>
          <p:nvPr/>
        </p:nvSpPr>
        <p:spPr>
          <a:xfrm>
            <a:off x="7358082" y="642924"/>
            <a:ext cx="1143008" cy="1200329"/>
          </a:xfrm>
          <a:prstGeom prst="rect">
            <a:avLst/>
          </a:prstGeom>
          <a:noFill/>
        </p:spPr>
        <p:txBody>
          <a:bodyPr wrap="square" rtlCol="0">
            <a:spAutoFit/>
          </a:bodyPr>
          <a:lstStyle/>
          <a:p>
            <a:r>
              <a:rPr lang="zh-CN" altLang="en-US" sz="2400" b="1" dirty="0" smtClean="0">
                <a:solidFill>
                  <a:schemeClr val="dk1"/>
                </a:solidFill>
              </a:rPr>
              <a:t>饮食恭揖不暂去</a:t>
            </a:r>
            <a:endParaRPr lang="zh-CN" altLang="en-US" sz="2400" b="1" dirty="0"/>
          </a:p>
        </p:txBody>
      </p:sp>
      <p:sp>
        <p:nvSpPr>
          <p:cNvPr id="12" name="TextBox 11"/>
          <p:cNvSpPr txBox="1"/>
          <p:nvPr/>
        </p:nvSpPr>
        <p:spPr>
          <a:xfrm>
            <a:off x="2000232" y="3571882"/>
            <a:ext cx="7143768" cy="523220"/>
          </a:xfrm>
          <a:prstGeom prst="rect">
            <a:avLst/>
          </a:prstGeom>
          <a:noFill/>
        </p:spPr>
        <p:txBody>
          <a:bodyPr wrap="square" rtlCol="0">
            <a:spAutoFit/>
          </a:bodyPr>
          <a:lstStyle/>
          <a:p>
            <a:r>
              <a:rPr lang="zh-CN" altLang="en-US" sz="2800" dirty="0" smtClean="0"/>
              <a:t>　　</a:t>
            </a:r>
            <a:r>
              <a:rPr lang="zh-CN" altLang="en-US" sz="2800" b="1" dirty="0" smtClean="0">
                <a:solidFill>
                  <a:srgbClr val="0066FF"/>
                </a:solidFill>
              </a:rPr>
              <a:t>丑、能吃、不善与人交往、神秘</a:t>
            </a:r>
            <a:r>
              <a:rPr lang="zh-CN" altLang="en-US" sz="2800" b="1" dirty="0" smtClean="0">
                <a:solidFill>
                  <a:srgbClr val="FF0000"/>
                </a:solidFill>
              </a:rPr>
              <a:t>奇异</a:t>
            </a:r>
            <a:endParaRPr lang="en-US" altLang="zh-CN" sz="2800" b="1" dirty="0" smtClean="0">
              <a:solidFill>
                <a:srgbClr val="FF0000"/>
              </a:solidFill>
            </a:endParaRPr>
          </a:p>
        </p:txBody>
      </p:sp>
      <p:sp>
        <p:nvSpPr>
          <p:cNvPr id="13" name="TextBox 12"/>
          <p:cNvSpPr txBox="1"/>
          <p:nvPr/>
        </p:nvSpPr>
        <p:spPr>
          <a:xfrm>
            <a:off x="1285852" y="3000378"/>
            <a:ext cx="3143272" cy="523220"/>
          </a:xfrm>
          <a:prstGeom prst="rect">
            <a:avLst/>
          </a:prstGeom>
          <a:noFill/>
        </p:spPr>
        <p:txBody>
          <a:bodyPr wrap="square" rtlCol="0">
            <a:spAutoFit/>
          </a:bodyPr>
          <a:lstStyle/>
          <a:p>
            <a:r>
              <a:rPr lang="zh-CN" altLang="en-US" sz="2800" b="1" dirty="0" smtClean="0">
                <a:solidFill>
                  <a:srgbClr val="FF0000"/>
                </a:solidFill>
              </a:rPr>
              <a:t>四、最初印象</a:t>
            </a:r>
            <a:endParaRPr lang="en-US" altLang="zh-CN" sz="2800" b="1"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6">
                                            <p:txEl>
                                              <p:pRg st="0" end="0"/>
                                            </p:txEl>
                                          </p:spTgt>
                                        </p:tgtEl>
                                        <p:attrNameLst>
                                          <p:attrName>style.visibility</p:attrName>
                                        </p:attrNameLst>
                                      </p:cBhvr>
                                      <p:to>
                                        <p:strVal val="visible"/>
                                      </p:to>
                                    </p:set>
                                    <p:anim calcmode="lin" valueType="num">
                                      <p:cBhvr additive="base">
                                        <p:cTn id="13"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anim calcmode="lin" valueType="num">
                                      <p:cBhvr additive="base">
                                        <p:cTn id="19" dur="500" fill="hold"/>
                                        <p:tgtEl>
                                          <p:spTgt spid="7"/>
                                        </p:tgtEl>
                                        <p:attrNameLst>
                                          <p:attrName>ppt_x</p:attrName>
                                        </p:attrNameLst>
                                      </p:cBhvr>
                                      <p:tavLst>
                                        <p:tav tm="0">
                                          <p:val>
                                            <p:strVal val="#ppt_x"/>
                                          </p:val>
                                        </p:tav>
                                        <p:tav tm="100000">
                                          <p:val>
                                            <p:strVal val="#ppt_x"/>
                                          </p:val>
                                        </p:tav>
                                      </p:tavLst>
                                    </p:anim>
                                    <p:anim calcmode="lin" valueType="num">
                                      <p:cBhvr additive="base">
                                        <p:cTn id="20"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8"/>
                                        </p:tgtEl>
                                        <p:attrNameLst>
                                          <p:attrName>style.visibility</p:attrName>
                                        </p:attrNameLst>
                                      </p:cBhvr>
                                      <p:to>
                                        <p:strVal val="visible"/>
                                      </p:to>
                                    </p:set>
                                    <p:anim calcmode="lin" valueType="num">
                                      <p:cBhvr additive="base">
                                        <p:cTn id="25" dur="500" fill="hold"/>
                                        <p:tgtEl>
                                          <p:spTgt spid="8"/>
                                        </p:tgtEl>
                                        <p:attrNameLst>
                                          <p:attrName>ppt_x</p:attrName>
                                        </p:attrNameLst>
                                      </p:cBhvr>
                                      <p:tavLst>
                                        <p:tav tm="0">
                                          <p:val>
                                            <p:strVal val="#ppt_x"/>
                                          </p:val>
                                        </p:tav>
                                        <p:tav tm="100000">
                                          <p:val>
                                            <p:strVal val="#ppt_x"/>
                                          </p:val>
                                        </p:tav>
                                      </p:tavLst>
                                    </p:anim>
                                    <p:anim calcmode="lin" valueType="num">
                                      <p:cBhvr additive="base">
                                        <p:cTn id="26"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9"/>
                                        </p:tgtEl>
                                        <p:attrNameLst>
                                          <p:attrName>style.visibility</p:attrName>
                                        </p:attrNameLst>
                                      </p:cBhvr>
                                      <p:to>
                                        <p:strVal val="visible"/>
                                      </p:to>
                                    </p:set>
                                    <p:anim calcmode="lin" valueType="num">
                                      <p:cBhvr additive="base">
                                        <p:cTn id="31" dur="500" fill="hold"/>
                                        <p:tgtEl>
                                          <p:spTgt spid="9"/>
                                        </p:tgtEl>
                                        <p:attrNameLst>
                                          <p:attrName>ppt_x</p:attrName>
                                        </p:attrNameLst>
                                      </p:cBhvr>
                                      <p:tavLst>
                                        <p:tav tm="0">
                                          <p:val>
                                            <p:strVal val="#ppt_x"/>
                                          </p:val>
                                        </p:tav>
                                        <p:tav tm="100000">
                                          <p:val>
                                            <p:strVal val="#ppt_x"/>
                                          </p:val>
                                        </p:tav>
                                      </p:tavLst>
                                    </p:anim>
                                    <p:anim calcmode="lin" valueType="num">
                                      <p:cBhvr additive="base">
                                        <p:cTn id="32"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10">
                                            <p:txEl>
                                              <p:pRg st="0" end="0"/>
                                            </p:txEl>
                                          </p:spTgt>
                                        </p:tgtEl>
                                        <p:attrNameLst>
                                          <p:attrName>style.visibility</p:attrName>
                                        </p:attrNameLst>
                                      </p:cBhvr>
                                      <p:to>
                                        <p:strVal val="visible"/>
                                      </p:to>
                                    </p:set>
                                    <p:anim calcmode="lin" valueType="num">
                                      <p:cBhvr additive="base">
                                        <p:cTn id="37" dur="500" fill="hold"/>
                                        <p:tgtEl>
                                          <p:spTgt spid="10">
                                            <p:txEl>
                                              <p:pRg st="0" end="0"/>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10">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11">
                                            <p:txEl>
                                              <p:pRg st="0" end="0"/>
                                            </p:txEl>
                                          </p:spTgt>
                                        </p:tgtEl>
                                        <p:attrNameLst>
                                          <p:attrName>style.visibility</p:attrName>
                                        </p:attrNameLst>
                                      </p:cBhvr>
                                      <p:to>
                                        <p:strVal val="visible"/>
                                      </p:to>
                                    </p:set>
                                    <p:anim calcmode="lin" valueType="num">
                                      <p:cBhvr additive="base">
                                        <p:cTn id="43" dur="500" fill="hold"/>
                                        <p:tgtEl>
                                          <p:spTgt spid="11">
                                            <p:txEl>
                                              <p:pRg st="0" end="0"/>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1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13"/>
                                        </p:tgtEl>
                                        <p:attrNameLst>
                                          <p:attrName>style.visibility</p:attrName>
                                        </p:attrNameLst>
                                      </p:cBhvr>
                                      <p:to>
                                        <p:strVal val="visible"/>
                                      </p:to>
                                    </p:set>
                                    <p:anim calcmode="lin" valueType="num">
                                      <p:cBhvr additive="base">
                                        <p:cTn id="49" dur="500" fill="hold"/>
                                        <p:tgtEl>
                                          <p:spTgt spid="13"/>
                                        </p:tgtEl>
                                        <p:attrNameLst>
                                          <p:attrName>ppt_x</p:attrName>
                                        </p:attrNameLst>
                                      </p:cBhvr>
                                      <p:tavLst>
                                        <p:tav tm="0">
                                          <p:val>
                                            <p:strVal val="#ppt_x"/>
                                          </p:val>
                                        </p:tav>
                                        <p:tav tm="100000">
                                          <p:val>
                                            <p:strVal val="#ppt_x"/>
                                          </p:val>
                                        </p:tav>
                                      </p:tavLst>
                                    </p:anim>
                                    <p:anim calcmode="lin" valueType="num">
                                      <p:cBhvr additive="base">
                                        <p:cTn id="50"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12"/>
                                        </p:tgtEl>
                                        <p:attrNameLst>
                                          <p:attrName>style.visibility</p:attrName>
                                        </p:attrNameLst>
                                      </p:cBhvr>
                                      <p:to>
                                        <p:strVal val="visible"/>
                                      </p:to>
                                    </p:set>
                                    <p:anim calcmode="lin" valueType="num">
                                      <p:cBhvr additive="base">
                                        <p:cTn id="55" dur="500" fill="hold"/>
                                        <p:tgtEl>
                                          <p:spTgt spid="12"/>
                                        </p:tgtEl>
                                        <p:attrNameLst>
                                          <p:attrName>ppt_x</p:attrName>
                                        </p:attrNameLst>
                                      </p:cBhvr>
                                      <p:tavLst>
                                        <p:tav tm="0">
                                          <p:val>
                                            <p:strVal val="#ppt_x"/>
                                          </p:val>
                                        </p:tav>
                                        <p:tav tm="100000">
                                          <p:val>
                                            <p:strVal val="#ppt_x"/>
                                          </p:val>
                                        </p:tav>
                                      </p:tavLst>
                                    </p:anim>
                                    <p:anim calcmode="lin" valueType="num">
                                      <p:cBhvr additive="base">
                                        <p:cTn id="56"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p:bldP spid="8" grpId="0"/>
      <p:bldP spid="9" grpId="0"/>
      <p:bldP spid="12" grpId="0"/>
      <p:bldP spid="13" grpId="0"/>
    </p:bldLst>
  </p:timing>
</p:sld>
</file>

<file path=ppt/tags/tag1.xml><?xml version="1.0" encoding="utf-8"?>
<p:tagLst xmlns:a="http://schemas.openxmlformats.org/drawingml/2006/main" xmlns:r="http://schemas.openxmlformats.org/officeDocument/2006/relationships" xmlns:p="http://schemas.openxmlformats.org/presentationml/2006/main">
  <p:tag name="KSO_WM_TAG_VERSION" val="1.0"/>
  <p:tag name="KSO_WM_TEMPLATE_CATEGORY" val="basetag"/>
  <p:tag name="KSO_WM_TEMPLATE_INDEX" val="20163656"/>
</p:tagLst>
</file>

<file path=ppt/tags/tag2.xml><?xml version="1.0" encoding="utf-8"?>
<p:tagLst xmlns:a="http://schemas.openxmlformats.org/drawingml/2006/main" xmlns:r="http://schemas.openxmlformats.org/officeDocument/2006/relationships" xmlns:p="http://schemas.openxmlformats.org/presentationml/2006/main">
  <p:tag name="KSO_WM_TAG_VERSION" val="1.0"/>
  <p:tag name="KSO_WM_TEMPLATE_CATEGORY" val="basetag"/>
  <p:tag name="KSO_WM_TEMPLATE_INDEX" val="20163656"/>
</p:tagLst>
</file>

<file path=ppt/tags/tag3.xml><?xml version="1.0" encoding="utf-8"?>
<p:tagLst xmlns:a="http://schemas.openxmlformats.org/drawingml/2006/main" xmlns:r="http://schemas.openxmlformats.org/officeDocument/2006/relationships" xmlns:p="http://schemas.openxmlformats.org/presentationml/2006/main">
  <p:tag name="KSO_WM_TEMPLATE_CATEGORY" val="basetag"/>
  <p:tag name="KSO_WM_TEMPLATE_INDEX" val="20163656"/>
  <p:tag name="KSO_WM_TAG_VERSION" val="1.0"/>
  <p:tag name="KSO_WM_TEMPLATE_THUMBS_INDEX" val="1、3、6、7、10、12、14、17、18、19、22、27、28、35、36、37、38"/>
  <p:tag name="KSO_WM_BEAUTIFY_FLAG" val="#wm#"/>
</p:tagLst>
</file>

<file path=ppt/theme/theme1.xml><?xml version="1.0" encoding="utf-8"?>
<a:theme xmlns:a="http://schemas.openxmlformats.org/drawingml/2006/main" name="主题1">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Arial">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主题1</Template>
  <TotalTime>575</TotalTime>
  <Words>1842</Words>
  <Application>Microsoft Office PowerPoint</Application>
  <PresentationFormat>全屏显示(16:9)</PresentationFormat>
  <Paragraphs>125</Paragraphs>
  <Slides>22</Slides>
  <Notes>0</Notes>
  <HiddenSlides>0</HiddenSlides>
  <MMClips>0</MMClips>
  <ScaleCrop>false</ScaleCrop>
  <HeadingPairs>
    <vt:vector size="4" baseType="variant">
      <vt:variant>
        <vt:lpstr>主题</vt:lpstr>
      </vt:variant>
      <vt:variant>
        <vt:i4>1</vt:i4>
      </vt:variant>
      <vt:variant>
        <vt:lpstr>幻灯片标题</vt:lpstr>
      </vt:variant>
      <vt:variant>
        <vt:i4>22</vt:i4>
      </vt:variant>
    </vt:vector>
  </HeadingPairs>
  <TitlesOfParts>
    <vt:vector size="23" baseType="lpstr">
      <vt:lpstr>主题1</vt:lpstr>
      <vt:lpstr>幻灯片 1</vt:lpstr>
      <vt:lpstr>大铁椎传</vt:lpstr>
      <vt:lpstr>幻灯片 3</vt:lpstr>
      <vt:lpstr>幻灯片 4</vt:lpstr>
      <vt:lpstr>幻灯片 5</vt:lpstr>
      <vt:lpstr>幻灯片 6</vt:lpstr>
      <vt:lpstr>幻灯片 7</vt:lpstr>
      <vt:lpstr>幻灯片 8</vt:lpstr>
      <vt:lpstr>幻灯片 9</vt:lpstr>
      <vt:lpstr>幻灯片 10</vt:lpstr>
      <vt:lpstr>幻灯片 11</vt:lpstr>
      <vt:lpstr>幻灯片 12</vt:lpstr>
      <vt:lpstr>幻灯片 13</vt:lpstr>
      <vt:lpstr>幻灯片 14</vt:lpstr>
      <vt:lpstr>七、一词多义</vt:lpstr>
      <vt:lpstr>幻灯片 16</vt:lpstr>
      <vt:lpstr>幻灯片 17</vt:lpstr>
      <vt:lpstr>幻灯片 18</vt:lpstr>
      <vt:lpstr>幻灯片 19</vt:lpstr>
      <vt:lpstr>幻灯片 20</vt:lpstr>
      <vt:lpstr>幻灯片 21</vt:lpstr>
      <vt:lpstr>幻灯片 22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Admin</dc:creator>
  <cp:lastModifiedBy>Admin</cp:lastModifiedBy>
  <cp:revision>60</cp:revision>
  <dcterms:created xsi:type="dcterms:W3CDTF">2020-02-16T11:46:12Z</dcterms:created>
  <dcterms:modified xsi:type="dcterms:W3CDTF">2020-02-29T09:11:22Z</dcterms:modified>
</cp:coreProperties>
</file>