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444" r:id="rId2"/>
    <p:sldId id="452" r:id="rId3"/>
    <p:sldId id="446" r:id="rId4"/>
    <p:sldId id="453" r:id="rId5"/>
    <p:sldId id="454" r:id="rId6"/>
    <p:sldId id="455" r:id="rId7"/>
    <p:sldId id="458" r:id="rId8"/>
    <p:sldId id="456" r:id="rId9"/>
    <p:sldId id="493" r:id="rId10"/>
    <p:sldId id="460" r:id="rId11"/>
    <p:sldId id="465" r:id="rId12"/>
    <p:sldId id="501" r:id="rId13"/>
    <p:sldId id="463" r:id="rId14"/>
    <p:sldId id="497" r:id="rId15"/>
    <p:sldId id="505" r:id="rId16"/>
    <p:sldId id="496" r:id="rId17"/>
    <p:sldId id="467" r:id="rId18"/>
    <p:sldId id="503" r:id="rId19"/>
    <p:sldId id="504" r:id="rId20"/>
    <p:sldId id="508" r:id="rId21"/>
    <p:sldId id="509" r:id="rId22"/>
    <p:sldId id="471" r:id="rId23"/>
    <p:sldId id="510" r:id="rId24"/>
    <p:sldId id="475" r:id="rId25"/>
    <p:sldId id="489" r:id="rId26"/>
    <p:sldId id="511" r:id="rId27"/>
  </p:sldIdLst>
  <p:sldSz cx="12192000" cy="6858000"/>
  <p:notesSz cx="7104063" cy="10234613"/>
  <p:embeddedFontLst>
    <p:embeddedFont>
      <p:font typeface="迷你简启体" charset="-122"/>
      <p:regular r:id="rId29"/>
    </p:embeddedFont>
    <p:embeddedFont>
      <p:font typeface="黑体" pitchFamily="49" charset="-122"/>
      <p:regular r:id="rId30"/>
    </p:embeddedFont>
    <p:embeddedFont>
      <p:font typeface="华文行楷" pitchFamily="2" charset="-122"/>
      <p:regular r:id="rId31"/>
    </p:embeddedFont>
    <p:embeddedFont>
      <p:font typeface="Impact" pitchFamily="34" charset="0"/>
      <p:regular r:id="rId32"/>
    </p:embeddedFont>
    <p:embeddedFont>
      <p:font typeface="华文细黑" pitchFamily="2" charset="-122"/>
      <p:regular r:id="rId33"/>
    </p:embeddedFont>
    <p:embeddedFont>
      <p:font typeface="Cambria Math" pitchFamily="18" charset="0"/>
      <p:regular r:id="rId34"/>
    </p:embeddedFont>
    <p:embeddedFont>
      <p:font typeface="方正姚体" pitchFamily="2" charset="-122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微软雅黑" pitchFamily="34" charset="-122"/>
      <p:regular r:id="rId40"/>
      <p:bold r:id="rId41"/>
    </p:embeddedFont>
    <p:embeddedFont>
      <p:font typeface="楷体" pitchFamily="49" charset="-122"/>
      <p:regular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327"/>
    <a:srgbClr val="000000"/>
    <a:srgbClr val="A7272B"/>
    <a:srgbClr val="BD2529"/>
    <a:srgbClr val="FF5050"/>
    <a:srgbClr val="C92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76" y="-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Relationship Id="rId4" Type="http://schemas.openxmlformats.org/officeDocument/2006/relationships/image" Target="../media/image7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4" Type="http://schemas.openxmlformats.org/officeDocument/2006/relationships/image" Target="../media/image7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2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pPr/>
              <a:t>6</a:t>
            </a:fld>
            <a:endParaRPr lang="en-US" sz="13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694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pPr/>
              <a:t>9</a:t>
            </a:fld>
            <a:endParaRPr lang="en-US" sz="13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291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pPr/>
              <a:t>11</a:t>
            </a:fld>
            <a:endParaRPr lang="en-US" sz="13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448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梯形 6"/>
          <p:cNvSpPr/>
          <p:nvPr/>
        </p:nvSpPr>
        <p:spPr>
          <a:xfrm rot="10800000">
            <a:off x="1262231" y="-3"/>
            <a:ext cx="9667538" cy="301215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540649"/>
            <a:ext cx="12192000" cy="31735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1480" y="1470800"/>
            <a:ext cx="120904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2017</a:t>
            </a:r>
            <a:endParaRPr lang="en-US" altLang="zh-CN" sz="32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5332207" y="1129552"/>
            <a:ext cx="1527586" cy="1527586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841437"/>
            <a:ext cx="9144000" cy="103047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181350" y="5031507"/>
            <a:ext cx="2705100" cy="4762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930729"/>
            <a:ext cx="10515600" cy="5184320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63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3069043"/>
            <a:ext cx="12192000" cy="3788957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2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4148913"/>
            <a:ext cx="12192000" cy="2709087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7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2348880"/>
            <a:ext cx="12192000" cy="450912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1989173"/>
            <a:ext cx="12192000" cy="4868827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4149080"/>
            <a:ext cx="12190413" cy="271050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1556793"/>
            <a:ext cx="12192000" cy="530120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1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252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038600" cy="78867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2709087"/>
            <a:ext cx="12192000" cy="4148913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5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6355080"/>
            <a:ext cx="12192000" cy="502920"/>
          </a:xfrm>
          <a:prstGeom prst="rect">
            <a:avLst/>
          </a:pr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4848094" y="1802755"/>
            <a:ext cx="2490700" cy="1554480"/>
          </a:xfrm>
          <a:custGeom>
            <a:avLst/>
            <a:gdLst>
              <a:gd name="connsiteX0" fmla="*/ 4735 w 1611630"/>
              <a:gd name="connsiteY0" fmla="*/ 0 h 1005840"/>
              <a:gd name="connsiteX1" fmla="*/ 1606895 w 1611630"/>
              <a:gd name="connsiteY1" fmla="*/ 0 h 1005840"/>
              <a:gd name="connsiteX2" fmla="*/ 1607470 w 1611630"/>
              <a:gd name="connsiteY2" fmla="*/ 4247 h 1005840"/>
              <a:gd name="connsiteX3" fmla="*/ 1611630 w 1611630"/>
              <a:gd name="connsiteY3" fmla="*/ 97155 h 1005840"/>
              <a:gd name="connsiteX4" fmla="*/ 805815 w 1611630"/>
              <a:gd name="connsiteY4" fmla="*/ 1005840 h 1005840"/>
              <a:gd name="connsiteX5" fmla="*/ 0 w 1611630"/>
              <a:gd name="connsiteY5" fmla="*/ 97155 h 1005840"/>
              <a:gd name="connsiteX6" fmla="*/ 4160 w 1611630"/>
              <a:gd name="connsiteY6" fmla="*/ 4247 h 1005840"/>
              <a:gd name="connsiteX7" fmla="*/ 4735 w 1611630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1630" h="1005840">
                <a:moveTo>
                  <a:pt x="4735" y="0"/>
                </a:moveTo>
                <a:lnTo>
                  <a:pt x="1606895" y="0"/>
                </a:lnTo>
                <a:lnTo>
                  <a:pt x="1607470" y="4247"/>
                </a:lnTo>
                <a:cubicBezTo>
                  <a:pt x="1610221" y="34795"/>
                  <a:pt x="1611630" y="65789"/>
                  <a:pt x="1611630" y="97155"/>
                </a:cubicBezTo>
                <a:cubicBezTo>
                  <a:pt x="1611630" y="599008"/>
                  <a:pt x="1250854" y="1005840"/>
                  <a:pt x="805815" y="1005840"/>
                </a:cubicBezTo>
                <a:cubicBezTo>
                  <a:pt x="360776" y="1005840"/>
                  <a:pt x="0" y="599008"/>
                  <a:pt x="0" y="97155"/>
                </a:cubicBezTo>
                <a:cubicBezTo>
                  <a:pt x="0" y="65789"/>
                  <a:pt x="1410" y="34795"/>
                  <a:pt x="4160" y="4247"/>
                </a:cubicBezTo>
                <a:lnTo>
                  <a:pt x="4735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24125" y="3357235"/>
            <a:ext cx="7138638" cy="0"/>
          </a:xfrm>
          <a:prstGeom prst="line">
            <a:avLst/>
          </a:prstGeom>
          <a:ln>
            <a:solidFill>
              <a:srgbClr val="BC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524250"/>
            <a:ext cx="10515600" cy="1200149"/>
          </a:xfrm>
        </p:spPr>
        <p:txBody>
          <a:bodyPr anchor="t">
            <a:normAutofit/>
          </a:bodyPr>
          <a:lstStyle>
            <a:lvl1pPr algn="ctr">
              <a:defRPr sz="72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038600" cy="78867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85311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839453"/>
            <a:ext cx="5157787" cy="335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85311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839453"/>
            <a:ext cx="5183188" cy="335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梯形 5"/>
          <p:cNvSpPr/>
          <p:nvPr/>
        </p:nvSpPr>
        <p:spPr>
          <a:xfrm rot="10800000">
            <a:off x="1262231" y="-3"/>
            <a:ext cx="9667538" cy="301215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540649"/>
            <a:ext cx="12192000" cy="31735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1480" y="1470800"/>
            <a:ext cx="120904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2017</a:t>
            </a:r>
            <a:endParaRPr lang="en-US" altLang="zh-CN" sz="32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5332207" y="1129552"/>
            <a:ext cx="1527586" cy="1527586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2841436"/>
            <a:ext cx="9144000" cy="1341477"/>
          </a:xfrm>
        </p:spPr>
        <p:txBody>
          <a:bodyPr anchor="t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705600" y="4982863"/>
            <a:ext cx="3352800" cy="4762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A0F2237-1CDC-4A9F-9B50-E2751CF0200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内容占位符 2"/>
          <p:cNvSpPr>
            <a:spLocks noGrp="1"/>
          </p:cNvSpPr>
          <p:nvPr>
            <p:ph idx="13" hasCustomPrompt="1"/>
          </p:nvPr>
        </p:nvSpPr>
        <p:spPr>
          <a:xfrm>
            <a:off x="2227057" y="4996506"/>
            <a:ext cx="3352800" cy="47625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编辑文本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F2237-1CDC-4A9F-9B50-E2751CF02005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19050" y="4445"/>
            <a:ext cx="1703070" cy="6849110"/>
            <a:chOff x="77" y="7"/>
            <a:chExt cx="2682" cy="10786"/>
          </a:xfrm>
        </p:grpSpPr>
        <p:pic>
          <p:nvPicPr>
            <p:cNvPr id="8" name="图片 7" descr="IMG_9419_副本_副本01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7" y="7"/>
              <a:ext cx="2682" cy="1078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77" y="7"/>
              <a:ext cx="2683" cy="10786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6" r:id="rId15"/>
    <p:sldLayoutId id="2147483667" r:id="rId16"/>
    <p:sldLayoutId id="2147483671" r:id="rId17"/>
    <p:sldLayoutId id="2147483672" r:id="rId18"/>
    <p:sldLayoutId id="2147483673" r:id="rId19"/>
    <p:sldLayoutId id="214748367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__4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5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1.wmf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__6.docx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package" Target="../embeddings/Microsoft_Word___7.docx"/><Relationship Id="rId7" Type="http://schemas.openxmlformats.org/officeDocument/2006/relationships/package" Target="../embeddings/Microsoft_Word___9.docx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emf"/><Relationship Id="rId11" Type="http://schemas.openxmlformats.org/officeDocument/2006/relationships/package" Target="../embeddings/Microsoft_Word___11.docx"/><Relationship Id="rId5" Type="http://schemas.openxmlformats.org/officeDocument/2006/relationships/package" Target="../embeddings/Microsoft_Word___8.docx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package" Target="../embeddings/Microsoft_Word___10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wmf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package" Target="../embeddings/Microsoft_Word___12.docx"/><Relationship Id="rId7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6.png"/><Relationship Id="rId7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4.bin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emf"/><Relationship Id="rId5" Type="http://schemas.openxmlformats.org/officeDocument/2006/relationships/package" Target="../embeddings/Microsoft_Word___16.docx"/><Relationship Id="rId4" Type="http://schemas.openxmlformats.org/officeDocument/2006/relationships/image" Target="../media/image5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6.png"/><Relationship Id="rId7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microsoft.com/office/2007/relationships/hdphoto" Target="../media/hdphoto2.wdp"/><Relationship Id="rId5" Type="http://schemas.openxmlformats.org/officeDocument/2006/relationships/image" Target="../media/image6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2.emf"/><Relationship Id="rId5" Type="http://schemas.openxmlformats.org/officeDocument/2006/relationships/package" Target="../embeddings/Microsoft_Word___19.docx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0.docx"/><Relationship Id="rId13" Type="http://schemas.openxmlformats.org/officeDocument/2006/relationships/image" Target="../media/image65.emf"/><Relationship Id="rId3" Type="http://schemas.openxmlformats.org/officeDocument/2006/relationships/image" Target="../media/image56.png"/><Relationship Id="rId7" Type="http://schemas.openxmlformats.org/officeDocument/2006/relationships/image" Target="../media/image67.png"/><Relationship Id="rId12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microsoft.com/office/2007/relationships/hdphoto" Target="../media/hdphoto2.wdp"/><Relationship Id="rId11" Type="http://schemas.openxmlformats.org/officeDocument/2006/relationships/image" Target="../media/image64.emf"/><Relationship Id="rId5" Type="http://schemas.openxmlformats.org/officeDocument/2006/relationships/image" Target="../media/image61.png"/><Relationship Id="rId15" Type="http://schemas.openxmlformats.org/officeDocument/2006/relationships/image" Target="../media/image66.emf"/><Relationship Id="rId10" Type="http://schemas.openxmlformats.org/officeDocument/2006/relationships/package" Target="../embeddings/Microsoft_Word___21.docx"/><Relationship Id="rId4" Type="http://schemas.microsoft.com/office/2007/relationships/hdphoto" Target="../media/hdphoto1.wdp"/><Relationship Id="rId9" Type="http://schemas.openxmlformats.org/officeDocument/2006/relationships/image" Target="../media/image63.emf"/><Relationship Id="rId14" Type="http://schemas.openxmlformats.org/officeDocument/2006/relationships/package" Target="../embeddings/Microsoft_Word___23.docx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package" Target="../embeddings/Microsoft_Word___24.docx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9.emf"/><Relationship Id="rId5" Type="http://schemas.openxmlformats.org/officeDocument/2006/relationships/package" Target="../embeddings/Microsoft_Word___25.docx"/><Relationship Id="rId4" Type="http://schemas.openxmlformats.org/officeDocument/2006/relationships/image" Target="../media/image6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71.png"/><Relationship Id="rId7" Type="http://schemas.openxmlformats.org/officeDocument/2006/relationships/package" Target="../embeddings/Microsoft_Word___27.docx"/><Relationship Id="rId12" Type="http://schemas.openxmlformats.org/officeDocument/2006/relationships/image" Target="../media/image7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2.emf"/><Relationship Id="rId11" Type="http://schemas.openxmlformats.org/officeDocument/2006/relationships/package" Target="../embeddings/Microsoft_Word___29.docx"/><Relationship Id="rId5" Type="http://schemas.openxmlformats.org/officeDocument/2006/relationships/package" Target="../embeddings/Microsoft_Word___26.docx"/><Relationship Id="rId10" Type="http://schemas.openxmlformats.org/officeDocument/2006/relationships/image" Target="../media/image74.emf"/><Relationship Id="rId4" Type="http://schemas.microsoft.com/office/2007/relationships/hdphoto" Target="../media/hdphoto3.wdp"/><Relationship Id="rId9" Type="http://schemas.openxmlformats.org/officeDocument/2006/relationships/package" Target="../embeddings/Microsoft_Word___28.docx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package" Target="../embeddings/Microsoft_Word___30.docx"/><Relationship Id="rId7" Type="http://schemas.openxmlformats.org/officeDocument/2006/relationships/package" Target="../embeddings/Microsoft_Word___32.docx"/><Relationship Id="rId12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7.emf"/><Relationship Id="rId11" Type="http://schemas.openxmlformats.org/officeDocument/2006/relationships/image" Target="../media/image71.png"/><Relationship Id="rId5" Type="http://schemas.openxmlformats.org/officeDocument/2006/relationships/package" Target="../embeddings/Microsoft_Word___31.docx"/><Relationship Id="rId10" Type="http://schemas.openxmlformats.org/officeDocument/2006/relationships/image" Target="../media/image79.emf"/><Relationship Id="rId4" Type="http://schemas.openxmlformats.org/officeDocument/2006/relationships/image" Target="../media/image76.emf"/><Relationship Id="rId9" Type="http://schemas.openxmlformats.org/officeDocument/2006/relationships/package" Target="../embeddings/Microsoft_Word___33.docx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3.e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__2.docx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__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31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__3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省实校徽确认稿_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" y="351155"/>
            <a:ext cx="1383665" cy="12661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04615" y="4323715"/>
            <a:ext cx="728853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广东实验中学数学科  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张淑华</a:t>
            </a:r>
            <a:endParaRPr lang="en-US" altLang="zh-CN" sz="32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9490" y="823706"/>
            <a:ext cx="9143999" cy="286232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迷你简启体" panose="03000509000000000000" charset="-122"/>
                <a:ea typeface="迷你简启体" panose="03000509000000000000" charset="-122"/>
              </a:rPr>
              <a:t>人教版数学</a:t>
            </a:r>
            <a:r>
              <a:rPr lang="zh-CN" altLang="en-US" sz="60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迷你简启体" panose="03000509000000000000" charset="-122"/>
                <a:ea typeface="迷你简启体" panose="03000509000000000000" charset="-122"/>
              </a:rPr>
              <a:t>选修  </a:t>
            </a:r>
            <a:r>
              <a:rPr lang="en-US" altLang="zh-CN" sz="4800" dirty="0" smtClean="0">
                <a:solidFill>
                  <a:schemeClr val="bg1"/>
                </a:solidFill>
              </a:rPr>
              <a:t>2-2</a:t>
            </a:r>
          </a:p>
          <a:p>
            <a:r>
              <a:rPr lang="zh-CN" altLang="en-US" sz="60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迷你简启体" panose="03000509000000000000" charset="-122"/>
                <a:ea typeface="迷你简启体" panose="03000509000000000000" charset="-122"/>
              </a:rPr>
              <a:t>第一章</a:t>
            </a:r>
            <a:r>
              <a:rPr lang="zh-CN" altLang="en-US" dirty="0" smtClean="0"/>
              <a:t>         </a:t>
            </a:r>
            <a:r>
              <a:rPr lang="en-US" altLang="zh-CN" sz="4000" dirty="0" smtClean="0">
                <a:solidFill>
                  <a:schemeClr val="bg1"/>
                </a:solidFill>
              </a:rPr>
              <a:t>1.1.1</a:t>
            </a:r>
            <a:r>
              <a:rPr lang="zh-CN" altLang="en-US" sz="60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迷你简启体" panose="03000509000000000000" charset="-122"/>
                <a:ea typeface="迷你简启体" panose="03000509000000000000" charset="-122"/>
              </a:rPr>
              <a:t>变化率问题</a:t>
            </a:r>
            <a:endParaRPr lang="en-US" altLang="zh-CN" sz="60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迷你简启体" panose="03000509000000000000" charset="-122"/>
              <a:ea typeface="迷你简启体" panose="03000509000000000000" charset="-122"/>
            </a:endParaRP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     </a:t>
            </a:r>
            <a:r>
              <a:rPr lang="en-US" altLang="zh-CN" sz="4000" dirty="0" smtClean="0">
                <a:solidFill>
                  <a:schemeClr val="bg1"/>
                </a:solidFill>
              </a:rPr>
              <a:t>1.1.2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zh-CN" altLang="en-US" sz="60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迷你简启体" panose="03000509000000000000" charset="-122"/>
                <a:ea typeface="迷你简启体" panose="03000509000000000000" charset="-122"/>
              </a:rPr>
              <a:t>导数的概念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37"/>
    </mc:Choice>
    <mc:Fallback xmlns="">
      <p:transition spd="slow" advTm="2513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39604" y="0"/>
            <a:ext cx="5528281" cy="78867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dirty="0"/>
              <a:t>平均变化率与瞬时变化率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557704" y="3723036"/>
            <a:ext cx="2976033" cy="2088566"/>
            <a:chOff x="2557704" y="3667196"/>
            <a:chExt cx="2976033" cy="2088566"/>
          </a:xfrm>
        </p:grpSpPr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 flipH="1">
              <a:off x="3446661" y="3667196"/>
              <a:ext cx="715042" cy="15477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2557704" y="5236650"/>
              <a:ext cx="2976033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rgbClr val="000000"/>
                  </a:solidFill>
                  <a:latin typeface="Arial" charset="0"/>
                </a:rPr>
                <a:t>平均变化率</a:t>
              </a:r>
            </a:p>
          </p:txBody>
        </p:sp>
      </p:grpSp>
      <p:grpSp>
        <p:nvGrpSpPr>
          <p:cNvPr id="20503" name="Group 23"/>
          <p:cNvGrpSpPr>
            <a:grpSpLocks/>
          </p:cNvGrpSpPr>
          <p:nvPr/>
        </p:nvGrpSpPr>
        <p:grpSpPr bwMode="auto">
          <a:xfrm>
            <a:off x="7567412" y="3679803"/>
            <a:ext cx="2976033" cy="2016125"/>
            <a:chOff x="3651" y="2296"/>
            <a:chExt cx="1406" cy="1270"/>
          </a:xfrm>
        </p:grpSpPr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>
              <a:off x="3878" y="2296"/>
              <a:ext cx="499" cy="9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3651" y="3239"/>
              <a:ext cx="14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rgbClr val="000000"/>
                  </a:solidFill>
                  <a:latin typeface="Arial" charset="0"/>
                </a:rPr>
                <a:t>瞬时变化率</a:t>
              </a:r>
            </a:p>
          </p:txBody>
        </p:sp>
      </p:grpSp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4739217" y="5229225"/>
          <a:ext cx="289348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公式" r:id="rId3" imgW="596880" imgH="190440" progId="Equation.3">
                  <p:embed/>
                </p:oleObj>
              </mc:Choice>
              <mc:Fallback>
                <p:oleObj name="公式" r:id="rId3" imgW="596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217" y="5229225"/>
                        <a:ext cx="289348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8208435" y="5949953"/>
            <a:ext cx="2688167" cy="574675"/>
          </a:xfrm>
          <a:prstGeom prst="wedgeRoundRectCallout">
            <a:avLst>
              <a:gd name="adj1" fmla="val -41810"/>
              <a:gd name="adj2" fmla="val -91713"/>
              <a:gd name="adj3" fmla="val 1666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smtClean="0">
                <a:solidFill>
                  <a:srgbClr val="000000"/>
                </a:solidFill>
                <a:latin typeface="Arial" charset="0"/>
                <a:ea typeface="华文行楷" pitchFamily="2" charset="-122"/>
              </a:rPr>
              <a:t>称为导数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494" y="1493753"/>
            <a:ext cx="5970689" cy="11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452" y="2658574"/>
            <a:ext cx="6406992" cy="100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93" name="Group 13"/>
          <p:cNvGrpSpPr>
            <a:grpSpLocks/>
          </p:cNvGrpSpPr>
          <p:nvPr/>
        </p:nvGrpSpPr>
        <p:grpSpPr bwMode="auto">
          <a:xfrm>
            <a:off x="4701329" y="1558134"/>
            <a:ext cx="5088467" cy="2087562"/>
            <a:chOff x="2880" y="618"/>
            <a:chExt cx="2404" cy="1315"/>
          </a:xfrm>
        </p:grpSpPr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2880" y="1298"/>
              <a:ext cx="2404" cy="635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2880" y="618"/>
              <a:ext cx="2404" cy="635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3661546" y="1558134"/>
            <a:ext cx="768351" cy="2160587"/>
            <a:chOff x="2336" y="618"/>
            <a:chExt cx="363" cy="1361"/>
          </a:xfrm>
        </p:grpSpPr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2336" y="618"/>
              <a:ext cx="363" cy="634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2336" y="1299"/>
              <a:ext cx="363" cy="680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C941D833-B449-3F45-9D81-07D4F3EC4C3B}"/>
              </a:ext>
            </a:extLst>
          </p:cNvPr>
          <p:cNvSpPr/>
          <p:nvPr/>
        </p:nvSpPr>
        <p:spPr>
          <a:xfrm>
            <a:off x="1849740" y="832071"/>
            <a:ext cx="6448708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zh-CN" altLang="zh-CN" sz="2600" b="1" kern="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函数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/>
                <a:cs typeface="Times New Roman"/>
              </a:rPr>
              <a:t>在某点处的导数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676790"/>
              </p:ext>
            </p:extLst>
          </p:nvPr>
        </p:nvGraphicFramePr>
        <p:xfrm>
          <a:off x="1893713" y="1234540"/>
          <a:ext cx="11266487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文档" r:id="rId4" imgW="11235989" imgH="2900520" progId="Word.Document.12">
                  <p:embed/>
                </p:oleObj>
              </mc:Choice>
              <mc:Fallback>
                <p:oleObj name="文档" r:id="rId4" imgW="11235989" imgH="29005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3713" y="1234540"/>
                        <a:ext cx="11266487" cy="289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728533"/>
              </p:ext>
            </p:extLst>
          </p:nvPr>
        </p:nvGraphicFramePr>
        <p:xfrm>
          <a:off x="8221439" y="2221738"/>
          <a:ext cx="1819721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6" imgW="939600" imgH="241200" progId="Equation.DSMT4">
                  <p:embed/>
                </p:oleObj>
              </mc:Choice>
              <mc:Fallback>
                <p:oleObj name="Equation" r:id="rId6" imgW="939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1439" y="2221738"/>
                        <a:ext cx="1819721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26" y="3796489"/>
            <a:ext cx="5407345" cy="306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8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导数的定义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4442" y="3796488"/>
            <a:ext cx="160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说明：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434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36" y="2289524"/>
            <a:ext cx="2167077" cy="99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818655" y="927688"/>
            <a:ext cx="8741799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如果函数</a:t>
            </a:r>
            <a:r>
              <a:rPr kumimoji="1" lang="en-US" altLang="zh-CN" sz="2400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y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=</a:t>
            </a:r>
            <a:r>
              <a:rPr kumimoji="1" lang="en-US" altLang="zh-CN" sz="2400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kumimoji="1" lang="en-US" altLang="zh-CN" sz="2400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x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在区间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kumimoji="1" lang="en-US" altLang="zh-CN" sz="2400" i="1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kumimoji="1" lang="en-US" altLang="zh-CN" sz="24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kumimoji="1" lang="en-US" altLang="zh-CN" sz="2400" i="1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内每一点都可导，就说函数</a:t>
            </a:r>
            <a:r>
              <a:rPr kumimoji="1" lang="en-US" altLang="zh-CN" sz="2400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y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=</a:t>
            </a:r>
            <a:r>
              <a:rPr kumimoji="1" lang="en-US" altLang="zh-CN" sz="2400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kumimoji="1" lang="en-US" altLang="zh-CN" sz="2400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x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kumimoji="1" lang="zh-CN" alt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区间</a:t>
            </a:r>
            <a:r>
              <a:rPr kumimoji="1" lang="en-US" altLang="zh-CN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(</a:t>
            </a:r>
            <a:r>
              <a:rPr kumimoji="1" lang="en-US" altLang="zh-CN" sz="2400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a</a:t>
            </a:r>
            <a:r>
              <a:rPr kumimoji="1" lang="en-US" altLang="zh-CN" sz="24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,</a:t>
            </a:r>
            <a:r>
              <a:rPr kumimoji="1" lang="en-US" altLang="zh-CN" sz="2400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b</a:t>
            </a:r>
            <a:r>
              <a:rPr kumimoji="1" lang="en-US" altLang="zh-CN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)</a:t>
            </a:r>
            <a:r>
              <a:rPr kumimoji="1" lang="zh-CN" alt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内可导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。这时，对于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kumimoji="1" lang="en-US" altLang="zh-CN" sz="2400" i="1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kumimoji="1" lang="en-US" altLang="zh-CN" sz="24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kumimoji="1" lang="en-US" altLang="zh-CN" sz="2400" i="1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内每一个</a:t>
            </a:r>
            <a:r>
              <a:rPr kumimoji="1" lang="en-US" altLang="zh-CN" sz="2400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x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值，都有唯一确定的导数值与之对应，这就构成了</a:t>
            </a:r>
            <a:r>
              <a:rPr kumimoji="1" lang="en-US" altLang="zh-CN" sz="2400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x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的一个</a:t>
            </a:r>
            <a:r>
              <a:rPr kumimoji="1" lang="zh-CN" alt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新函数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，这个新函数叫做原来函数的</a:t>
            </a:r>
            <a:r>
              <a:rPr kumimoji="1" lang="zh-CN" alt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导函数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，记为	</a:t>
            </a:r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320802" y="4349753"/>
          <a:ext cx="31961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8" name="公式" r:id="rId4" imgW="114120" imgH="215640" progId="Equation.3">
                  <p:embed/>
                </p:oleObj>
              </mc:Choice>
              <mc:Fallback>
                <p:oleObj name="公式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2" y="4349753"/>
                        <a:ext cx="31961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5759451" y="3328988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graphicFrame>
        <p:nvGraphicFramePr>
          <p:cNvPr id="2869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098188"/>
              </p:ext>
            </p:extLst>
          </p:nvPr>
        </p:nvGraphicFramePr>
        <p:xfrm>
          <a:off x="2811253" y="3363923"/>
          <a:ext cx="556683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9" name="公式" r:id="rId6" imgW="2197080" imgH="393480" progId="Equation.3">
                  <p:embed/>
                </p:oleObj>
              </mc:Choice>
              <mc:Fallback>
                <p:oleObj name="公式" r:id="rId6" imgW="2197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253" y="3363923"/>
                        <a:ext cx="5566833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Rectangle 20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导数的定义</a:t>
            </a:r>
            <a:endParaRPr lang="zh-CN" altLang="en-US" dirty="0"/>
          </a:p>
        </p:txBody>
      </p:sp>
      <p:graphicFrame>
        <p:nvGraphicFramePr>
          <p:cNvPr id="2869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408293"/>
              </p:ext>
            </p:extLst>
          </p:nvPr>
        </p:nvGraphicFramePr>
        <p:xfrm>
          <a:off x="2768472" y="5102864"/>
          <a:ext cx="7553929" cy="1003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0" name="公式" r:id="rId8" imgW="2679480" imgH="507960" progId="Equation.3">
                  <p:embed/>
                </p:oleObj>
              </mc:Choice>
              <mc:Fallback>
                <p:oleObj name="公式" r:id="rId8" imgW="2679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472" y="5102864"/>
                        <a:ext cx="7553929" cy="1003328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FF0000">
                              <a:tint val="66000"/>
                              <a:satMod val="160000"/>
                            </a:srgbClr>
                          </a:gs>
                          <a:gs pos="50000">
                            <a:srgbClr val="FF0000">
                              <a:tint val="44500"/>
                              <a:satMod val="160000"/>
                            </a:srgbClr>
                          </a:gs>
                          <a:gs pos="100000">
                            <a:srgbClr val="FF0000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8656" y="4361980"/>
                <a:ext cx="82226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微软雅黑" pitchFamily="34" charset="-122"/>
                    <a:ea typeface="微软雅黑" pitchFamily="34" charset="-122"/>
                  </a:rPr>
                  <a:t>思考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/>
                      </a:rPr>
                      <m:t>:</m:t>
                    </m:r>
                    <m:r>
                      <a:rPr lang="zh-CN" altLang="en-US" sz="2400" i="1">
                        <a:latin typeface="Cambria Math"/>
                      </a:rPr>
                      <m:t>符号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zh-CN" altLang="en-US" sz="2400" b="0" i="1" smtClean="0">
                        <a:latin typeface="Cambria Math"/>
                      </a:rPr>
                      <m:t>与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zh-CN" altLang="en-US" sz="2400" b="0" i="1" smtClean="0">
                        <a:latin typeface="Cambria Math"/>
                      </a:rPr>
                      <m:t>有</m:t>
                    </m:r>
                    <m:r>
                      <a:rPr lang="zh-CN" altLang="en-US" sz="2400" i="1">
                        <a:latin typeface="Cambria Math"/>
                      </a:rPr>
                      <m:t>什么</m:t>
                    </m:r>
                    <m:r>
                      <a:rPr lang="zh-CN" altLang="en-US" sz="2400" i="1" smtClean="0">
                        <a:latin typeface="Cambria Math"/>
                      </a:rPr>
                      <m:t>区别</m:t>
                    </m:r>
                    <m:r>
                      <a:rPr lang="zh-CN" altLang="en-US" sz="2400" b="0" i="1" smtClean="0">
                        <a:latin typeface="Cambria Math"/>
                      </a:rPr>
                      <m:t>与</m:t>
                    </m:r>
                    <m:r>
                      <a:rPr lang="zh-CN" altLang="en-US" sz="2400" i="1">
                        <a:latin typeface="Cambria Math"/>
                      </a:rPr>
                      <m:t>联系</m:t>
                    </m:r>
                    <m:r>
                      <a:rPr lang="zh-CN" altLang="en-US" sz="2400" b="0" i="1" smtClean="0">
                        <a:latin typeface="Cambria Math"/>
                      </a:rPr>
                      <m:t>？</m:t>
                    </m:r>
                  </m:oMath>
                </a14:m>
                <a:endParaRPr lang="zh-CN" altLang="en-US" sz="2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656" y="4361980"/>
                <a:ext cx="8222620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112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6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2819981" y="1225732"/>
            <a:ext cx="6463621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迷你简启体" panose="03000509000000000000" charset="-122"/>
                <a:ea typeface="迷你简启体" panose="03000509000000000000" charset="-122"/>
                <a:cs typeface="+mj-cs"/>
              </a:defRPr>
            </a:lvl1pPr>
          </a:lstStyle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由导数定义求函数导数的步骤 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导数的定义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6763" y="4746016"/>
            <a:ext cx="5067591" cy="52322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简记为：一差、二比、三极限</a:t>
            </a:r>
            <a:endParaRPr lang="zh-CN" altLang="en-US" sz="2800" b="1" dirty="0"/>
          </a:p>
        </p:txBody>
      </p:sp>
      <p:sp>
        <p:nvSpPr>
          <p:cNvPr id="13" name="矩形 12"/>
          <p:cNvSpPr/>
          <p:nvPr/>
        </p:nvSpPr>
        <p:spPr>
          <a:xfrm>
            <a:off x="2608725" y="2003607"/>
            <a:ext cx="1008112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求函数的增量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593936"/>
              </p:ext>
            </p:extLst>
          </p:nvPr>
        </p:nvGraphicFramePr>
        <p:xfrm>
          <a:off x="2731801" y="2766419"/>
          <a:ext cx="8129587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文档" r:id="rId3" imgW="8128922" imgH="1020350" progId="Word.Document.12">
                  <p:embed/>
                </p:oleObj>
              </mc:Choice>
              <mc:Fallback>
                <p:oleObj name="文档" r:id="rId3" imgW="8128922" imgH="10203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1801" y="2766419"/>
                        <a:ext cx="8129587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677410"/>
              </p:ext>
            </p:extLst>
          </p:nvPr>
        </p:nvGraphicFramePr>
        <p:xfrm>
          <a:off x="2752742" y="3647890"/>
          <a:ext cx="81248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文档" r:id="rId5" imgW="8128922" imgH="1021792" progId="Word.Document.12">
                  <p:embed/>
                </p:oleObj>
              </mc:Choice>
              <mc:Fallback>
                <p:oleObj name="文档" r:id="rId5" imgW="8128922" imgH="10217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2742" y="3647890"/>
                        <a:ext cx="8124825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17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693087"/>
              </p:ext>
            </p:extLst>
          </p:nvPr>
        </p:nvGraphicFramePr>
        <p:xfrm>
          <a:off x="1961716" y="1777586"/>
          <a:ext cx="11163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5" name="文档" r:id="rId3" imgW="11135453" imgH="1071720" progId="Word.Document.12">
                  <p:embed/>
                </p:oleObj>
              </mc:Choice>
              <mc:Fallback>
                <p:oleObj name="文档" r:id="rId3" imgW="11135453" imgH="1071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1716" y="1777586"/>
                        <a:ext cx="111633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2395145" y="4653136"/>
            <a:ext cx="11520000" cy="576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4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181670"/>
              </p:ext>
            </p:extLst>
          </p:nvPr>
        </p:nvGraphicFramePr>
        <p:xfrm>
          <a:off x="2395145" y="5318017"/>
          <a:ext cx="111633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6" name="文档" r:id="rId5" imgW="11169309" imgH="1007853" progId="Word.Document.12">
                  <p:embed/>
                </p:oleObj>
              </mc:Choice>
              <mc:Fallback>
                <p:oleObj name="文档" r:id="rId5" imgW="11169309" imgH="10078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5145" y="5318017"/>
                        <a:ext cx="1116330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955553"/>
              </p:ext>
            </p:extLst>
          </p:nvPr>
        </p:nvGraphicFramePr>
        <p:xfrm>
          <a:off x="1968714" y="1044714"/>
          <a:ext cx="812958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7" name="文档" r:id="rId7" imgW="8110393" imgH="933480" progId="Word.Document.12">
                  <p:embed/>
                </p:oleObj>
              </mc:Choice>
              <mc:Fallback>
                <p:oleObj name="文档" r:id="rId7" imgW="8110393" imgH="933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68714" y="1044714"/>
                        <a:ext cx="8129587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924630"/>
              </p:ext>
            </p:extLst>
          </p:nvPr>
        </p:nvGraphicFramePr>
        <p:xfrm>
          <a:off x="2568986" y="2520814"/>
          <a:ext cx="111633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8" name="文档" r:id="rId9" imgW="11169309" imgH="1186851" progId="Word.Document.12">
                  <p:embed/>
                </p:oleObj>
              </mc:Choice>
              <mc:Fallback>
                <p:oleObj name="文档" r:id="rId9" imgW="11169309" imgH="11868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68986" y="2520814"/>
                        <a:ext cx="111633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383944"/>
              </p:ext>
            </p:extLst>
          </p:nvPr>
        </p:nvGraphicFramePr>
        <p:xfrm>
          <a:off x="2613740" y="3814413"/>
          <a:ext cx="11149012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9" name="文档" r:id="rId11" imgW="11169309" imgH="1185413" progId="Word.Document.12">
                  <p:embed/>
                </p:oleObj>
              </mc:Choice>
              <mc:Fallback>
                <p:oleObj name="文档" r:id="rId11" imgW="11169309" imgH="11854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13740" y="3814413"/>
                        <a:ext cx="11149012" cy="1182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5039105" y="408017"/>
            <a:ext cx="25186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>
                <a:solidFill>
                  <a:srgbClr val="C00000"/>
                </a:solidFill>
                <a:latin typeface="Times New Roman"/>
                <a:cs typeface="Times New Roman"/>
              </a:rPr>
              <a:t>导数定义的应用</a:t>
            </a:r>
            <a:endParaRPr lang="zh-CN" altLang="en-US" sz="2600" b="1" kern="1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8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导数的定义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81178" y="1988855"/>
            <a:ext cx="62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差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6287" y="3042859"/>
            <a:ext cx="74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比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5399" y="4110822"/>
            <a:ext cx="963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极限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937835" y="931745"/>
            <a:ext cx="9900503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(2) 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将原油精练为汽油、柴油、塑胶等各种不同产品，需要对原油进行冷 却和加热。如果在第</a:t>
            </a:r>
            <a:r>
              <a:rPr lang="en-US" altLang="zh-CN" sz="2400" i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x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h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时，原油的温度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单位：℃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为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zh-CN" sz="2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计算第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 h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6 h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时，原油温度的瞬时变化率，并说明它们的意义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课本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P6.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例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761062"/>
              </p:ext>
            </p:extLst>
          </p:nvPr>
        </p:nvGraphicFramePr>
        <p:xfrm>
          <a:off x="2266175" y="1793137"/>
          <a:ext cx="4337050" cy="599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4" name="Equation" r:id="rId3" imgW="1955800" imgH="228600" progId="Equation.DSMT4">
                  <p:embed/>
                </p:oleObj>
              </mc:Choice>
              <mc:Fallback>
                <p:oleObj name="Equation" r:id="rId3" imgW="195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175" y="1793137"/>
                        <a:ext cx="4337050" cy="599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8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导数的定义</a:t>
            </a:r>
          </a:p>
        </p:txBody>
      </p:sp>
      <p:pic>
        <p:nvPicPr>
          <p:cNvPr id="49185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62" y="5469924"/>
            <a:ext cx="4212340" cy="57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86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23" y="6172309"/>
            <a:ext cx="3331095" cy="52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91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62" y="3607600"/>
            <a:ext cx="6791527" cy="82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92" name="Picture 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62" y="4636497"/>
            <a:ext cx="537520" cy="54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93" name="Picture 4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"/>
          <a:stretch/>
        </p:blipFill>
        <p:spPr bwMode="auto">
          <a:xfrm>
            <a:off x="3420275" y="4586434"/>
            <a:ext cx="3064287" cy="64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765233" y="3635032"/>
            <a:ext cx="62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差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36287" y="4657088"/>
            <a:ext cx="74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比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46464" y="5483232"/>
            <a:ext cx="963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极限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2165" y="3556038"/>
            <a:ext cx="56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解： 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953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8655"/>
              </p:ext>
            </p:extLst>
          </p:nvPr>
        </p:nvGraphicFramePr>
        <p:xfrm>
          <a:off x="1808163" y="1639888"/>
          <a:ext cx="8110537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" name="文档" r:id="rId3" imgW="8091363" imgH="2813040" progId="Word.Document.12">
                  <p:embed/>
                </p:oleObj>
              </mc:Choice>
              <mc:Fallback>
                <p:oleObj name="文档" r:id="rId3" imgW="8091363" imgH="2813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8163" y="1639888"/>
                        <a:ext cx="8110537" cy="281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35"/>
          <p:cNvSpPr txBox="1"/>
          <p:nvPr/>
        </p:nvSpPr>
        <p:spPr>
          <a:xfrm>
            <a:off x="1522663" y="348448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5" name="答案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pic>
        <p:nvPicPr>
          <p:cNvPr id="16" name="解析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64" y="6327667"/>
            <a:ext cx="952502" cy="399289"/>
          </a:xfrm>
          <a:prstGeom prst="rect">
            <a:avLst/>
          </a:prstGeom>
        </p:spPr>
      </p:pic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782579"/>
              </p:ext>
            </p:extLst>
          </p:nvPr>
        </p:nvGraphicFramePr>
        <p:xfrm>
          <a:off x="1793875" y="4508500"/>
          <a:ext cx="108966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文档" r:id="rId7" imgW="10988958" imgH="1208160" progId="Word.Document.12">
                  <p:embed/>
                </p:oleObj>
              </mc:Choice>
              <mc:Fallback>
                <p:oleObj name="文档" r:id="rId7" imgW="10988958" imgH="12081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3875" y="4508500"/>
                        <a:ext cx="108966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8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导数的定义</a:t>
            </a:r>
          </a:p>
        </p:txBody>
      </p:sp>
    </p:spTree>
    <p:extLst>
      <p:ext uri="{BB962C8B-B14F-4D97-AF65-F5344CB8AC3E}">
        <p14:creationId xmlns:p14="http://schemas.microsoft.com/office/powerpoint/2010/main" val="22677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854805" y="1283880"/>
            <a:ext cx="11520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在平均变化率中，函数值的增量为正值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瞬时变化率是刻画某函数值在区间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上变化快慢的物理量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处的导数值与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的正、负无关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标题 5"/>
          <p:cNvSpPr txBox="1">
            <a:spLocks/>
          </p:cNvSpPr>
          <p:nvPr/>
        </p:nvSpPr>
        <p:spPr>
          <a:xfrm>
            <a:off x="1854805" y="1015623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思考辨析  判断正误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7614805" y="139662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50777" y="192754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57629" y="254574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/>
              </a:rPr>
              <a:t>√</a:t>
            </a:r>
            <a:endParaRPr lang="zh-CN" altLang="en-US" sz="2800" kern="100" dirty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Times New Roman"/>
            </a:endParaRPr>
          </a:p>
        </p:txBody>
      </p:sp>
      <p:pic>
        <p:nvPicPr>
          <p:cNvPr id="13" name="答案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64" y="6327667"/>
            <a:ext cx="952502" cy="399289"/>
          </a:xfrm>
          <a:prstGeom prst="rect">
            <a:avLst/>
          </a:prstGeom>
        </p:spPr>
      </p:pic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838259"/>
              </p:ext>
            </p:extLst>
          </p:nvPr>
        </p:nvGraphicFramePr>
        <p:xfrm>
          <a:off x="4906149" y="3839558"/>
          <a:ext cx="538285" cy="575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Equation" r:id="rId5" imgW="279360" imgH="291960" progId="Equation.DSMT4">
                  <p:embed/>
                </p:oleObj>
              </mc:Choice>
              <mc:Fallback>
                <p:oleObj name="Equation" r:id="rId5" imgW="279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149" y="3839558"/>
                        <a:ext cx="538285" cy="5754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6931564" y="389903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/>
              </a:rPr>
              <a:t>√</a:t>
            </a:r>
            <a:endParaRPr lang="zh-CN" altLang="en-US" sz="2800" kern="100" dirty="0">
              <a:solidFill>
                <a:srgbClr val="C00000"/>
              </a:solidFill>
              <a:latin typeface="宋体" pitchFamily="2" charset="-122"/>
              <a:ea typeface="宋体" pitchFamily="2" charset="-122"/>
              <a:cs typeface="Times New Roman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711743"/>
              </p:ext>
            </p:extLst>
          </p:nvPr>
        </p:nvGraphicFramePr>
        <p:xfrm>
          <a:off x="1955723" y="3068960"/>
          <a:ext cx="11155362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文档" r:id="rId7" imgW="11148847" imgH="1958679" progId="Word.Document.12">
                  <p:embed/>
                </p:oleObj>
              </mc:Choice>
              <mc:Fallback>
                <p:oleObj name="文档" r:id="rId7" imgW="11148847" imgH="19586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5723" y="3068960"/>
                        <a:ext cx="11155362" cy="195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8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导数的定义</a:t>
            </a:r>
          </a:p>
        </p:txBody>
      </p:sp>
    </p:spTree>
    <p:extLst>
      <p:ext uri="{BB962C8B-B14F-4D97-AF65-F5344CB8AC3E}">
        <p14:creationId xmlns:p14="http://schemas.microsoft.com/office/powerpoint/2010/main" val="284817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1" grpId="0"/>
      <p:bldP spid="11" grpId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759952" y="1047339"/>
            <a:ext cx="11520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理解平均变化率要注意以下几点：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631050"/>
              </p:ext>
            </p:extLst>
          </p:nvPr>
        </p:nvGraphicFramePr>
        <p:xfrm>
          <a:off x="1871190" y="1507713"/>
          <a:ext cx="10700998" cy="169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4" name="文档" r:id="rId3" imgW="11084108" imgH="1768320" progId="Word.Document.12">
                  <p:embed/>
                </p:oleObj>
              </mc:Choice>
              <mc:Fallback>
                <p:oleObj name="文档" r:id="rId3" imgW="11084108" imgH="17683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1190" y="1507713"/>
                        <a:ext cx="10700998" cy="1696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387634"/>
              </p:ext>
            </p:extLst>
          </p:nvPr>
        </p:nvGraphicFramePr>
        <p:xfrm>
          <a:off x="1864652" y="3233802"/>
          <a:ext cx="111061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5" name="文档" r:id="rId5" imgW="11117807" imgH="912962" progId="Word.Document.12">
                  <p:embed/>
                </p:oleObj>
              </mc:Choice>
              <mc:Fallback>
                <p:oleObj name="文档" r:id="rId5" imgW="11117807" imgH="9129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4652" y="3233802"/>
                        <a:ext cx="1110615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1773909" y="4273990"/>
            <a:ext cx="11520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函数的平均变化率可以表现出函数的变化趋势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自变量的改变量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取值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越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小，越能准确体现函数的变化情况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课堂小结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72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983317" y="1161981"/>
            <a:ext cx="11520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利用导数定义求导数：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048125"/>
              </p:ext>
            </p:extLst>
          </p:nvPr>
        </p:nvGraphicFramePr>
        <p:xfrm>
          <a:off x="2094998" y="1864551"/>
          <a:ext cx="111061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文档" r:id="rId3" imgW="11117807" imgH="911525" progId="Word.Document.12">
                  <p:embed/>
                </p:oleObj>
              </mc:Choice>
              <mc:Fallback>
                <p:oleObj name="文档" r:id="rId3" imgW="11117807" imgH="911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4998" y="1864551"/>
                        <a:ext cx="1110615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2004258" y="2774538"/>
            <a:ext cx="7628353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处的导数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只与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有关，与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导数可以描述事物的瞬时变化情况，应用非常广泛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课堂小结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478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b="1" dirty="0"/>
              <a:t>微积分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66560" y="994987"/>
            <a:ext cx="9471485" cy="43513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zh-CN" altLang="en-US" sz="2600" b="1" dirty="0">
                <a:latin typeface="+mj-ea"/>
                <a:ea typeface="+mj-ea"/>
              </a:rPr>
              <a:t>为了描述现实世界中运动、变化着的现象，在数学中引入了函数。随着对函数的研究的不断深化，产生了微积分，它是数学发展史上继</a:t>
            </a:r>
            <a:r>
              <a:rPr lang="zh-CN" altLang="en-US" sz="2600" b="1" dirty="0" smtClean="0">
                <a:latin typeface="+mj-ea"/>
                <a:ea typeface="+mj-ea"/>
              </a:rPr>
              <a:t>欧氏几何</a:t>
            </a:r>
            <a:r>
              <a:rPr lang="zh-CN" altLang="en-US" sz="2600" b="1" dirty="0">
                <a:latin typeface="+mj-ea"/>
                <a:ea typeface="+mj-ea"/>
              </a:rPr>
              <a:t>后的又一个具有划时代意义的伟大创造，被誉为数学史上的</a:t>
            </a:r>
            <a:r>
              <a:rPr lang="zh-CN" altLang="en-US" sz="2600" b="1" dirty="0" smtClean="0">
                <a:latin typeface="+mj-ea"/>
                <a:ea typeface="+mj-ea"/>
              </a:rPr>
              <a:t>里程碑</a:t>
            </a:r>
            <a:endParaRPr lang="en-US" altLang="zh-CN" sz="2600" b="1" dirty="0" smtClean="0">
              <a:latin typeface="+mj-ea"/>
              <a:ea typeface="+mj-ea"/>
            </a:endParaRPr>
          </a:p>
          <a:p>
            <a:endParaRPr lang="zh-CN" altLang="en-US" sz="2600" b="1" dirty="0">
              <a:latin typeface="+mj-ea"/>
              <a:ea typeface="+mj-ea"/>
            </a:endParaRPr>
          </a:p>
          <a:p>
            <a:r>
              <a:rPr lang="zh-CN" altLang="en-US" sz="2600" b="1" dirty="0">
                <a:latin typeface="+mj-ea"/>
                <a:ea typeface="+mj-ea"/>
              </a:rPr>
              <a:t>微积分的创立与处理四类科学问题直接相关</a:t>
            </a:r>
          </a:p>
          <a:p>
            <a:pPr lvl="1"/>
            <a:r>
              <a:rPr lang="zh-CN" altLang="en-US" dirty="0">
                <a:latin typeface="+mj-ea"/>
                <a:ea typeface="+mj-ea"/>
              </a:rPr>
              <a:t>已知物体运动的路程</a:t>
            </a:r>
            <a:r>
              <a:rPr lang="zh-CN" altLang="en-US" dirty="0" smtClean="0">
                <a:latin typeface="+mj-ea"/>
                <a:ea typeface="+mj-ea"/>
              </a:rPr>
              <a:t>作为</a:t>
            </a:r>
            <a:r>
              <a:rPr lang="zh-CN" altLang="en-US" dirty="0">
                <a:latin typeface="+mj-ea"/>
                <a:ea typeface="+mj-ea"/>
              </a:rPr>
              <a:t>时间</a:t>
            </a:r>
            <a:r>
              <a:rPr lang="zh-CN" altLang="en-US" dirty="0" smtClean="0">
                <a:latin typeface="+mj-ea"/>
                <a:ea typeface="+mj-ea"/>
              </a:rPr>
              <a:t>的</a:t>
            </a:r>
            <a:r>
              <a:rPr lang="zh-CN" altLang="en-US" dirty="0">
                <a:latin typeface="+mj-ea"/>
                <a:ea typeface="+mj-ea"/>
              </a:rPr>
              <a:t>函数，求物体在任意时刻的速度与加速度；反之，已知加速度作为时间的函数，求速度与路程</a:t>
            </a:r>
          </a:p>
          <a:p>
            <a:pPr lvl="1"/>
            <a:r>
              <a:rPr lang="zh-CN" altLang="en-US" dirty="0">
                <a:latin typeface="+mj-ea"/>
                <a:ea typeface="+mj-ea"/>
              </a:rPr>
              <a:t>求曲线的切线</a:t>
            </a:r>
          </a:p>
          <a:p>
            <a:pPr lvl="1"/>
            <a:r>
              <a:rPr lang="zh-CN" altLang="en-US" dirty="0">
                <a:latin typeface="+mj-ea"/>
                <a:ea typeface="+mj-ea"/>
              </a:rPr>
              <a:t>求函数的最大值与最小值</a:t>
            </a:r>
          </a:p>
          <a:p>
            <a:pPr lvl="1"/>
            <a:r>
              <a:rPr lang="zh-CN" altLang="en-US" dirty="0">
                <a:latin typeface="+mj-ea"/>
                <a:ea typeface="+mj-ea"/>
              </a:rPr>
              <a:t>求长度、面积、体积和重心</a:t>
            </a:r>
            <a:r>
              <a:rPr lang="zh-CN" altLang="en-US" dirty="0" smtClean="0">
                <a:latin typeface="+mj-ea"/>
                <a:ea typeface="+mj-ea"/>
              </a:rPr>
              <a:t>等</a:t>
            </a:r>
            <a:endParaRPr lang="en-US" altLang="zh-CN" dirty="0" smtClean="0">
              <a:latin typeface="+mj-ea"/>
              <a:ea typeface="+mj-ea"/>
            </a:endParaRPr>
          </a:p>
          <a:p>
            <a:pPr lvl="1"/>
            <a:endParaRPr lang="zh-CN" altLang="en-US" dirty="0">
              <a:latin typeface="+mj-ea"/>
              <a:ea typeface="+mj-ea"/>
            </a:endParaRPr>
          </a:p>
          <a:p>
            <a:r>
              <a:rPr lang="en-US" altLang="zh-CN" sz="2600" b="1" dirty="0">
                <a:latin typeface="+mj-ea"/>
                <a:ea typeface="+mj-ea"/>
              </a:rPr>
              <a:t>17</a:t>
            </a:r>
            <a:r>
              <a:rPr lang="zh-CN" altLang="en-US" sz="2600" b="1" dirty="0">
                <a:latin typeface="+mj-ea"/>
                <a:ea typeface="+mj-ea"/>
              </a:rPr>
              <a:t>世纪中叶，牛顿和莱布尼兹各自独立地</a:t>
            </a:r>
            <a:r>
              <a:rPr lang="zh-CN" altLang="en-US" sz="2600" b="1" dirty="0" smtClean="0">
                <a:latin typeface="+mj-ea"/>
                <a:ea typeface="+mj-ea"/>
              </a:rPr>
              <a:t>创立了</a:t>
            </a:r>
            <a:r>
              <a:rPr lang="zh-CN" altLang="en-US" sz="2600" b="1" dirty="0">
                <a:latin typeface="+mj-ea"/>
                <a:ea typeface="+mj-ea"/>
              </a:rPr>
              <a:t>微积分</a:t>
            </a:r>
          </a:p>
          <a:p>
            <a:pPr lvl="1"/>
            <a:endParaRPr lang="en-US" altLang="zh-CN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626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4734"/>
    </mc:Choice>
    <mc:Fallback xmlns="">
      <p:transition spd="slow" advTm="3473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094960" y="1403905"/>
            <a:ext cx="115200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[2,2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上的平均变化率是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A.0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	B.1  		C.2  		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D.Δ</a:t>
            </a:r>
            <a:r>
              <a:rPr lang="en-US" altLang="zh-CN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TextBox 35"/>
          <p:cNvSpPr txBox="1"/>
          <p:nvPr/>
        </p:nvSpPr>
        <p:spPr>
          <a:xfrm>
            <a:off x="1959829" y="200270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3" name="答案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pic>
        <p:nvPicPr>
          <p:cNvPr id="15" name="解析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64" y="6327667"/>
            <a:ext cx="952502" cy="399289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594927"/>
              </p:ext>
            </p:extLst>
          </p:nvPr>
        </p:nvGraphicFramePr>
        <p:xfrm>
          <a:off x="2247900" y="2854325"/>
          <a:ext cx="80406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3" name="文档" r:id="rId7" imgW="8110393" imgH="973080" progId="Word.Document.12">
                  <p:embed/>
                </p:oleObj>
              </mc:Choice>
              <mc:Fallback>
                <p:oleObj name="文档" r:id="rId7" imgW="8110393" imgH="9730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47900" y="2854325"/>
                        <a:ext cx="80406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跟踪训练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66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864620" y="1403905"/>
            <a:ext cx="115200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设函数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，当自变量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时，函数的平均变化率为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A.2.1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	B.1.1  		C.2  		D.0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9964" y="199087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3" name="答案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4754"/>
            <a:ext cx="952502" cy="399289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592594"/>
              </p:ext>
            </p:extLst>
          </p:nvPr>
        </p:nvGraphicFramePr>
        <p:xfrm>
          <a:off x="1982788" y="2819400"/>
          <a:ext cx="8040687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文档" r:id="rId5" imgW="8110393" imgH="1116000" progId="Word.Document.12">
                  <p:embed/>
                </p:oleObj>
              </mc:Choice>
              <mc:Fallback>
                <p:oleObj name="文档" r:id="rId5" imgW="8110393" imgH="111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2788" y="2819400"/>
                        <a:ext cx="8040687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解析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64" y="6327667"/>
            <a:ext cx="952502" cy="399289"/>
          </a:xfrm>
          <a:prstGeom prst="rect">
            <a:avLst/>
          </a:prstGeom>
        </p:spPr>
      </p:pic>
      <p:sp>
        <p:nvSpPr>
          <p:cNvPr id="2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跟踪训练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337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答案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pic>
        <p:nvPicPr>
          <p:cNvPr id="12" name="解析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64" y="6327667"/>
            <a:ext cx="952502" cy="399289"/>
          </a:xfrm>
          <a:prstGeom prst="rect">
            <a:avLst/>
          </a:prstGeom>
        </p:spPr>
      </p:pic>
      <p:pic>
        <p:nvPicPr>
          <p:cNvPr id="161794" name="Picture 2" descr="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66" y="2194180"/>
            <a:ext cx="2458188" cy="240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775110"/>
              </p:ext>
            </p:extLst>
          </p:nvPr>
        </p:nvGraphicFramePr>
        <p:xfrm>
          <a:off x="1924235" y="5563747"/>
          <a:ext cx="10936287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文档" r:id="rId8" imgW="10903502" imgH="950760" progId="Word.Document.12">
                  <p:embed/>
                </p:oleObj>
              </mc:Choice>
              <mc:Fallback>
                <p:oleObj name="文档" r:id="rId8" imgW="10903502" imgH="9507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24235" y="5563747"/>
                        <a:ext cx="10936287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440064"/>
              </p:ext>
            </p:extLst>
          </p:nvPr>
        </p:nvGraphicFramePr>
        <p:xfrm>
          <a:off x="1927225" y="4927600"/>
          <a:ext cx="108108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name="文档" r:id="rId10" imgW="10903502" imgH="950760" progId="Word.Document.12">
                  <p:embed/>
                </p:oleObj>
              </mc:Choice>
              <mc:Fallback>
                <p:oleObj name="文档" r:id="rId10" imgW="10903502" imgH="9507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27225" y="4927600"/>
                        <a:ext cx="10810875" cy="9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332005"/>
              </p:ext>
            </p:extLst>
          </p:nvPr>
        </p:nvGraphicFramePr>
        <p:xfrm>
          <a:off x="1960747" y="941071"/>
          <a:ext cx="11299825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2" name="文档" r:id="rId12" imgW="11270818" imgH="1783080" progId="Word.Document.12">
                  <p:embed/>
                </p:oleObj>
              </mc:Choice>
              <mc:Fallback>
                <p:oleObj name="文档" r:id="rId12" imgW="11270818" imgH="17830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60747" y="941071"/>
                        <a:ext cx="11299825" cy="177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974216"/>
              </p:ext>
            </p:extLst>
          </p:nvPr>
        </p:nvGraphicFramePr>
        <p:xfrm>
          <a:off x="2435632" y="2090918"/>
          <a:ext cx="21399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3" name="文档" r:id="rId14" imgW="2135623" imgH="667204" progId="Word.Document.12">
                  <p:embed/>
                </p:oleObj>
              </mc:Choice>
              <mc:Fallback>
                <p:oleObj name="文档" r:id="rId14" imgW="2135623" imgH="6672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35632" y="2090918"/>
                        <a:ext cx="213995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标题 1"/>
          <p:cNvSpPr txBox="1">
            <a:spLocks/>
          </p:cNvSpPr>
          <p:nvPr/>
        </p:nvSpPr>
        <p:spPr>
          <a:xfrm>
            <a:off x="152400" y="152401"/>
            <a:ext cx="4038600" cy="78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迷你简启体" panose="03000509000000000000" charset="-122"/>
                <a:ea typeface="迷你简启体" panose="03000509000000000000" charset="-122"/>
                <a:cs typeface="+mj-cs"/>
              </a:defRPr>
            </a:lvl1pPr>
          </a:lstStyle>
          <a:p>
            <a:r>
              <a:rPr lang="zh-CN" altLang="en-US" smtClean="0"/>
              <a:t>跟踪训练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852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857640" y="1026740"/>
            <a:ext cx="115200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质点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按运动方程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at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做直线运动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位移单位：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，若质点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时的瞬时速度为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 m/s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，求常数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的值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57640" y="2463782"/>
            <a:ext cx="115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质点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时的瞬时速度即为函数在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处的瞬时变化率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质点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附近的平均变化率为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081730"/>
              </p:ext>
            </p:extLst>
          </p:nvPr>
        </p:nvGraphicFramePr>
        <p:xfrm>
          <a:off x="1972441" y="3703842"/>
          <a:ext cx="812958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文档" r:id="rId3" imgW="8128922" imgH="991517" progId="Word.Document.12">
                  <p:embed/>
                </p:oleObj>
              </mc:Choice>
              <mc:Fallback>
                <p:oleObj name="文档" r:id="rId3" imgW="8128922" imgH="9915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2441" y="3703842"/>
                        <a:ext cx="8129587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993722"/>
              </p:ext>
            </p:extLst>
          </p:nvPr>
        </p:nvGraphicFramePr>
        <p:xfrm>
          <a:off x="1972441" y="4509120"/>
          <a:ext cx="812958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文档" r:id="rId5" imgW="8128922" imgH="993319" progId="Word.Document.12">
                  <p:embed/>
                </p:oleObj>
              </mc:Choice>
              <mc:Fallback>
                <p:oleObj name="文档" r:id="rId5" imgW="8128922" imgH="9933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2441" y="4509120"/>
                        <a:ext cx="8129587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解答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跟踪训练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739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704110" y="818441"/>
            <a:ext cx="115200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物体的运动路程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单位：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与时间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单位：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的关系可用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表示，</a:t>
            </a: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求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物体在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时的瞬时速度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52248" y="2766332"/>
            <a:ext cx="5123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函数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处的瞬时变化率为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即物体在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s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时的瞬时速度为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m/s.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2" name="解答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919510"/>
              </p:ext>
            </p:extLst>
          </p:nvPr>
        </p:nvGraphicFramePr>
        <p:xfrm>
          <a:off x="1925809" y="1980273"/>
          <a:ext cx="10135824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8" name="文档" r:id="rId5" imgW="10258634" imgH="1155600" progId="Word.Document.12">
                  <p:embed/>
                </p:oleObj>
              </mc:Choice>
              <mc:Fallback>
                <p:oleObj name="文档" r:id="rId5" imgW="10258634" imgH="115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5809" y="1980273"/>
                        <a:ext cx="10135824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811595"/>
              </p:ext>
            </p:extLst>
          </p:nvPr>
        </p:nvGraphicFramePr>
        <p:xfrm>
          <a:off x="2819269" y="2804611"/>
          <a:ext cx="9237652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name="文档" r:id="rId7" imgW="9612023" imgH="1158815" progId="Word.Document.12">
                  <p:embed/>
                </p:oleObj>
              </mc:Choice>
              <mc:Fallback>
                <p:oleObj name="文档" r:id="rId7" imgW="9612023" imgH="11588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9269" y="2804611"/>
                        <a:ext cx="9237652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7464110" y="1303189"/>
            <a:ext cx="11520000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（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）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求物体的初速度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43860" y="3947585"/>
            <a:ext cx="115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求物体的初速度，即求物体在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时的瞬时速度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12466"/>
              </p:ext>
            </p:extLst>
          </p:nvPr>
        </p:nvGraphicFramePr>
        <p:xfrm>
          <a:off x="2827230" y="4515200"/>
          <a:ext cx="111633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0" name="文档" r:id="rId9" imgW="11169309" imgH="1074348" progId="Word.Document.12">
                  <p:embed/>
                </p:oleObj>
              </mc:Choice>
              <mc:Fallback>
                <p:oleObj name="文档" r:id="rId9" imgW="11169309" imgH="10743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27230" y="4515200"/>
                        <a:ext cx="1116330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2819269" y="6034274"/>
            <a:ext cx="11520000" cy="576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函数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时的瞬时变化率为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，即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物体的初速度为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m/s.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373154"/>
              </p:ext>
            </p:extLst>
          </p:nvPr>
        </p:nvGraphicFramePr>
        <p:xfrm>
          <a:off x="2873643" y="5432317"/>
          <a:ext cx="111633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文档" r:id="rId11" imgW="11169309" imgH="893912" progId="Word.Document.12">
                  <p:embed/>
                </p:oleObj>
              </mc:Choice>
              <mc:Fallback>
                <p:oleObj name="文档" r:id="rId11" imgW="11169309" imgH="8939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73643" y="5432317"/>
                        <a:ext cx="11163300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跟踪训练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53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771007"/>
              </p:ext>
            </p:extLst>
          </p:nvPr>
        </p:nvGraphicFramePr>
        <p:xfrm>
          <a:off x="1947863" y="949325"/>
          <a:ext cx="8110537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4" name="文档" r:id="rId3" imgW="8091363" imgH="1087560" progId="Word.Document.12">
                  <p:embed/>
                </p:oleObj>
              </mc:Choice>
              <mc:Fallback>
                <p:oleObj name="文档" r:id="rId3" imgW="8091363" imgH="10875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7863" y="949325"/>
                        <a:ext cx="8110537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674770"/>
              </p:ext>
            </p:extLst>
          </p:nvPr>
        </p:nvGraphicFramePr>
        <p:xfrm>
          <a:off x="1950160" y="2070551"/>
          <a:ext cx="8129587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5" name="文档" r:id="rId5" imgW="8110393" imgH="1089000" progId="Word.Document.12">
                  <p:embed/>
                </p:oleObj>
              </mc:Choice>
              <mc:Fallback>
                <p:oleObj name="文档" r:id="rId5" imgW="8110393" imgH="10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0160" y="2070551"/>
                        <a:ext cx="8129587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422314"/>
              </p:ext>
            </p:extLst>
          </p:nvPr>
        </p:nvGraphicFramePr>
        <p:xfrm>
          <a:off x="1950160" y="3132484"/>
          <a:ext cx="81248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6" name="文档" r:id="rId7" imgW="8128922" imgH="1090272" progId="Word.Document.12">
                  <p:embed/>
                </p:oleObj>
              </mc:Choice>
              <mc:Fallback>
                <p:oleObj name="文档" r:id="rId7" imgW="8128922" imgH="10902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0160" y="3132484"/>
                        <a:ext cx="8124825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954999"/>
              </p:ext>
            </p:extLst>
          </p:nvPr>
        </p:nvGraphicFramePr>
        <p:xfrm>
          <a:off x="1950160" y="4194417"/>
          <a:ext cx="81248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7" name="文档" r:id="rId9" imgW="8128922" imgH="1091714" progId="Word.Document.12">
                  <p:embed/>
                </p:oleObj>
              </mc:Choice>
              <mc:Fallback>
                <p:oleObj name="文档" r:id="rId9" imgW="8128922" imgH="10917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50160" y="4194417"/>
                        <a:ext cx="8124825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解答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跟踪训练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565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结束语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02487" y="2314236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迷你简启体" charset="-122"/>
                <a:ea typeface="迷你简启体" charset="-122"/>
              </a:rPr>
              <a:t>       </a:t>
            </a:r>
            <a:r>
              <a:rPr lang="zh-CN" altLang="en-US" sz="4800" b="1" dirty="0" smtClean="0">
                <a:solidFill>
                  <a:srgbClr val="C00000"/>
                </a:solidFill>
                <a:latin typeface="迷你简启体" charset="-122"/>
                <a:ea typeface="迷你简启体" charset="-122"/>
              </a:rPr>
              <a:t>谢谢观看，</a:t>
            </a:r>
            <a:endParaRPr lang="en-US" altLang="zh-CN" sz="4800" b="1" dirty="0" smtClean="0">
              <a:solidFill>
                <a:srgbClr val="C00000"/>
              </a:solidFill>
              <a:latin typeface="迷你简启体" charset="-122"/>
              <a:ea typeface="迷你简启体" charset="-122"/>
            </a:endParaRPr>
          </a:p>
          <a:p>
            <a:r>
              <a:rPr lang="zh-CN" altLang="en-US" sz="4800" b="1" dirty="0" smtClean="0">
                <a:solidFill>
                  <a:srgbClr val="C00000"/>
                </a:solidFill>
                <a:latin typeface="迷你简启体" charset="-122"/>
                <a:ea typeface="迷你简启体" charset="-122"/>
              </a:rPr>
              <a:t>祝大家学习愉快！</a:t>
            </a:r>
            <a:endParaRPr lang="zh-CN" altLang="en-US" sz="4800" b="1" dirty="0">
              <a:solidFill>
                <a:srgbClr val="C00000"/>
              </a:solidFill>
              <a:latin typeface="迷你简启体" charset="-122"/>
              <a:ea typeface="迷你简启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16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865267" y="1736804"/>
            <a:ext cx="8646843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了解导数概念的实际背景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会求函数在某一点附近的平均变化率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会利用导数的定义求函数在某点处的导数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02" y="196844"/>
            <a:ext cx="4038600" cy="788670"/>
          </a:xfrm>
        </p:spPr>
        <p:txBody>
          <a:bodyPr>
            <a:noAutofit/>
          </a:bodyPr>
          <a:lstStyle/>
          <a:p>
            <a:r>
              <a:rPr lang="zh-CN" altLang="zh-CN" dirty="0">
                <a:cs typeface="宋体" pitchFamily="2" charset="-122"/>
              </a:rPr>
              <a:t>学习目标</a:t>
            </a:r>
            <a:r>
              <a:rPr lang="en-US" altLang="zh-CN" dirty="0">
                <a:latin typeface="Impact" pitchFamily="34" charset="0"/>
                <a:ea typeface="微软雅黑" pitchFamily="34" charset="-122"/>
                <a:cs typeface="宋体" pitchFamily="2" charset="-122"/>
              </a:rPr>
              <a:t/>
            </a:r>
            <a:br>
              <a:rPr lang="en-US" altLang="zh-CN" dirty="0">
                <a:latin typeface="Impact" pitchFamily="34" charset="0"/>
                <a:ea typeface="微软雅黑" pitchFamily="34" charset="-122"/>
                <a:cs typeface="宋体" pitchFamily="2" charset="-122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15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55"/>
    </mc:Choice>
    <mc:Fallback xmlns="">
      <p:transition spd="slow" advTm="2655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4487" y="86242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如右图所示，</a:t>
            </a:r>
            <a:r>
              <a:rPr lang="zh-CN" altLang="en-US" sz="2400" dirty="0"/>
              <a:t>向</a:t>
            </a:r>
            <a:r>
              <a:rPr lang="zh-CN" altLang="en-US" sz="2400" dirty="0" smtClean="0"/>
              <a:t>高为</a:t>
            </a:r>
            <a:r>
              <a:rPr lang="en-US" altLang="zh-CN" sz="2400" b="1" dirty="0" smtClean="0"/>
              <a:t>10cm</a:t>
            </a:r>
            <a:r>
              <a:rPr lang="zh-CN" altLang="en-US" sz="2400" dirty="0" smtClean="0"/>
              <a:t>的容器等速注水，</a:t>
            </a:r>
            <a:r>
              <a:rPr lang="en-US" altLang="zh-CN" sz="2400" b="1" dirty="0" smtClean="0"/>
              <a:t>10</a:t>
            </a:r>
            <a:r>
              <a:rPr lang="zh-CN" altLang="en-US" sz="2400" dirty="0" smtClean="0"/>
              <a:t>秒钟注满，若水深</a:t>
            </a:r>
            <a:r>
              <a:rPr lang="en-US" altLang="zh-CN" sz="2400" b="1" dirty="0" smtClean="0"/>
              <a:t>h</a:t>
            </a:r>
            <a:r>
              <a:rPr lang="zh-CN" altLang="en-US" sz="2400" dirty="0" smtClean="0"/>
              <a:t>是关于注水时间</a:t>
            </a:r>
            <a:r>
              <a:rPr lang="en-US" altLang="zh-CN" sz="2400" b="1" dirty="0" smtClean="0"/>
              <a:t>t </a:t>
            </a:r>
            <a:r>
              <a:rPr lang="zh-CN" altLang="en-US" sz="2400" dirty="0" smtClean="0"/>
              <a:t>的函数，则下面两个图象哪一个可以表示上述函数？</a:t>
            </a:r>
            <a:endParaRPr lang="zh-CN" altLang="en-US" sz="2400" dirty="0"/>
          </a:p>
        </p:txBody>
      </p:sp>
      <p:pic>
        <p:nvPicPr>
          <p:cNvPr id="1914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7"/>
          <a:stretch/>
        </p:blipFill>
        <p:spPr bwMode="auto">
          <a:xfrm>
            <a:off x="1814070" y="5131150"/>
            <a:ext cx="5977498" cy="72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880168" y="2420888"/>
                <a:ext cx="2184665" cy="785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/>
                        </a:rPr>
                        <m:t>𝑘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168" y="2420888"/>
                <a:ext cx="2184665" cy="7851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398308" y="260357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斜率公式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744068" y="3582563"/>
                <a:ext cx="26779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latin typeface="Cambria Math"/>
                          </a:rPr>
                          <m:t>图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𝐴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 </m:t>
                        </m:r>
                        <m:r>
                          <a:rPr lang="zh-CN" altLang="en-US" sz="2400" b="0" i="1" smtClean="0">
                            <a:latin typeface="Cambria Math"/>
                          </a:rPr>
                          <m:t>中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    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𝑂𝑀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/>
                          </a:rPr>
                          <m:t>𝑀𝑁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068" y="3582563"/>
                <a:ext cx="267796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91" t="-933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34703" y="4304850"/>
                <a:ext cx="1841017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(0)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/>
                            </a:rPr>
                            <m:t>3−0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703" y="4304850"/>
                <a:ext cx="1841017" cy="8090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808880" y="4295963"/>
                <a:ext cx="2327240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(3)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/>
                            </a:rPr>
                            <m:t>10−3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8880" y="4295963"/>
                <a:ext cx="2327240" cy="8090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51" y="2278882"/>
            <a:ext cx="6354485" cy="235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8585772" y="5421907"/>
            <a:ext cx="1497280" cy="484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变化率</a:t>
            </a:r>
            <a:endParaRPr lang="zh-CN" altLang="en-US" sz="2400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变化率问题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92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7368" y="284071"/>
            <a:ext cx="3384376" cy="777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283" y="888326"/>
            <a:ext cx="11858625" cy="6458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随着</a:t>
            </a:r>
            <a:r>
              <a:rPr lang="zh-CN" altLang="en-US" dirty="0" smtClean="0"/>
              <a:t>气球内空气容量的增加，气球的半径增加得越来越快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还是越来越慢？</a:t>
            </a:r>
            <a:endParaRPr lang="en-US" altLang="zh-CN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186808"/>
              </p:ext>
            </p:extLst>
          </p:nvPr>
        </p:nvGraphicFramePr>
        <p:xfrm>
          <a:off x="3989997" y="1858884"/>
          <a:ext cx="518318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3" imgW="1803400" imgH="444500" progId="Equation.DSMT4">
                  <p:embed/>
                </p:oleObj>
              </mc:Choice>
              <mc:Fallback>
                <p:oleObj name="Equation" r:id="rId3" imgW="1803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997" y="1858884"/>
                        <a:ext cx="5183187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0376" y="217524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气球的体积</a:t>
            </a:r>
            <a:endParaRPr lang="zh-CN" altLang="en-US" sz="24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1864372" y="3070750"/>
            <a:ext cx="2592288" cy="461665"/>
            <a:chOff x="695400" y="2528737"/>
            <a:chExt cx="2592288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95400" y="2528737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/>
                <a:t>当</a:t>
              </a:r>
              <a:r>
                <a:rPr lang="en-US" altLang="zh-CN" sz="2400" i="1" dirty="0" smtClean="0"/>
                <a:t>V </a:t>
              </a:r>
              <a:r>
                <a:rPr lang="zh-CN" altLang="en-US" sz="2400" dirty="0" smtClean="0"/>
                <a:t>由</a:t>
              </a:r>
              <a:r>
                <a:rPr lang="en-US" altLang="zh-CN" sz="2400" dirty="0" smtClean="0"/>
                <a:t>0      1</a:t>
              </a:r>
              <a:r>
                <a:rPr lang="zh-CN" altLang="en-US" sz="2400" dirty="0" smtClean="0"/>
                <a:t>时，</a:t>
              </a:r>
              <a:endParaRPr lang="zh-CN" altLang="en-US" sz="2400" dirty="0"/>
            </a:p>
          </p:txBody>
        </p:sp>
        <p:cxnSp>
          <p:nvCxnSpPr>
            <p:cNvPr id="8" name="直接箭头连接符 7"/>
            <p:cNvCxnSpPr/>
            <p:nvPr/>
          </p:nvCxnSpPr>
          <p:spPr>
            <a:xfrm>
              <a:off x="1937538" y="2759569"/>
              <a:ext cx="324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20656" y="2817734"/>
                <a:ext cx="3780137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(0)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/>
                            </a:rPr>
                            <m:t>1−0</m:t>
                          </m:r>
                        </m:den>
                      </m:f>
                      <m:r>
                        <a:rPr lang="en-US" altLang="zh-CN" sz="2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altLang="zh-CN" sz="2400" b="0" i="1" smtClean="0">
                          <a:latin typeface="Cambria Math"/>
                          <a:ea typeface="Cambria Math"/>
                        </a:rPr>
                        <m:t>0.62(</m:t>
                      </m:r>
                      <m:r>
                        <a:rPr lang="en-US" altLang="zh-CN" sz="2400" b="0" i="1" smtClean="0">
                          <a:latin typeface="Cambria Math"/>
                          <a:ea typeface="Cambria Math"/>
                        </a:rPr>
                        <m:t>𝑑𝑚</m:t>
                      </m:r>
                      <m:r>
                        <a:rPr lang="en-US" altLang="zh-CN" sz="2400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altLang="zh-CN" sz="2400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altLang="zh-CN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656" y="2817734"/>
                <a:ext cx="3780137" cy="8090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92664" y="3717032"/>
                <a:ext cx="3780137" cy="806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(2)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/>
                            </a:rPr>
                            <m:t>2−1</m:t>
                          </m:r>
                        </m:den>
                      </m:f>
                      <m:r>
                        <a:rPr lang="en-US" altLang="zh-CN" sz="2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altLang="zh-CN" sz="2400" b="0" i="1" smtClean="0">
                          <a:latin typeface="Cambria Math"/>
                          <a:ea typeface="Cambria Math"/>
                        </a:rPr>
                        <m:t>0.16(</m:t>
                      </m:r>
                      <m:r>
                        <a:rPr lang="en-US" altLang="zh-CN" sz="2400" b="0" i="1" smtClean="0">
                          <a:latin typeface="Cambria Math"/>
                          <a:ea typeface="Cambria Math"/>
                        </a:rPr>
                        <m:t>𝑑𝑚</m:t>
                      </m:r>
                      <m:r>
                        <a:rPr lang="en-US" altLang="zh-CN" sz="2400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altLang="zh-CN" sz="2400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altLang="zh-CN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664" y="3717032"/>
                <a:ext cx="3780137" cy="8066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1828368" y="3779202"/>
            <a:ext cx="2592288" cy="461665"/>
            <a:chOff x="839416" y="3933056"/>
            <a:chExt cx="2592288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839416" y="3933056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/>
                <a:t>当</a:t>
              </a:r>
              <a:r>
                <a:rPr lang="en-US" altLang="zh-CN" sz="2400" i="1" dirty="0" smtClean="0"/>
                <a:t>V </a:t>
              </a:r>
              <a:r>
                <a:rPr lang="zh-CN" altLang="en-US" sz="2400" dirty="0" smtClean="0"/>
                <a:t>由</a:t>
              </a:r>
              <a:r>
                <a:rPr lang="en-US" altLang="zh-CN" sz="2400" dirty="0"/>
                <a:t>1</a:t>
              </a:r>
              <a:r>
                <a:rPr lang="en-US" altLang="zh-CN" sz="2400" dirty="0" smtClean="0"/>
                <a:t>      </a:t>
              </a:r>
              <a:r>
                <a:rPr lang="en-US" altLang="zh-CN" sz="2400" dirty="0"/>
                <a:t>2</a:t>
              </a:r>
              <a:r>
                <a:rPr lang="zh-CN" altLang="en-US" sz="2400" dirty="0" smtClean="0"/>
                <a:t>时，</a:t>
              </a:r>
              <a:endParaRPr lang="zh-CN" altLang="en-US" sz="2400" dirty="0"/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2099556" y="4163888"/>
              <a:ext cx="3240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01480"/>
              </p:ext>
            </p:extLst>
          </p:nvPr>
        </p:nvGraphicFramePr>
        <p:xfrm>
          <a:off x="6520640" y="5877272"/>
          <a:ext cx="1152128" cy="923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公式" r:id="rId7" imgW="368280" imgH="393480" progId="Equation.3">
                  <p:embed/>
                </p:oleObj>
              </mc:Choice>
              <mc:Fallback>
                <p:oleObj name="公式" r:id="rId7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0640" y="5877272"/>
                        <a:ext cx="1152128" cy="923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864372" y="5343598"/>
            <a:ext cx="122893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0000"/>
                </a:solidFill>
              </a:rPr>
              <a:t>当空气容量从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V</a:t>
            </a:r>
            <a:r>
              <a:rPr lang="en-US" altLang="zh-CN" sz="2400" b="1" baseline="-25000" dirty="0" smtClean="0">
                <a:solidFill>
                  <a:srgbClr val="000000"/>
                </a:solidFill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增加到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V</a:t>
            </a:r>
            <a:r>
              <a:rPr lang="en-US" altLang="zh-CN" sz="2400" b="1" baseline="-25000" dirty="0" smtClean="0">
                <a:solidFill>
                  <a:srgbClr val="000000"/>
                </a:solidFill>
              </a:rPr>
              <a:t>2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时，气球的平均膨胀率是多少？</a:t>
            </a:r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064162"/>
              </p:ext>
            </p:extLst>
          </p:nvPr>
        </p:nvGraphicFramePr>
        <p:xfrm>
          <a:off x="2056144" y="5924545"/>
          <a:ext cx="4227033" cy="87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9" imgW="1866600" imgH="431640" progId="Equation.DSMT4">
                  <p:embed/>
                </p:oleObj>
              </mc:Choice>
              <mc:Fallback>
                <p:oleObj name="Equation" r:id="rId9" imgW="1866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144" y="5924545"/>
                        <a:ext cx="4227033" cy="878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9173184" y="5949280"/>
            <a:ext cx="2304256" cy="626069"/>
          </a:xfrm>
          <a:prstGeom prst="wedgeRoundRectCallout">
            <a:avLst>
              <a:gd name="adj1" fmla="val -68301"/>
              <a:gd name="adj2" fmla="val 5435"/>
              <a:gd name="adj3" fmla="val 1666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Arial" charset="0"/>
                <a:ea typeface="华文行楷" pitchFamily="2" charset="-122"/>
              </a:rPr>
              <a:t>平均变化率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368" y="4695527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随着气球体积逐渐变大，它的平均膨胀率逐渐变小</a:t>
            </a:r>
            <a:endParaRPr lang="zh-CN" altLang="en-US" sz="2400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4064" y="0"/>
            <a:ext cx="4038600" cy="788670"/>
          </a:xfrm>
        </p:spPr>
        <p:txBody>
          <a:bodyPr/>
          <a:lstStyle/>
          <a:p>
            <a:r>
              <a:rPr lang="zh-CN" altLang="en-US" dirty="0" smtClean="0"/>
              <a:t>变化率问题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320709" y="161305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气球膨胀率</a:t>
            </a:r>
          </a:p>
        </p:txBody>
      </p:sp>
    </p:spTree>
    <p:extLst>
      <p:ext uri="{BB962C8B-B14F-4D97-AF65-F5344CB8AC3E}">
        <p14:creationId xmlns:p14="http://schemas.microsoft.com/office/powerpoint/2010/main" val="123969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  <p:bldP spid="10" grpId="0"/>
      <p:bldP spid="12" grpId="0"/>
      <p:bldP spid="19" grpId="0"/>
      <p:bldP spid="21" grpId="0" animBg="1"/>
      <p:bldP spid="1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983316" y="1165948"/>
            <a:ext cx="11520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到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的平均变化率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25535" y="2791636"/>
            <a:ext cx="11520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实质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增量之比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作用：刻画函数值在区间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上变化的快慢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几何意义：已知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f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f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是函数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y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f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的图象上两点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则平均变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101963" y="279163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函数值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59430" y="279163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自变量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67870" y="449702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斜率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003444"/>
              </p:ext>
            </p:extLst>
          </p:nvPr>
        </p:nvGraphicFramePr>
        <p:xfrm>
          <a:off x="1877783" y="1813798"/>
          <a:ext cx="7024687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文档" r:id="rId4" imgW="7024457" imgH="1191910" progId="Word.Document.12">
                  <p:embed/>
                </p:oleObj>
              </mc:Choice>
              <mc:Fallback>
                <p:oleObj name="文档" r:id="rId4" imgW="7024457" imgH="11919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7783" y="1813798"/>
                        <a:ext cx="7024687" cy="119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548185"/>
              </p:ext>
            </p:extLst>
          </p:nvPr>
        </p:nvGraphicFramePr>
        <p:xfrm>
          <a:off x="3183073" y="4274637"/>
          <a:ext cx="7024687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文档" r:id="rId6" imgW="7024457" imgH="1193712" progId="Word.Document.12">
                  <p:embed/>
                </p:oleObj>
              </mc:Choice>
              <mc:Fallback>
                <p:oleObj name="文档" r:id="rId6" imgW="7024457" imgH="11937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83073" y="4274637"/>
                        <a:ext cx="7024687" cy="119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94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353" y="548679"/>
            <a:ext cx="2994045" cy="270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1087" y="226235"/>
            <a:ext cx="4641802" cy="788670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函数的平均变化率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49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4" grpId="0"/>
      <p:bldP spid="24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函数的平均变化率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08007" y="1050205"/>
                <a:ext cx="6603224" cy="2863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/>
                  <a:t>例</a:t>
                </a:r>
                <a:r>
                  <a:rPr lang="en-US" altLang="zh-CN" sz="2400" dirty="0" smtClean="0"/>
                  <a:t>1</a:t>
                </a:r>
                <a:r>
                  <a:rPr lang="zh-CN" altLang="en-US" sz="2400" dirty="0" smtClean="0"/>
                  <a:t>： 已知函数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/>
                      </a:rPr>
                      <m:t>=−4.9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/>
                      </a:rPr>
                      <m:t>+6.5</m:t>
                    </m:r>
                    <m:r>
                      <a:rPr lang="en-US" altLang="zh-CN" sz="2400" b="0" i="1" smtClean="0">
                        <a:latin typeface="Cambria Math"/>
                      </a:rPr>
                      <m:t>𝑥</m:t>
                    </m:r>
                    <m:r>
                      <a:rPr lang="en-US" altLang="zh-CN" sz="2400" b="0" i="1" smtClean="0">
                        <a:latin typeface="Cambria Math"/>
                      </a:rPr>
                      <m:t>+10</m:t>
                    </m:r>
                    <m:r>
                      <a:rPr lang="en-US" altLang="zh-CN" sz="24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zh-CN" altLang="en-US" sz="2400" dirty="0" smtClean="0"/>
                  <a:t>求：</a:t>
                </a:r>
                <a:endParaRPr lang="en-US" altLang="zh-CN" sz="2400" dirty="0" smtClean="0"/>
              </a:p>
              <a:p>
                <a:r>
                  <a:rPr lang="zh-CN" altLang="en-US" sz="2400" dirty="0" smtClean="0"/>
                  <a:t>（</a:t>
                </a:r>
                <a:r>
                  <a:rPr lang="en-US" altLang="zh-CN" sz="2400" dirty="0" smtClean="0"/>
                  <a:t>1</a:t>
                </a:r>
                <a:r>
                  <a:rPr lang="zh-CN" altLang="en-US" sz="2400" dirty="0" smtClean="0"/>
                  <a:t>）函数在区间</a:t>
                </a:r>
                <a:r>
                  <a:rPr lang="en-US" altLang="zh-CN" sz="2400" dirty="0" smtClean="0"/>
                  <a:t>[1, 2] </a:t>
                </a:r>
                <a:r>
                  <a:rPr lang="zh-CN" altLang="en-US" sz="2400" dirty="0" smtClean="0"/>
                  <a:t>的平均变化率；</a:t>
                </a:r>
                <a:endParaRPr lang="en-US" altLang="zh-CN" sz="2400" dirty="0" smtClean="0"/>
              </a:p>
              <a:p>
                <a:r>
                  <a:rPr lang="zh-CN" altLang="en-US" sz="2400" dirty="0" smtClean="0"/>
                  <a:t>（</a:t>
                </a:r>
                <a:r>
                  <a:rPr lang="en-US" altLang="zh-CN" sz="2400" dirty="0" smtClean="0"/>
                  <a:t>2</a:t>
                </a:r>
                <a:r>
                  <a:rPr lang="zh-CN" altLang="en-US" sz="2400" dirty="0" smtClean="0"/>
                  <a:t>）</a:t>
                </a:r>
                <a:r>
                  <a:rPr lang="zh-CN" altLang="en-US" sz="2400" dirty="0"/>
                  <a:t>函数在区间</a:t>
                </a:r>
                <a:r>
                  <a:rPr lang="en-US" altLang="zh-CN" sz="2400" dirty="0" smtClean="0"/>
                  <a:t>[0,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/>
                          </a:rPr>
                          <m:t>65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/>
                          </a:rPr>
                          <m:t>49</m:t>
                        </m:r>
                      </m:den>
                    </m:f>
                  </m:oMath>
                </a14:m>
                <a:r>
                  <a:rPr lang="en-US" altLang="zh-CN" sz="2400" dirty="0" smtClean="0"/>
                  <a:t>] </a:t>
                </a:r>
                <a:r>
                  <a:rPr lang="zh-CN" altLang="en-US" sz="2400" dirty="0"/>
                  <a:t>的平均变化率</a:t>
                </a:r>
                <a:r>
                  <a:rPr lang="zh-CN" altLang="en-US" sz="2400" dirty="0" smtClean="0"/>
                  <a:t>；</a:t>
                </a:r>
                <a:endParaRPr lang="en-US" altLang="zh-CN" sz="2400" dirty="0" smtClean="0"/>
              </a:p>
              <a:p>
                <a:r>
                  <a:rPr lang="zh-CN" altLang="en-US" sz="2400" dirty="0" smtClean="0"/>
                  <a:t>（</a:t>
                </a:r>
                <a:r>
                  <a:rPr lang="en-US" altLang="zh-CN" sz="2400" dirty="0" smtClean="0"/>
                  <a:t>3</a:t>
                </a:r>
                <a:r>
                  <a:rPr lang="zh-CN" altLang="en-US" sz="2400" dirty="0" smtClean="0"/>
                  <a:t>）</a:t>
                </a:r>
                <a:r>
                  <a:rPr lang="zh-CN" altLang="en-US" sz="2400" dirty="0"/>
                  <a:t>函数在区间</a:t>
                </a:r>
                <a:r>
                  <a:rPr lang="en-US" altLang="zh-CN" sz="24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] </a:t>
                </a:r>
                <a:r>
                  <a:rPr lang="zh-CN" altLang="en-US" sz="2400" dirty="0"/>
                  <a:t>的平均变化率</a:t>
                </a:r>
                <a:r>
                  <a:rPr lang="zh-CN" altLang="en-US" sz="2400" dirty="0" smtClean="0"/>
                  <a:t>；</a:t>
                </a:r>
                <a:endParaRPr lang="en-US" altLang="zh-CN" sz="2400" dirty="0" smtClean="0"/>
              </a:p>
              <a:p>
                <a:r>
                  <a:rPr lang="zh-CN" altLang="en-US" sz="2400" dirty="0" smtClean="0"/>
                  <a:t>（</a:t>
                </a:r>
                <a:r>
                  <a:rPr lang="en-US" altLang="zh-CN" sz="2400" dirty="0" smtClean="0"/>
                  <a:t>4</a:t>
                </a:r>
                <a:r>
                  <a:rPr lang="zh-CN" altLang="en-US" sz="2400" dirty="0" smtClean="0"/>
                  <a:t>）</a:t>
                </a:r>
                <a:r>
                  <a:rPr lang="zh-CN" altLang="en-US" sz="2400" dirty="0"/>
                  <a:t>函数在区间</a:t>
                </a:r>
                <a:r>
                  <a:rPr lang="en-US" altLang="zh-CN" sz="24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/>
                      </a:rPr>
                      <m:t>+</m:t>
                    </m:r>
                    <m:r>
                      <a:rPr lang="en-US" altLang="zh-CN" sz="2400" b="0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400" b="0" i="1" dirty="0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altLang="zh-CN" sz="2400" dirty="0"/>
                  <a:t>] </a:t>
                </a:r>
                <a:r>
                  <a:rPr lang="zh-CN" altLang="en-US" sz="2400" dirty="0"/>
                  <a:t>的平均变化率；</a:t>
                </a:r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007" y="1050205"/>
                <a:ext cx="6603224" cy="2863348"/>
              </a:xfrm>
              <a:prstGeom prst="rect">
                <a:avLst/>
              </a:prstGeom>
              <a:blipFill rotWithShape="1">
                <a:blip r:embed="rId2"/>
                <a:stretch>
                  <a:fillRect l="-1477" t="-2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98690" y="3213355"/>
                <a:ext cx="3402663" cy="64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/>
                  <a:t>解</a:t>
                </a:r>
                <a:r>
                  <a:rPr lang="en-US" altLang="zh-CN" sz="2400" dirty="0" smtClean="0"/>
                  <a:t>:  </a:t>
                </a:r>
                <a:r>
                  <a:rPr lang="en-US" altLang="zh-CN" sz="2400" dirty="0" smtClean="0">
                    <a:sym typeface="Wingdings" pitchFamily="2" charset="2"/>
                  </a:rPr>
                  <a:t>(1)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(1)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/>
                          </a:rPr>
                          <m:t>2−1</m:t>
                        </m:r>
                      </m:den>
                    </m:f>
                    <m:r>
                      <a:rPr lang="en-US" altLang="zh-CN" sz="2400" b="0" i="1" smtClean="0">
                        <a:latin typeface="Cambria Math"/>
                      </a:rPr>
                      <m:t>=−8.2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690" y="3213355"/>
                <a:ext cx="3402663" cy="640753"/>
              </a:xfrm>
              <a:prstGeom prst="rect">
                <a:avLst/>
              </a:prstGeom>
              <a:blipFill rotWithShape="1">
                <a:blip r:embed="rId3"/>
                <a:stretch>
                  <a:fillRect l="-2688" b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04801" y="3838093"/>
                <a:ext cx="2503570" cy="930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ym typeface="Wingdings" pitchFamily="2" charset="2"/>
                  </a:rPr>
                  <a:t>(</a:t>
                </a:r>
                <a:r>
                  <a:rPr lang="en-US" altLang="zh-CN" sz="2400" dirty="0">
                    <a:sym typeface="Wingdings" pitchFamily="2" charset="2"/>
                  </a:rPr>
                  <a:t>2</a:t>
                </a:r>
                <a:r>
                  <a:rPr lang="en-US" altLang="zh-CN" sz="2400" dirty="0" smtClean="0">
                    <a:sym typeface="Wingdings" pitchFamily="2" charset="2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65</m:t>
                                </m:r>
                              </m:num>
                              <m:den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49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(0)</m:t>
                        </m:r>
                      </m:num>
                      <m:den>
                        <m:f>
                          <m:fPr>
                            <m:ctrlPr>
                              <a:rPr lang="en-US" altLang="zh-CN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/>
                              </a:rPr>
                              <m:t>65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/>
                              </a:rPr>
                              <m:t>49</m:t>
                            </m:r>
                          </m:den>
                        </m:f>
                        <m:r>
                          <a:rPr lang="en-US" altLang="zh-CN" sz="2400" b="0" i="1" smtClean="0">
                            <a:latin typeface="Cambria Math"/>
                          </a:rPr>
                          <m:t>−0</m:t>
                        </m:r>
                      </m:den>
                    </m:f>
                    <m:r>
                      <a:rPr lang="en-US" altLang="zh-CN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801" y="3838093"/>
                <a:ext cx="2503570" cy="930063"/>
              </a:xfrm>
              <a:prstGeom prst="rect">
                <a:avLst/>
              </a:prstGeom>
              <a:blipFill rotWithShape="1">
                <a:blip r:embed="rId4"/>
                <a:stretch>
                  <a:fillRect l="-3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04801" y="4768156"/>
                <a:ext cx="2939972" cy="686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ym typeface="Wingdings" pitchFamily="2" charset="2"/>
                  </a:rPr>
                  <a:t>(3)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zh-CN" sz="240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∆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𝑦</m:t>
                        </m:r>
                      </m:num>
                      <m:den>
                        <m:r>
                          <a:rPr lang="en-US" altLang="zh-CN" sz="240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∆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sym typeface="Wingdings" pitchFamily="2" charset="2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801" y="4768156"/>
                <a:ext cx="2939972" cy="686535"/>
              </a:xfrm>
              <a:prstGeom prst="rect">
                <a:avLst/>
              </a:prstGeom>
              <a:blipFill rotWithShape="1">
                <a:blip r:embed="rId5"/>
                <a:stretch>
                  <a:fillRect l="-3320" b="-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04801" y="5579002"/>
                <a:ext cx="3375604" cy="64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ym typeface="Wingdings" pitchFamily="2" charset="2"/>
                  </a:rPr>
                  <a:t>(4)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zh-CN" sz="240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∆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𝑦</m:t>
                        </m:r>
                      </m:num>
                      <m:den>
                        <m:r>
                          <a:rPr lang="en-US" altLang="zh-CN" sz="240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∆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sym typeface="Wingdings" pitchFamily="2" charset="2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CN" sz="24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801" y="5579002"/>
                <a:ext cx="3375604" cy="640753"/>
              </a:xfrm>
              <a:prstGeom prst="rect">
                <a:avLst/>
              </a:prstGeom>
              <a:blipFill rotWithShape="1">
                <a:blip r:embed="rId6"/>
                <a:stretch>
                  <a:fillRect l="-2893" b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00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"/>
            <a:ext cx="4900222" cy="788670"/>
          </a:xfrm>
        </p:spPr>
        <p:txBody>
          <a:bodyPr>
            <a:normAutofit/>
          </a:bodyPr>
          <a:lstStyle/>
          <a:p>
            <a:r>
              <a:rPr lang="zh-CN" altLang="en-US" dirty="0"/>
              <a:t>平均速度与瞬时速度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820484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zh-CN" altLang="en-US" sz="2400" dirty="0" smtClean="0"/>
              <a:t>在高台跳水运动中，运动员相对于水面的高度</a:t>
            </a:r>
            <a:r>
              <a:rPr lang="en-US" altLang="zh-CN" sz="2400" i="1" dirty="0"/>
              <a:t>h</a:t>
            </a:r>
            <a:r>
              <a:rPr lang="zh-CN" altLang="en-US" sz="2400" dirty="0"/>
              <a:t>（</a:t>
            </a:r>
            <a:r>
              <a:rPr lang="en-US" altLang="zh-CN" sz="2400" i="1" dirty="0"/>
              <a:t>m</a:t>
            </a:r>
            <a:r>
              <a:rPr lang="zh-CN" altLang="en-US" sz="2400" dirty="0"/>
              <a:t>）与起跳后的时间</a:t>
            </a:r>
            <a:r>
              <a:rPr lang="en-US" altLang="zh-CN" sz="2400" i="1" dirty="0"/>
              <a:t>t</a:t>
            </a:r>
            <a:r>
              <a:rPr lang="zh-CN" altLang="en-US" sz="2400" dirty="0"/>
              <a:t>（</a:t>
            </a:r>
            <a:r>
              <a:rPr lang="en-US" altLang="zh-CN" sz="2400" i="1" dirty="0"/>
              <a:t>s</a:t>
            </a:r>
            <a:r>
              <a:rPr lang="zh-CN" altLang="en-US" sz="2400" dirty="0"/>
              <a:t>）存在函数的</a:t>
            </a:r>
            <a:r>
              <a:rPr lang="zh-CN" altLang="en-US" sz="2400" dirty="0" smtClean="0"/>
              <a:t>关系</a:t>
            </a:r>
            <a:endParaRPr lang="zh-CN" altLang="en-US" sz="2400" dirty="0"/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035984"/>
              </p:ext>
            </p:extLst>
          </p:nvPr>
        </p:nvGraphicFramePr>
        <p:xfrm>
          <a:off x="3941363" y="1303329"/>
          <a:ext cx="4999208" cy="516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3" imgW="1460160" imgH="228600" progId="Equation.DSMT4">
                  <p:embed/>
                </p:oleObj>
              </mc:Choice>
              <mc:Fallback>
                <p:oleObj name="Equation" r:id="rId3" imgW="1460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941363" y="1303329"/>
                        <a:ext cx="4999208" cy="516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020928"/>
              </p:ext>
            </p:extLst>
          </p:nvPr>
        </p:nvGraphicFramePr>
        <p:xfrm>
          <a:off x="1839661" y="1845546"/>
          <a:ext cx="5398758" cy="87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公式" r:id="rId5" imgW="1993680" imgH="431640" progId="Equation.3">
                  <p:embed/>
                </p:oleObj>
              </mc:Choice>
              <mc:Fallback>
                <p:oleObj name="公式" r:id="rId5" imgW="1993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661" y="1845546"/>
                        <a:ext cx="5398758" cy="87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33980"/>
              </p:ext>
            </p:extLst>
          </p:nvPr>
        </p:nvGraphicFramePr>
        <p:xfrm>
          <a:off x="9210895" y="4624220"/>
          <a:ext cx="2811028" cy="803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公式" r:id="rId7" imgW="1523880" imgH="457200" progId="Equation.3">
                  <p:embed/>
                </p:oleObj>
              </mc:Choice>
              <mc:Fallback>
                <p:oleObj name="公式" r:id="rId7" imgW="1523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0895" y="4624220"/>
                        <a:ext cx="2811028" cy="8032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1" name="Object 23"/>
          <p:cNvGraphicFramePr>
            <a:graphicFrameLocks noChangeAspect="1"/>
          </p:cNvGraphicFramePr>
          <p:nvPr/>
        </p:nvGraphicFramePr>
        <p:xfrm>
          <a:off x="2916768" y="5994400"/>
          <a:ext cx="34713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公式" r:id="rId9" imgW="114120" imgH="215640" progId="Equation.3">
                  <p:embed/>
                </p:oleObj>
              </mc:Choice>
              <mc:Fallback>
                <p:oleObj name="公式" r:id="rId9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768" y="5994400"/>
                        <a:ext cx="347133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07506" y="144369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</a:rPr>
              <a:t>高台跳水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1389" y="2618186"/>
            <a:ext cx="984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你发现平均变化率有什么局限性？</a:t>
            </a:r>
            <a:endParaRPr lang="zh-CN" altLang="en-US" sz="24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89" y="3791972"/>
            <a:ext cx="7479506" cy="302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02738" y="1763286"/>
                <a:ext cx="2814360" cy="930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65</m:t>
                                </m:r>
                              </m:num>
                              <m:den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49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h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(0)</m:t>
                        </m:r>
                      </m:num>
                      <m:den>
                        <m:f>
                          <m:fPr>
                            <m:ctrlPr>
                              <a:rPr lang="en-US" altLang="zh-CN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/>
                              </a:rPr>
                              <m:t>65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/>
                              </a:rPr>
                              <m:t>49</m:t>
                            </m:r>
                          </m:den>
                        </m:f>
                        <m:r>
                          <a:rPr lang="en-US" altLang="zh-CN" sz="2400" b="0" i="1" smtClean="0">
                            <a:latin typeface="Cambria Math"/>
                          </a:rPr>
                          <m:t>−0</m:t>
                        </m:r>
                      </m:den>
                    </m:f>
                    <m:r>
                      <a:rPr lang="en-US" altLang="zh-CN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38" y="1763286"/>
                <a:ext cx="2814360" cy="93006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31389" y="3210870"/>
            <a:ext cx="6337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物体在某一时刻的速度称为</a:t>
            </a:r>
            <a:r>
              <a:rPr lang="zh-CN" altLang="en-US" sz="2400" b="1" dirty="0" smtClean="0"/>
              <a:t>瞬时速度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22467" y="2892189"/>
                <a:ext cx="4227554" cy="809068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sz="240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CN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2+</m:t>
                                  </m:r>
                                  <m:r>
                                    <a:rPr lang="en-US" altLang="zh-CN" sz="2400" b="0" i="1" smtClean="0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altLang="zh-CN" sz="2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  <a:ea typeface="Cambria Math"/>
                                </a:rPr>
                                <m:t>(2)</m:t>
                              </m:r>
                            </m:num>
                            <m:den>
                              <m:r>
                                <a:rPr lang="en-US" altLang="zh-CN" sz="240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altLang="zh-CN" sz="2400" b="0" i="1" smtClean="0">
                              <a:latin typeface="Cambria Math"/>
                            </a:rPr>
                            <m:t>=−13.1</m:t>
                          </m:r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467" y="2892189"/>
                <a:ext cx="4227554" cy="8090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9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792979" y="1169769"/>
            <a:ext cx="83752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瞬时速度的定义</a:t>
            </a:r>
            <a:endParaRPr lang="zh-CN" altLang="zh-CN" sz="24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物体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速度称为瞬时速度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一般地，设物体的运动规律是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，则物体在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到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Δ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这段时间内的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平均速度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09950" y="174360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rgbClr val="C00000"/>
                </a:solidFill>
              </a:rPr>
              <a:t>某一时刻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300542"/>
              </p:ext>
            </p:extLst>
          </p:nvPr>
        </p:nvGraphicFramePr>
        <p:xfrm>
          <a:off x="2925602" y="2732403"/>
          <a:ext cx="11455400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文档" r:id="rId4" imgW="11182131" imgH="3368160" progId="Word.Document.12">
                  <p:embed/>
                </p:oleObj>
              </mc:Choice>
              <mc:Fallback>
                <p:oleObj name="文档" r:id="rId4" imgW="11182131" imgH="33681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5602" y="2732403"/>
                        <a:ext cx="11455400" cy="344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5100976" y="443259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rgbClr val="C00000"/>
                </a:solidFill>
              </a:rPr>
              <a:t>极限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4917836" cy="7886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dirty="0"/>
              <a:t>平均速度与瞬时速度</a:t>
            </a:r>
          </a:p>
        </p:txBody>
      </p:sp>
    </p:spTree>
    <p:extLst>
      <p:ext uri="{BB962C8B-B14F-4D97-AF65-F5344CB8AC3E}">
        <p14:creationId xmlns:p14="http://schemas.microsoft.com/office/powerpoint/2010/main" val="31000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6"/>
  <p:tag name="KSO_WM_TAG_VERSION" val="1.0"/>
  <p:tag name="KSO_WM_TEMPLATE_THUMBS_INDEX" val="1、3、6、7、10、12、14、17、18、19、22、27、28、35、36、37、38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title"/>
  <p:tag name="KSO_WM_BEAUTIFY_FLAG" val="#wm#"/>
  <p:tag name="KSO_WM_COMBINE_RELATE_SLIDE_ID" val="background20180962_1"/>
  <p:tag name="KSO_WM_TEMPLATE_CATEGORY" val="basetag"/>
  <p:tag name="KSO_WM_TEMPLATE_INDEX" val="20163656"/>
  <p:tag name="KSO_WM_SLIDE_ID" val="custom20181639_1"/>
  <p:tag name="KSO_WM_SLIDE_INDEX" val="1"/>
  <p:tag name="KSO_WM_TEMPLATE_SUBCATEGORY" val="combine"/>
  <p:tag name="KSO_WM_TEMPLATE_THUMBS_INDEX" val="1、4、5、6、12、13、19、22、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1502</Words>
  <Application>Microsoft Office PowerPoint</Application>
  <PresentationFormat>自定义</PresentationFormat>
  <Paragraphs>148</Paragraphs>
  <Slides>26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6" baseType="lpstr">
      <vt:lpstr>Arial</vt:lpstr>
      <vt:lpstr>宋体</vt:lpstr>
      <vt:lpstr>迷你简启体</vt:lpstr>
      <vt:lpstr>楷体_GB2312</vt:lpstr>
      <vt:lpstr>黑体</vt:lpstr>
      <vt:lpstr>Wingdings</vt:lpstr>
      <vt:lpstr>华文行楷</vt:lpstr>
      <vt:lpstr>Impact</vt:lpstr>
      <vt:lpstr>华文细黑</vt:lpstr>
      <vt:lpstr>Cambria Math</vt:lpstr>
      <vt:lpstr>方正姚体</vt:lpstr>
      <vt:lpstr>Times New Roman</vt:lpstr>
      <vt:lpstr>Calibri</vt:lpstr>
      <vt:lpstr>微软雅黑</vt:lpstr>
      <vt:lpstr>楷体</vt:lpstr>
      <vt:lpstr>Courier New</vt:lpstr>
      <vt:lpstr>1_自定义设计方案</vt:lpstr>
      <vt:lpstr>Equation</vt:lpstr>
      <vt:lpstr>公式</vt:lpstr>
      <vt:lpstr>文档</vt:lpstr>
      <vt:lpstr>PowerPoint 演示文稿</vt:lpstr>
      <vt:lpstr>微积分</vt:lpstr>
      <vt:lpstr>学习目标 </vt:lpstr>
      <vt:lpstr>变化率问题</vt:lpstr>
      <vt:lpstr>变化率问题</vt:lpstr>
      <vt:lpstr>函数的平均变化率 </vt:lpstr>
      <vt:lpstr>函数的平均变化率</vt:lpstr>
      <vt:lpstr>平均速度与瞬时速度</vt:lpstr>
      <vt:lpstr>平均速度与瞬时速度</vt:lpstr>
      <vt:lpstr>平均变化率与瞬时变化率</vt:lpstr>
      <vt:lpstr>导数的定义</vt:lpstr>
      <vt:lpstr>导数的定义</vt:lpstr>
      <vt:lpstr>导数的定义</vt:lpstr>
      <vt:lpstr>导数的定义</vt:lpstr>
      <vt:lpstr>导数的定义</vt:lpstr>
      <vt:lpstr>导数的定义</vt:lpstr>
      <vt:lpstr>导数的定义</vt:lpstr>
      <vt:lpstr>课堂小结</vt:lpstr>
      <vt:lpstr>课堂小结</vt:lpstr>
      <vt:lpstr>跟踪训练</vt:lpstr>
      <vt:lpstr>跟踪训练</vt:lpstr>
      <vt:lpstr> </vt:lpstr>
      <vt:lpstr>跟踪训练</vt:lpstr>
      <vt:lpstr>跟踪训练</vt:lpstr>
      <vt:lpstr>跟踪训练</vt:lpstr>
      <vt:lpstr>结束语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14954823@qq.com</cp:lastModifiedBy>
  <cp:revision>77</cp:revision>
  <dcterms:created xsi:type="dcterms:W3CDTF">2018-01-08T11:22:00Z</dcterms:created>
  <dcterms:modified xsi:type="dcterms:W3CDTF">2020-02-29T05:09:11Z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