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doc" ContentType="application/msword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447" r:id="rId3"/>
    <p:sldId id="453" r:id="rId4"/>
    <p:sldId id="455" r:id="rId5"/>
    <p:sldId id="457" r:id="rId6"/>
    <p:sldId id="459" r:id="rId7"/>
    <p:sldId id="463" r:id="rId8"/>
    <p:sldId id="469" r:id="rId10"/>
    <p:sldId id="470" r:id="rId11"/>
    <p:sldId id="494" r:id="rId12"/>
    <p:sldId id="495" r:id="rId13"/>
    <p:sldId id="483" r:id="rId14"/>
    <p:sldId id="471" r:id="rId15"/>
    <p:sldId id="472" r:id="rId16"/>
    <p:sldId id="473" r:id="rId17"/>
    <p:sldId id="496" r:id="rId18"/>
    <p:sldId id="475" r:id="rId19"/>
    <p:sldId id="476" r:id="rId20"/>
    <p:sldId id="477" r:id="rId21"/>
    <p:sldId id="481" r:id="rId22"/>
    <p:sldId id="448" r:id="rId23"/>
  </p:sldIdLst>
  <p:sldSz cx="12192000" cy="6858000"/>
  <p:notesSz cx="7103745" cy="10234295"/>
  <p:embeddedFontLst>
    <p:embeddedFont>
      <p:font typeface="迷你简启体" panose="02010600030101010101" charset="-122"/>
      <p:regular r:id="rId27"/>
    </p:embeddedFont>
    <p:embeddedFont>
      <p:font typeface="黑体" panose="02010609060101010101" charset="-122"/>
      <p:regular r:id="rId28"/>
    </p:embeddedFont>
    <p:embeddedFont>
      <p:font typeface="隶书" panose="02010509060101010101" pitchFamily="49" charset="-122"/>
      <p:regular r:id="rId29"/>
    </p:embeddedFont>
    <p:embeddedFont>
      <p:font typeface="Calibri" panose="020F0502020204030204" charset="0"/>
      <p:regular r:id="rId30"/>
      <p:bold r:id="rId31"/>
      <p:italic r:id="rId32"/>
      <p:boldItalic r:id="rId33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CB2327"/>
    <a:srgbClr val="A7272B"/>
    <a:srgbClr val="BD2529"/>
    <a:srgbClr val="FF5050"/>
    <a:srgbClr val="C922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87" autoAdjust="0"/>
    <p:restoredTop sz="95476" autoAdjust="0"/>
  </p:normalViewPr>
  <p:slideViewPr>
    <p:cSldViewPr snapToGrid="0">
      <p:cViewPr varScale="1">
        <p:scale>
          <a:sx n="109" d="100"/>
          <a:sy n="109" d="100"/>
        </p:scale>
        <p:origin x="-564" y="-72"/>
      </p:cViewPr>
      <p:guideLst>
        <p:guide orient="horz" pos="2205"/>
        <p:guide pos="38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3178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font" Target="fonts/font7.fntdata"/><Relationship Id="rId32" Type="http://schemas.openxmlformats.org/officeDocument/2006/relationships/font" Target="fonts/font6.fntdata"/><Relationship Id="rId31" Type="http://schemas.openxmlformats.org/officeDocument/2006/relationships/font" Target="fonts/font5.fntdata"/><Relationship Id="rId30" Type="http://schemas.openxmlformats.org/officeDocument/2006/relationships/font" Target="fonts/font4.fntdata"/><Relationship Id="rId3" Type="http://schemas.openxmlformats.org/officeDocument/2006/relationships/slide" Target="slides/slide1.xml"/><Relationship Id="rId29" Type="http://schemas.openxmlformats.org/officeDocument/2006/relationships/font" Target="fonts/font3.fntdata"/><Relationship Id="rId28" Type="http://schemas.openxmlformats.org/officeDocument/2006/relationships/font" Target="fonts/font2.fntdata"/><Relationship Id="rId27" Type="http://schemas.openxmlformats.org/officeDocument/2006/relationships/font" Target="fonts/font1.fntdata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梯形 6"/>
          <p:cNvSpPr/>
          <p:nvPr/>
        </p:nvSpPr>
        <p:spPr>
          <a:xfrm rot="10800000">
            <a:off x="1262231" y="-3"/>
            <a:ext cx="9667538" cy="301215"/>
          </a:xfrm>
          <a:prstGeom prst="trapezoid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725783" y="2416670"/>
            <a:ext cx="9144000" cy="840230"/>
          </a:xfrm>
        </p:spPr>
        <p:txBody>
          <a:bodyPr anchor="ctr" anchorCtr="0">
            <a:sp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3449026" y="3622417"/>
            <a:ext cx="7065373" cy="424732"/>
          </a:xfrm>
        </p:spPr>
        <p:txBody>
          <a:bodyPr anchor="ctr" anchorCtr="0">
            <a:sp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编辑副标题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梯形 6"/>
          <p:cNvSpPr/>
          <p:nvPr/>
        </p:nvSpPr>
        <p:spPr>
          <a:xfrm rot="10800000">
            <a:off x="1262231" y="-3"/>
            <a:ext cx="9667538" cy="301215"/>
          </a:xfrm>
          <a:prstGeom prst="trapezoid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629988" y="2965310"/>
            <a:ext cx="9144000" cy="840230"/>
          </a:xfrm>
        </p:spPr>
        <p:txBody>
          <a:bodyPr anchor="ctr" anchorCtr="0">
            <a:sp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3353231" y="4171057"/>
            <a:ext cx="7065373" cy="424732"/>
          </a:xfrm>
        </p:spPr>
        <p:txBody>
          <a:bodyPr anchor="ctr" anchorCtr="0">
            <a:sp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编辑副标题</a:t>
            </a:r>
            <a:endParaRPr lang="zh-CN" altLang="en-US" dirty="0"/>
          </a:p>
        </p:txBody>
      </p:sp>
      <p:sp>
        <p:nvSpPr>
          <p:cNvPr id="12" name="同心圆 11"/>
          <p:cNvSpPr/>
          <p:nvPr userDrawn="1"/>
        </p:nvSpPr>
        <p:spPr>
          <a:xfrm>
            <a:off x="6011475" y="1321140"/>
            <a:ext cx="1527586" cy="1527586"/>
          </a:xfrm>
          <a:prstGeom prst="donut">
            <a:avLst>
              <a:gd name="adj" fmla="val 63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0.00556 L 0.56367 -0.00764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51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12"/>
          <p:cNvSpPr/>
          <p:nvPr/>
        </p:nvSpPr>
        <p:spPr>
          <a:xfrm rot="10800000">
            <a:off x="5483821" y="1802755"/>
            <a:ext cx="2490700" cy="1554480"/>
          </a:xfrm>
          <a:custGeom>
            <a:avLst/>
            <a:gdLst>
              <a:gd name="connsiteX0" fmla="*/ 4735 w 1611630"/>
              <a:gd name="connsiteY0" fmla="*/ 0 h 1005840"/>
              <a:gd name="connsiteX1" fmla="*/ 1606895 w 1611630"/>
              <a:gd name="connsiteY1" fmla="*/ 0 h 1005840"/>
              <a:gd name="connsiteX2" fmla="*/ 1607470 w 1611630"/>
              <a:gd name="connsiteY2" fmla="*/ 4247 h 1005840"/>
              <a:gd name="connsiteX3" fmla="*/ 1611630 w 1611630"/>
              <a:gd name="connsiteY3" fmla="*/ 97155 h 1005840"/>
              <a:gd name="connsiteX4" fmla="*/ 805815 w 1611630"/>
              <a:gd name="connsiteY4" fmla="*/ 1005840 h 1005840"/>
              <a:gd name="connsiteX5" fmla="*/ 0 w 1611630"/>
              <a:gd name="connsiteY5" fmla="*/ 97155 h 1005840"/>
              <a:gd name="connsiteX6" fmla="*/ 4160 w 1611630"/>
              <a:gd name="connsiteY6" fmla="*/ 4247 h 1005840"/>
              <a:gd name="connsiteX7" fmla="*/ 4735 w 1611630"/>
              <a:gd name="connsiteY7" fmla="*/ 0 h 100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11630" h="1005840">
                <a:moveTo>
                  <a:pt x="4735" y="0"/>
                </a:moveTo>
                <a:lnTo>
                  <a:pt x="1606895" y="0"/>
                </a:lnTo>
                <a:lnTo>
                  <a:pt x="1607470" y="4247"/>
                </a:lnTo>
                <a:cubicBezTo>
                  <a:pt x="1610221" y="34795"/>
                  <a:pt x="1611630" y="65789"/>
                  <a:pt x="1611630" y="97155"/>
                </a:cubicBezTo>
                <a:cubicBezTo>
                  <a:pt x="1611630" y="599008"/>
                  <a:pt x="1250854" y="1005840"/>
                  <a:pt x="805815" y="1005840"/>
                </a:cubicBezTo>
                <a:cubicBezTo>
                  <a:pt x="360776" y="1005840"/>
                  <a:pt x="0" y="599008"/>
                  <a:pt x="0" y="97155"/>
                </a:cubicBezTo>
                <a:cubicBezTo>
                  <a:pt x="0" y="65789"/>
                  <a:pt x="1410" y="34795"/>
                  <a:pt x="4160" y="4247"/>
                </a:cubicBezTo>
                <a:lnTo>
                  <a:pt x="4735" y="0"/>
                </a:lnTo>
                <a:close/>
              </a:path>
            </a:pathLst>
          </a:custGeom>
          <a:solidFill>
            <a:srgbClr val="BC2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3159852" y="3357235"/>
            <a:ext cx="7138638" cy="0"/>
          </a:xfrm>
          <a:prstGeom prst="line">
            <a:avLst/>
          </a:prstGeom>
          <a:ln>
            <a:solidFill>
              <a:srgbClr val="BC24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030582" y="3429622"/>
            <a:ext cx="7480663" cy="590931"/>
          </a:xfrm>
        </p:spPr>
        <p:txBody>
          <a:bodyPr wrap="square" anchor="t">
            <a:spAutoFit/>
          </a:bodyPr>
          <a:lstStyle>
            <a:lvl1pPr algn="ctr">
              <a:defRPr sz="3600"/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65811" y="166383"/>
            <a:ext cx="9559835" cy="590931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2237-1CDC-4A9F-9B50-E2751CF020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BD5C9-D31B-404C-B346-DE2E8DFE88CF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865811" y="1063710"/>
            <a:ext cx="9559835" cy="170610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pic>
        <p:nvPicPr>
          <p:cNvPr id="7" name="图片 6" descr="省实校徽确认稿_0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993775" y="6172110"/>
            <a:ext cx="691334" cy="6326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4.xml"/><Relationship Id="rId8" Type="http://schemas.openxmlformats.org/officeDocument/2006/relationships/tags" Target="../tags/tag3.xml"/><Relationship Id="rId7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image" Target="../media/image3.png"/><Relationship Id="rId10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1865811" y="166383"/>
            <a:ext cx="9542418" cy="5909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8"/>
            </p:custDataLst>
          </p:nvPr>
        </p:nvSpPr>
        <p:spPr>
          <a:xfrm>
            <a:off x="1865811" y="1259567"/>
            <a:ext cx="9542418" cy="170610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676400" y="648843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F2237-1CDC-4A9F-9B50-E2751CF020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876800" y="648843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448800" y="648843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BD5C9-D31B-404C-B346-DE2E8DFE88CF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 userDrawn="1"/>
        </p:nvGrpSpPr>
        <p:grpSpPr>
          <a:xfrm>
            <a:off x="19050" y="4445"/>
            <a:ext cx="1703070" cy="6849110"/>
            <a:chOff x="77" y="7"/>
            <a:chExt cx="2682" cy="10786"/>
          </a:xfrm>
        </p:grpSpPr>
        <p:pic>
          <p:nvPicPr>
            <p:cNvPr id="8" name="图片 7" descr="IMG_9419_副本_副本0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7" y="7"/>
              <a:ext cx="2682" cy="1078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77" y="7"/>
              <a:ext cx="2683" cy="10786"/>
            </a:xfrm>
            <a:prstGeom prst="rect">
              <a:avLst/>
            </a:prstGeom>
            <a:solidFill>
              <a:schemeClr val="bg1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2" name="图片 11" descr="省实校徽确认稿_00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993775" y="6172110"/>
            <a:ext cx="691334" cy="6326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迷你简启体" panose="02010600030101010101" charset="-122"/>
          <a:ea typeface="迷你简启体" panose="02010600030101010101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迷你简启体" panose="02010600030101010101" charset="-122"/>
          <a:ea typeface="迷你简启体" panose="02010600030101010101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vmlDrawing" Target="../drawings/vmlDrawing8.v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20.emf"/><Relationship Id="rId1" Type="http://schemas.openxmlformats.org/officeDocument/2006/relationships/oleObject" Target="../embeddings/Document14.doc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vmlDrawing" Target="../drawings/vmlDrawing9.vml"/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22.emf"/><Relationship Id="rId3" Type="http://schemas.openxmlformats.org/officeDocument/2006/relationships/oleObject" Target="../embeddings/Document16.doc"/><Relationship Id="rId2" Type="http://schemas.openxmlformats.org/officeDocument/2006/relationships/image" Target="../media/image21.emf"/><Relationship Id="rId1" Type="http://schemas.openxmlformats.org/officeDocument/2006/relationships/oleObject" Target="../embeddings/Document15.doc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0.vml"/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15.jpeg"/><Relationship Id="rId2" Type="http://schemas.openxmlformats.org/officeDocument/2006/relationships/image" Target="../media/image23.emf"/><Relationship Id="rId1" Type="http://schemas.openxmlformats.org/officeDocument/2006/relationships/oleObject" Target="../embeddings/Document17.doc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1.vml"/><Relationship Id="rId8" Type="http://schemas.openxmlformats.org/officeDocument/2006/relationships/slideLayout" Target="../slideLayouts/slideLayout5.xml"/><Relationship Id="rId7" Type="http://schemas.openxmlformats.org/officeDocument/2006/relationships/image" Target="NULL" TargetMode="External"/><Relationship Id="rId6" Type="http://schemas.openxmlformats.org/officeDocument/2006/relationships/image" Target="../media/image26.png"/><Relationship Id="rId5" Type="http://schemas.openxmlformats.org/officeDocument/2006/relationships/image" Target="../media/image25.emf"/><Relationship Id="rId4" Type="http://schemas.openxmlformats.org/officeDocument/2006/relationships/oleObject" Target="../embeddings/Document19.doc"/><Relationship Id="rId3" Type="http://schemas.openxmlformats.org/officeDocument/2006/relationships/tags" Target="../tags/tag5.xml"/><Relationship Id="rId2" Type="http://schemas.openxmlformats.org/officeDocument/2006/relationships/image" Target="../media/image24.emf"/><Relationship Id="rId1" Type="http://schemas.openxmlformats.org/officeDocument/2006/relationships/oleObject" Target="../embeddings/Document18.doc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2.v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27.emf"/><Relationship Id="rId1" Type="http://schemas.openxmlformats.org/officeDocument/2006/relationships/oleObject" Target="../embeddings/Document20.doc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3.vml"/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15.jpeg"/><Relationship Id="rId4" Type="http://schemas.openxmlformats.org/officeDocument/2006/relationships/image" Target="NULL" TargetMode="External"/><Relationship Id="rId3" Type="http://schemas.openxmlformats.org/officeDocument/2006/relationships/image" Target="../media/image29.png"/><Relationship Id="rId2" Type="http://schemas.openxmlformats.org/officeDocument/2006/relationships/image" Target="../media/image28.emf"/><Relationship Id="rId1" Type="http://schemas.openxmlformats.org/officeDocument/2006/relationships/oleObject" Target="../embeddings/Document21.doc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4.vml"/><Relationship Id="rId5" Type="http://schemas.openxmlformats.org/officeDocument/2006/relationships/slideLayout" Target="../slideLayouts/slideLayout5.xml"/><Relationship Id="rId4" Type="http://schemas.openxmlformats.org/officeDocument/2006/relationships/image" Target="NULL" TargetMode="External"/><Relationship Id="rId3" Type="http://schemas.openxmlformats.org/officeDocument/2006/relationships/image" Target="../media/image29.png"/><Relationship Id="rId2" Type="http://schemas.openxmlformats.org/officeDocument/2006/relationships/image" Target="../media/image30.emf"/><Relationship Id="rId1" Type="http://schemas.openxmlformats.org/officeDocument/2006/relationships/oleObject" Target="../embeddings/Document22.doc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5.vml"/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32.emf"/><Relationship Id="rId6" Type="http://schemas.openxmlformats.org/officeDocument/2006/relationships/oleObject" Target="../embeddings/Document24.doc"/><Relationship Id="rId5" Type="http://schemas.openxmlformats.org/officeDocument/2006/relationships/image" Target="NULL" TargetMode="External"/><Relationship Id="rId4" Type="http://schemas.openxmlformats.org/officeDocument/2006/relationships/image" Target="../media/image29.png"/><Relationship Id="rId3" Type="http://schemas.openxmlformats.org/officeDocument/2006/relationships/tags" Target="../tags/tag6.xml"/><Relationship Id="rId2" Type="http://schemas.openxmlformats.org/officeDocument/2006/relationships/image" Target="../media/image31.emf"/><Relationship Id="rId1" Type="http://schemas.openxmlformats.org/officeDocument/2006/relationships/oleObject" Target="../embeddings/Document23.doc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7" Type="http://schemas.openxmlformats.org/officeDocument/2006/relationships/slideLayout" Target="../slideLayouts/slideLayout5.xml"/><Relationship Id="rId6" Type="http://schemas.openxmlformats.org/officeDocument/2006/relationships/image" Target="../media/image8.emf"/><Relationship Id="rId5" Type="http://schemas.openxmlformats.org/officeDocument/2006/relationships/oleObject" Target="../embeddings/Document3.doc"/><Relationship Id="rId4" Type="http://schemas.openxmlformats.org/officeDocument/2006/relationships/image" Target="../media/image7.emf"/><Relationship Id="rId3" Type="http://schemas.openxmlformats.org/officeDocument/2006/relationships/oleObject" Target="../embeddings/Document2.doc"/><Relationship Id="rId2" Type="http://schemas.openxmlformats.org/officeDocument/2006/relationships/image" Target="../media/image6.emf"/><Relationship Id="rId1" Type="http://schemas.openxmlformats.org/officeDocument/2006/relationships/oleObject" Target="../embeddings/Document1.doc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2.vml"/><Relationship Id="rId7" Type="http://schemas.openxmlformats.org/officeDocument/2006/relationships/slideLayout" Target="../slideLayouts/slideLayout5.xml"/><Relationship Id="rId6" Type="http://schemas.openxmlformats.org/officeDocument/2006/relationships/image" Target="../media/image11.emf"/><Relationship Id="rId5" Type="http://schemas.openxmlformats.org/officeDocument/2006/relationships/oleObject" Target="../embeddings/Document6.doc"/><Relationship Id="rId4" Type="http://schemas.openxmlformats.org/officeDocument/2006/relationships/image" Target="../media/image10.emf"/><Relationship Id="rId3" Type="http://schemas.openxmlformats.org/officeDocument/2006/relationships/oleObject" Target="../embeddings/Document5.doc"/><Relationship Id="rId2" Type="http://schemas.openxmlformats.org/officeDocument/2006/relationships/image" Target="../media/image9.emf"/><Relationship Id="rId1" Type="http://schemas.openxmlformats.org/officeDocument/2006/relationships/oleObject" Target="../embeddings/Document4.doc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2.emf"/><Relationship Id="rId1" Type="http://schemas.openxmlformats.org/officeDocument/2006/relationships/oleObject" Target="../embeddings/Document7.doc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4.vml"/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15.jpeg"/><Relationship Id="rId4" Type="http://schemas.openxmlformats.org/officeDocument/2006/relationships/image" Target="../media/image14.emf"/><Relationship Id="rId3" Type="http://schemas.openxmlformats.org/officeDocument/2006/relationships/oleObject" Target="../embeddings/Document9.doc"/><Relationship Id="rId2" Type="http://schemas.openxmlformats.org/officeDocument/2006/relationships/image" Target="../media/image13.emf"/><Relationship Id="rId1" Type="http://schemas.openxmlformats.org/officeDocument/2006/relationships/oleObject" Target="../embeddings/Document8.doc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vmlDrawing" Target="../drawings/vmlDrawing5.vml"/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15.jpeg"/><Relationship Id="rId2" Type="http://schemas.openxmlformats.org/officeDocument/2006/relationships/image" Target="../media/image16.emf"/><Relationship Id="rId1" Type="http://schemas.openxmlformats.org/officeDocument/2006/relationships/oleObject" Target="../embeddings/Document10.doc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6.vml"/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15.jpeg"/><Relationship Id="rId4" Type="http://schemas.openxmlformats.org/officeDocument/2006/relationships/image" Target="../media/image18.emf"/><Relationship Id="rId3" Type="http://schemas.openxmlformats.org/officeDocument/2006/relationships/oleObject" Target="../embeddings/Document12.doc"/><Relationship Id="rId2" Type="http://schemas.openxmlformats.org/officeDocument/2006/relationships/image" Target="../media/image17.emf"/><Relationship Id="rId1" Type="http://schemas.openxmlformats.org/officeDocument/2006/relationships/oleObject" Target="../embeddings/Document11.doc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7.v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9.emf"/><Relationship Id="rId1" Type="http://schemas.openxmlformats.org/officeDocument/2006/relationships/oleObject" Target="../embeddings/Document13.doc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725783" y="2417368"/>
            <a:ext cx="9144000" cy="838835"/>
          </a:xfrm>
        </p:spPr>
        <p:txBody>
          <a:bodyPr/>
          <a:lstStyle/>
          <a:p>
            <a:r>
              <a:rPr lang="zh-CN" altLang="zh-CN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平行定理体系及典型应用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449026" y="3623011"/>
            <a:ext cx="7065373" cy="423545"/>
          </a:xfrm>
        </p:spPr>
        <p:txBody>
          <a:bodyPr/>
          <a:lstStyle/>
          <a:p>
            <a:r>
              <a:rPr lang="zh-CN" altLang="en-US"/>
              <a:t>高三数学备课组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7969885" y="179705"/>
            <a:ext cx="4446270" cy="3851910"/>
            <a:chOff x="11998" y="3591"/>
            <a:chExt cx="7002" cy="6066"/>
          </a:xfrm>
        </p:grpSpPr>
        <p:grpSp>
          <p:nvGrpSpPr>
            <p:cNvPr id="4" name="组合 3"/>
            <p:cNvGrpSpPr/>
            <p:nvPr/>
          </p:nvGrpSpPr>
          <p:grpSpPr>
            <a:xfrm>
              <a:off x="11998" y="3591"/>
              <a:ext cx="7003" cy="5739"/>
              <a:chOff x="10521" y="4491"/>
              <a:chExt cx="7003" cy="5739"/>
            </a:xfrm>
          </p:grpSpPr>
          <p:cxnSp>
            <p:nvCxnSpPr>
              <p:cNvPr id="5" name="直接连接符 4"/>
              <p:cNvCxnSpPr/>
              <p:nvPr/>
            </p:nvCxnSpPr>
            <p:spPr>
              <a:xfrm>
                <a:off x="13153" y="7582"/>
                <a:ext cx="3231" cy="115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>
                <a:off x="11030" y="9629"/>
                <a:ext cx="3231" cy="11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 flipH="1">
                <a:off x="11020" y="7559"/>
                <a:ext cx="2146" cy="2123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 flipH="1">
                <a:off x="14238" y="7667"/>
                <a:ext cx="2146" cy="212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 flipV="1">
                <a:off x="13131" y="4653"/>
                <a:ext cx="22" cy="2929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 flipH="1">
                <a:off x="10983" y="4653"/>
                <a:ext cx="2123" cy="500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13129" y="4653"/>
                <a:ext cx="1131" cy="507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3083" y="4653"/>
                <a:ext cx="3254" cy="302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4" name="文本框 33"/>
              <p:cNvSpPr txBox="1"/>
              <p:nvPr/>
            </p:nvSpPr>
            <p:spPr>
              <a:xfrm>
                <a:off x="12367" y="4491"/>
                <a:ext cx="970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/>
                  <a:t>P</a:t>
                </a:r>
                <a:endParaRPr lang="en-US" altLang="zh-CN" sz="2000" b="1"/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10521" y="9602"/>
                <a:ext cx="970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/>
                  <a:t>B</a:t>
                </a:r>
                <a:endParaRPr lang="en-US" altLang="zh-CN" sz="2000" b="1"/>
              </a:p>
            </p:txBody>
          </p:sp>
          <p:sp>
            <p:nvSpPr>
              <p:cNvPr id="36" name="文本框 35"/>
              <p:cNvSpPr txBox="1"/>
              <p:nvPr/>
            </p:nvSpPr>
            <p:spPr>
              <a:xfrm>
                <a:off x="12574" y="7115"/>
                <a:ext cx="970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/>
                  <a:t>A</a:t>
                </a:r>
                <a:endParaRPr lang="en-US" altLang="zh-CN" sz="2000" b="1"/>
              </a:p>
            </p:txBody>
          </p:sp>
          <p:sp>
            <p:nvSpPr>
              <p:cNvPr id="37" name="文本框 36"/>
              <p:cNvSpPr txBox="1"/>
              <p:nvPr/>
            </p:nvSpPr>
            <p:spPr>
              <a:xfrm>
                <a:off x="16554" y="7326"/>
                <a:ext cx="970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/>
                  <a:t>D</a:t>
                </a:r>
                <a:endParaRPr lang="en-US" altLang="zh-CN" sz="2000" b="1"/>
              </a:p>
            </p:txBody>
          </p:sp>
          <p:sp>
            <p:nvSpPr>
              <p:cNvPr id="38" name="文本框 37"/>
              <p:cNvSpPr txBox="1"/>
              <p:nvPr/>
            </p:nvSpPr>
            <p:spPr>
              <a:xfrm>
                <a:off x="12657" y="6303"/>
                <a:ext cx="970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/>
                  <a:t>F</a:t>
                </a:r>
                <a:endParaRPr lang="en-US" altLang="zh-CN" sz="2000" b="1"/>
              </a:p>
            </p:txBody>
          </p:sp>
          <p:sp>
            <p:nvSpPr>
              <p:cNvPr id="39" name="文本框 38"/>
              <p:cNvSpPr txBox="1"/>
              <p:nvPr/>
            </p:nvSpPr>
            <p:spPr>
              <a:xfrm>
                <a:off x="12816" y="8415"/>
                <a:ext cx="970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/>
                  <a:t>O</a:t>
                </a:r>
                <a:endParaRPr lang="en-US" altLang="zh-CN" sz="2000" b="1"/>
              </a:p>
            </p:txBody>
          </p:sp>
          <p:sp>
            <p:nvSpPr>
              <p:cNvPr id="40" name="文本框 39"/>
              <p:cNvSpPr txBox="1"/>
              <p:nvPr/>
            </p:nvSpPr>
            <p:spPr>
              <a:xfrm>
                <a:off x="14826" y="5675"/>
                <a:ext cx="970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/>
                  <a:t>E</a:t>
                </a:r>
                <a:endParaRPr lang="en-US" altLang="zh-CN" sz="2000" b="1"/>
              </a:p>
            </p:txBody>
          </p:sp>
          <p:cxnSp>
            <p:nvCxnSpPr>
              <p:cNvPr id="41" name="直接连接符 40"/>
              <p:cNvCxnSpPr/>
              <p:nvPr/>
            </p:nvCxnSpPr>
            <p:spPr>
              <a:xfrm>
                <a:off x="13105" y="7537"/>
                <a:ext cx="1177" cy="2170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 flipV="1">
                <a:off x="13696" y="6217"/>
                <a:ext cx="1015" cy="2470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 flipV="1">
                <a:off x="10984" y="6637"/>
                <a:ext cx="2100" cy="2954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/>
              <p:cNvCxnSpPr/>
              <p:nvPr/>
            </p:nvCxnSpPr>
            <p:spPr>
              <a:xfrm>
                <a:off x="13084" y="6660"/>
                <a:ext cx="3277" cy="1039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 flipV="1">
                <a:off x="11030" y="7722"/>
                <a:ext cx="5285" cy="1915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文本框 45"/>
            <p:cNvSpPr txBox="1"/>
            <p:nvPr/>
          </p:nvSpPr>
          <p:spPr>
            <a:xfrm>
              <a:off x="15333" y="9029"/>
              <a:ext cx="970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/>
                <a:t>C</a:t>
              </a:r>
              <a:endParaRPr lang="en-US" altLang="zh-CN" sz="2000" b="1" dirty="0"/>
            </a:p>
          </p:txBody>
        </p:sp>
      </p:grpSp>
      <p:cxnSp>
        <p:nvCxnSpPr>
          <p:cNvPr id="47" name="直接连接符 46"/>
          <p:cNvCxnSpPr/>
          <p:nvPr/>
        </p:nvCxnSpPr>
        <p:spPr>
          <a:xfrm flipH="1">
            <a:off x="10359390" y="1273810"/>
            <a:ext cx="293370" cy="22269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48"/>
          <p:cNvGrpSpPr/>
          <p:nvPr/>
        </p:nvGrpSpPr>
        <p:grpSpPr>
          <a:xfrm rot="10800000" flipV="1">
            <a:off x="9595402" y="1004730"/>
            <a:ext cx="984227" cy="368300"/>
            <a:chOff x="15003" y="3240"/>
            <a:chExt cx="1797" cy="1070"/>
          </a:xfrm>
        </p:grpSpPr>
        <p:cxnSp>
          <p:nvCxnSpPr>
            <p:cNvPr id="2" name="直接连接符 1"/>
            <p:cNvCxnSpPr>
              <a:stCxn id="48" idx="0"/>
            </p:cNvCxnSpPr>
            <p:nvPr/>
          </p:nvCxnSpPr>
          <p:spPr>
            <a:xfrm flipH="1">
              <a:off x="15003" y="3240"/>
              <a:ext cx="1642" cy="736"/>
            </a:xfrm>
            <a:prstGeom prst="line">
              <a:avLst/>
            </a:prstGeom>
            <a:ln w="28575" cmpd="sng">
              <a:solidFill>
                <a:srgbClr val="C92228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文本框 47"/>
            <p:cNvSpPr txBox="1"/>
            <p:nvPr/>
          </p:nvSpPr>
          <p:spPr>
            <a:xfrm flipH="1">
              <a:off x="16488" y="3240"/>
              <a:ext cx="312" cy="1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accent1"/>
                  </a:solidFill>
                </a:rPr>
                <a:t>G</a:t>
              </a:r>
              <a:endParaRPr lang="en-US" altLang="zh-CN" b="1" dirty="0">
                <a:solidFill>
                  <a:schemeClr val="accent1"/>
                </a:solidFill>
              </a:endParaRPr>
            </a:p>
          </p:txBody>
        </p:sp>
      </p:grpSp>
      <p:cxnSp>
        <p:nvCxnSpPr>
          <p:cNvPr id="53" name="直接连接符 52"/>
          <p:cNvCxnSpPr/>
          <p:nvPr/>
        </p:nvCxnSpPr>
        <p:spPr>
          <a:xfrm flipV="1">
            <a:off x="1421765" y="1356995"/>
            <a:ext cx="29210" cy="590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文本框 99"/>
          <p:cNvSpPr txBox="1"/>
          <p:nvPr/>
        </p:nvSpPr>
        <p:spPr>
          <a:xfrm>
            <a:off x="2011045" y="145415"/>
            <a:ext cx="587121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800" b="1" dirty="0">
                <a:solidFill>
                  <a:schemeClr val="accent1"/>
                </a:solidFill>
                <a:latin typeface="Times New Roman" panose="02020603050405020304" charset="0"/>
              </a:rPr>
              <a:t>(2)</a:t>
            </a:r>
            <a:r>
              <a:rPr lang="zh-CN" sz="2800" b="1" dirty="0">
                <a:solidFill>
                  <a:schemeClr val="accent1"/>
                </a:solidFill>
                <a:ea typeface="宋体" panose="02010600030101010101" pitchFamily="2" charset="-122"/>
              </a:rPr>
              <a:t>若</a:t>
            </a:r>
            <a:r>
              <a:rPr lang="en-US" sz="2800" b="1" i="1" dirty="0">
                <a:solidFill>
                  <a:schemeClr val="accent1"/>
                </a:solidFill>
                <a:latin typeface="Times New Roman" panose="02020603050405020304" charset="0"/>
              </a:rPr>
              <a:t>AF</a:t>
            </a:r>
            <a:r>
              <a:rPr lang="zh-CN" sz="2800" b="1" dirty="0">
                <a:solidFill>
                  <a:schemeClr val="accent1"/>
                </a:solidFill>
                <a:ea typeface="宋体" panose="02010600030101010101" pitchFamily="2" charset="-122"/>
              </a:rPr>
              <a:t>＝</a:t>
            </a:r>
            <a:r>
              <a:rPr lang="en-US" sz="2800" b="1" dirty="0">
                <a:solidFill>
                  <a:schemeClr val="accent1"/>
                </a:solidFill>
                <a:latin typeface="Times New Roman" panose="02020603050405020304" charset="0"/>
              </a:rPr>
              <a:t>1</a:t>
            </a:r>
            <a:r>
              <a:rPr lang="zh-CN" sz="2800" b="1" dirty="0">
                <a:solidFill>
                  <a:schemeClr val="accent1"/>
                </a:solidFill>
                <a:ea typeface="宋体" panose="02010600030101010101" pitchFamily="2" charset="-122"/>
              </a:rPr>
              <a:t>，求证：</a:t>
            </a:r>
            <a:r>
              <a:rPr lang="en-US" sz="2800" b="1" i="1" dirty="0">
                <a:solidFill>
                  <a:schemeClr val="accent1"/>
                </a:solidFill>
                <a:latin typeface="Times New Roman" panose="02020603050405020304" charset="0"/>
              </a:rPr>
              <a:t>CE</a:t>
            </a:r>
            <a:r>
              <a:rPr lang="en-US" sz="2800" b="1" dirty="0">
                <a:solidFill>
                  <a:schemeClr val="accent1"/>
                </a:solidFill>
                <a:latin typeface="宋体" panose="02010600030101010101" pitchFamily="2" charset="-122"/>
                <a:cs typeface="Times New Roman" panose="02020603050405020304" charset="0"/>
              </a:rPr>
              <a:t>∥</a:t>
            </a:r>
            <a:r>
              <a:rPr lang="zh-CN" sz="2800" b="1" dirty="0">
                <a:solidFill>
                  <a:schemeClr val="accent1"/>
                </a:solidFill>
                <a:ea typeface="宋体" panose="02010600030101010101" pitchFamily="2" charset="-122"/>
              </a:rPr>
              <a:t>平面</a:t>
            </a:r>
            <a:r>
              <a:rPr lang="en-US" sz="2800" b="1" i="1" dirty="0">
                <a:solidFill>
                  <a:schemeClr val="accent1"/>
                </a:solidFill>
                <a:latin typeface="Times New Roman" panose="02020603050405020304" charset="0"/>
              </a:rPr>
              <a:t>BDF</a:t>
            </a:r>
            <a:r>
              <a:rPr lang="zh-CN" sz="2800" b="1" i="1" dirty="0">
                <a:solidFill>
                  <a:schemeClr val="accent1"/>
                </a:solidFill>
                <a:latin typeface="Times New Roman" panose="02020603050405020304" charset="0"/>
                <a:ea typeface="宋体" panose="02010600030101010101" pitchFamily="2" charset="-122"/>
              </a:rPr>
              <a:t>；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grpSp>
        <p:nvGrpSpPr>
          <p:cNvPr id="55" name="组合 48"/>
          <p:cNvGrpSpPr/>
          <p:nvPr/>
        </p:nvGrpSpPr>
        <p:grpSpPr>
          <a:xfrm flipV="1">
            <a:off x="9020175" y="1273622"/>
            <a:ext cx="1632585" cy="787850"/>
            <a:chOff x="14415" y="3695"/>
            <a:chExt cx="2174" cy="335"/>
          </a:xfrm>
        </p:grpSpPr>
        <p:cxnSp>
          <p:nvCxnSpPr>
            <p:cNvPr id="56" name="直接连接符 55"/>
            <p:cNvCxnSpPr/>
            <p:nvPr/>
          </p:nvCxnSpPr>
          <p:spPr>
            <a:xfrm flipH="1" flipV="1">
              <a:off x="15294" y="3695"/>
              <a:ext cx="1295" cy="335"/>
            </a:xfrm>
            <a:prstGeom prst="line">
              <a:avLst/>
            </a:prstGeom>
            <a:ln w="28575" cmpd="sng">
              <a:solidFill>
                <a:srgbClr val="C92228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文本框 47"/>
            <p:cNvSpPr txBox="1"/>
            <p:nvPr/>
          </p:nvSpPr>
          <p:spPr>
            <a:xfrm>
              <a:off x="14415" y="3696"/>
              <a:ext cx="583" cy="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zh-CN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9873161" y="1388564"/>
            <a:ext cx="757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accent1"/>
                </a:solidFill>
              </a:rPr>
              <a:t>H</a:t>
            </a:r>
            <a:endParaRPr lang="zh-CN" altLang="en-US" b="1" dirty="0">
              <a:solidFill>
                <a:schemeClr val="accent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529013" y="5463087"/>
            <a:ext cx="757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accent1"/>
                </a:solidFill>
              </a:rPr>
              <a:t>T</a:t>
            </a:r>
            <a:endParaRPr lang="zh-CN" altLang="en-US" b="1" dirty="0">
              <a:solidFill>
                <a:schemeClr val="accent1"/>
              </a:solidFill>
            </a:endParaRPr>
          </a:p>
        </p:txBody>
      </p:sp>
      <p:cxnSp>
        <p:nvCxnSpPr>
          <p:cNvPr id="64" name="直接连接符 63"/>
          <p:cNvCxnSpPr/>
          <p:nvPr/>
        </p:nvCxnSpPr>
        <p:spPr>
          <a:xfrm flipH="1">
            <a:off x="9986010" y="1708785"/>
            <a:ext cx="132715" cy="1135380"/>
          </a:xfrm>
          <a:prstGeom prst="line">
            <a:avLst/>
          </a:prstGeom>
          <a:ln w="28575" cmpd="sng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27746" name="对象 927745"/>
          <p:cNvGraphicFramePr/>
          <p:nvPr/>
        </p:nvGraphicFramePr>
        <p:xfrm>
          <a:off x="2422208" y="1217295"/>
          <a:ext cx="8532495" cy="4813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1" name="" r:id="rId1" imgW="9744075" imgH="6048375" progId="Word.Document.8">
                  <p:embed/>
                </p:oleObj>
              </mc:Choice>
              <mc:Fallback>
                <p:oleObj name="" r:id="rId1" imgW="9744075" imgH="6048375" progId="Word.Document.8">
                  <p:embed/>
                  <p:pic>
                    <p:nvPicPr>
                      <p:cNvPr id="0" name="图片 15360" descr="image2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422208" y="1217295"/>
                        <a:ext cx="8532495" cy="481393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27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5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7969885" y="179705"/>
            <a:ext cx="4446270" cy="3851910"/>
            <a:chOff x="11998" y="3591"/>
            <a:chExt cx="7002" cy="6066"/>
          </a:xfrm>
        </p:grpSpPr>
        <p:grpSp>
          <p:nvGrpSpPr>
            <p:cNvPr id="4" name="组合 3"/>
            <p:cNvGrpSpPr/>
            <p:nvPr/>
          </p:nvGrpSpPr>
          <p:grpSpPr>
            <a:xfrm>
              <a:off x="11998" y="3591"/>
              <a:ext cx="7003" cy="5739"/>
              <a:chOff x="10521" y="4491"/>
              <a:chExt cx="7003" cy="5739"/>
            </a:xfrm>
          </p:grpSpPr>
          <p:cxnSp>
            <p:nvCxnSpPr>
              <p:cNvPr id="5" name="直接连接符 4"/>
              <p:cNvCxnSpPr/>
              <p:nvPr/>
            </p:nvCxnSpPr>
            <p:spPr>
              <a:xfrm>
                <a:off x="13153" y="7582"/>
                <a:ext cx="3231" cy="115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>
                <a:off x="11030" y="9629"/>
                <a:ext cx="3231" cy="11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 flipH="1">
                <a:off x="11020" y="7559"/>
                <a:ext cx="2146" cy="2123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 flipH="1">
                <a:off x="14238" y="7667"/>
                <a:ext cx="2146" cy="212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 flipV="1">
                <a:off x="13131" y="4653"/>
                <a:ext cx="22" cy="2929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 flipH="1">
                <a:off x="10983" y="4653"/>
                <a:ext cx="2123" cy="500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13129" y="4653"/>
                <a:ext cx="1131" cy="507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3083" y="4653"/>
                <a:ext cx="3254" cy="302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4" name="文本框 33"/>
              <p:cNvSpPr txBox="1"/>
              <p:nvPr/>
            </p:nvSpPr>
            <p:spPr>
              <a:xfrm>
                <a:off x="12367" y="4491"/>
                <a:ext cx="970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/>
                  <a:t>P</a:t>
                </a:r>
                <a:endParaRPr lang="en-US" altLang="zh-CN" sz="2000" b="1"/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10521" y="9602"/>
                <a:ext cx="970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/>
                  <a:t>B</a:t>
                </a:r>
                <a:endParaRPr lang="en-US" altLang="zh-CN" sz="2000" b="1"/>
              </a:p>
            </p:txBody>
          </p:sp>
          <p:sp>
            <p:nvSpPr>
              <p:cNvPr id="36" name="文本框 35"/>
              <p:cNvSpPr txBox="1"/>
              <p:nvPr/>
            </p:nvSpPr>
            <p:spPr>
              <a:xfrm>
                <a:off x="12574" y="7115"/>
                <a:ext cx="970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/>
                  <a:t>A</a:t>
                </a:r>
                <a:endParaRPr lang="en-US" altLang="zh-CN" sz="2000" b="1"/>
              </a:p>
            </p:txBody>
          </p:sp>
          <p:sp>
            <p:nvSpPr>
              <p:cNvPr id="37" name="文本框 36"/>
              <p:cNvSpPr txBox="1"/>
              <p:nvPr/>
            </p:nvSpPr>
            <p:spPr>
              <a:xfrm>
                <a:off x="16554" y="7326"/>
                <a:ext cx="970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/>
                  <a:t>D</a:t>
                </a:r>
                <a:endParaRPr lang="en-US" altLang="zh-CN" sz="2000" b="1"/>
              </a:p>
            </p:txBody>
          </p:sp>
          <p:sp>
            <p:nvSpPr>
              <p:cNvPr id="38" name="文本框 37"/>
              <p:cNvSpPr txBox="1"/>
              <p:nvPr/>
            </p:nvSpPr>
            <p:spPr>
              <a:xfrm>
                <a:off x="12657" y="6303"/>
                <a:ext cx="970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/>
                  <a:t>F</a:t>
                </a:r>
                <a:endParaRPr lang="en-US" altLang="zh-CN" sz="2000" b="1"/>
              </a:p>
            </p:txBody>
          </p:sp>
          <p:sp>
            <p:nvSpPr>
              <p:cNvPr id="39" name="文本框 38"/>
              <p:cNvSpPr txBox="1"/>
              <p:nvPr/>
            </p:nvSpPr>
            <p:spPr>
              <a:xfrm>
                <a:off x="12816" y="8415"/>
                <a:ext cx="970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/>
                  <a:t>O</a:t>
                </a:r>
                <a:endParaRPr lang="en-US" altLang="zh-CN" sz="2000" b="1"/>
              </a:p>
            </p:txBody>
          </p:sp>
          <p:sp>
            <p:nvSpPr>
              <p:cNvPr id="40" name="文本框 39"/>
              <p:cNvSpPr txBox="1"/>
              <p:nvPr/>
            </p:nvSpPr>
            <p:spPr>
              <a:xfrm>
                <a:off x="14826" y="5675"/>
                <a:ext cx="970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/>
                  <a:t>E</a:t>
                </a:r>
                <a:endParaRPr lang="en-US" altLang="zh-CN" sz="2000" b="1"/>
              </a:p>
            </p:txBody>
          </p:sp>
          <p:cxnSp>
            <p:nvCxnSpPr>
              <p:cNvPr id="41" name="直接连接符 40"/>
              <p:cNvCxnSpPr/>
              <p:nvPr/>
            </p:nvCxnSpPr>
            <p:spPr>
              <a:xfrm>
                <a:off x="13105" y="7537"/>
                <a:ext cx="1177" cy="2170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 flipV="1">
                <a:off x="13696" y="6217"/>
                <a:ext cx="1015" cy="2470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 flipV="1">
                <a:off x="10984" y="6637"/>
                <a:ext cx="2100" cy="2954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/>
              <p:cNvCxnSpPr/>
              <p:nvPr/>
            </p:nvCxnSpPr>
            <p:spPr>
              <a:xfrm>
                <a:off x="13084" y="6660"/>
                <a:ext cx="3277" cy="1039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 flipV="1">
                <a:off x="11030" y="7722"/>
                <a:ext cx="5285" cy="1915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文本框 45"/>
            <p:cNvSpPr txBox="1"/>
            <p:nvPr/>
          </p:nvSpPr>
          <p:spPr>
            <a:xfrm>
              <a:off x="15333" y="9029"/>
              <a:ext cx="970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/>
                <a:t>C</a:t>
              </a:r>
              <a:endParaRPr lang="en-US" altLang="zh-CN" sz="2000" b="1" dirty="0"/>
            </a:p>
          </p:txBody>
        </p:sp>
      </p:grpSp>
      <p:cxnSp>
        <p:nvCxnSpPr>
          <p:cNvPr id="47" name="直接连接符 46"/>
          <p:cNvCxnSpPr/>
          <p:nvPr/>
        </p:nvCxnSpPr>
        <p:spPr>
          <a:xfrm flipH="1">
            <a:off x="10359390" y="1273810"/>
            <a:ext cx="293370" cy="22269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48"/>
          <p:cNvGrpSpPr/>
          <p:nvPr/>
        </p:nvGrpSpPr>
        <p:grpSpPr>
          <a:xfrm>
            <a:off x="9241155" y="782955"/>
            <a:ext cx="1381125" cy="506095"/>
            <a:chOff x="14415" y="3234"/>
            <a:chExt cx="2175" cy="797"/>
          </a:xfrm>
        </p:grpSpPr>
        <p:cxnSp>
          <p:nvCxnSpPr>
            <p:cNvPr id="2" name="直接连接符 1"/>
            <p:cNvCxnSpPr/>
            <p:nvPr/>
          </p:nvCxnSpPr>
          <p:spPr>
            <a:xfrm rot="10800000">
              <a:off x="15003" y="3976"/>
              <a:ext cx="1587" cy="55"/>
            </a:xfrm>
            <a:prstGeom prst="line">
              <a:avLst/>
            </a:prstGeom>
            <a:ln w="28575" cmpd="sng">
              <a:solidFill>
                <a:srgbClr val="C92228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文本框 47"/>
            <p:cNvSpPr txBox="1"/>
            <p:nvPr/>
          </p:nvSpPr>
          <p:spPr>
            <a:xfrm>
              <a:off x="14415" y="3234"/>
              <a:ext cx="583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accent1"/>
                  </a:solidFill>
                </a:rPr>
                <a:t>G</a:t>
              </a:r>
              <a:endParaRPr lang="en-US" altLang="zh-CN" b="1" dirty="0">
                <a:solidFill>
                  <a:schemeClr val="accent1"/>
                </a:solidFill>
              </a:endParaRPr>
            </a:p>
          </p:txBody>
        </p:sp>
      </p:grpSp>
      <p:cxnSp>
        <p:nvCxnSpPr>
          <p:cNvPr id="50" name="直接连接符 49"/>
          <p:cNvCxnSpPr/>
          <p:nvPr/>
        </p:nvCxnSpPr>
        <p:spPr>
          <a:xfrm rot="5400000">
            <a:off x="8255728" y="2185854"/>
            <a:ext cx="2220686" cy="409299"/>
          </a:xfrm>
          <a:prstGeom prst="line">
            <a:avLst/>
          </a:prstGeom>
          <a:ln w="28575" cmpd="sng">
            <a:solidFill>
              <a:srgbClr val="BD252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 flipV="1">
            <a:off x="1421765" y="1356995"/>
            <a:ext cx="29210" cy="590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文本框 99"/>
          <p:cNvSpPr txBox="1"/>
          <p:nvPr/>
        </p:nvSpPr>
        <p:spPr>
          <a:xfrm>
            <a:off x="2011045" y="145415"/>
            <a:ext cx="587121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800" b="1" dirty="0">
                <a:solidFill>
                  <a:schemeClr val="accent1"/>
                </a:solidFill>
                <a:latin typeface="Times New Roman" panose="02020603050405020304" charset="0"/>
              </a:rPr>
              <a:t>(2)</a:t>
            </a:r>
            <a:r>
              <a:rPr lang="zh-CN" sz="2800" b="1" dirty="0">
                <a:solidFill>
                  <a:schemeClr val="accent1"/>
                </a:solidFill>
                <a:ea typeface="宋体" panose="02010600030101010101" pitchFamily="2" charset="-122"/>
              </a:rPr>
              <a:t>若</a:t>
            </a:r>
            <a:r>
              <a:rPr lang="en-US" sz="2800" b="1" i="1" dirty="0">
                <a:solidFill>
                  <a:schemeClr val="accent1"/>
                </a:solidFill>
                <a:latin typeface="Times New Roman" panose="02020603050405020304" charset="0"/>
              </a:rPr>
              <a:t>AF</a:t>
            </a:r>
            <a:r>
              <a:rPr lang="zh-CN" sz="2800" b="1" dirty="0">
                <a:solidFill>
                  <a:schemeClr val="accent1"/>
                </a:solidFill>
                <a:ea typeface="宋体" panose="02010600030101010101" pitchFamily="2" charset="-122"/>
              </a:rPr>
              <a:t>＝</a:t>
            </a:r>
            <a:r>
              <a:rPr lang="en-US" sz="2800" b="1" dirty="0">
                <a:solidFill>
                  <a:schemeClr val="accent1"/>
                </a:solidFill>
                <a:latin typeface="Times New Roman" panose="02020603050405020304" charset="0"/>
              </a:rPr>
              <a:t>1</a:t>
            </a:r>
            <a:r>
              <a:rPr lang="zh-CN" sz="2800" b="1" dirty="0">
                <a:solidFill>
                  <a:schemeClr val="accent1"/>
                </a:solidFill>
                <a:ea typeface="宋体" panose="02010600030101010101" pitchFamily="2" charset="-122"/>
              </a:rPr>
              <a:t>，求证：</a:t>
            </a:r>
            <a:r>
              <a:rPr lang="en-US" sz="2800" b="1" i="1" dirty="0">
                <a:solidFill>
                  <a:schemeClr val="accent1"/>
                </a:solidFill>
                <a:latin typeface="Times New Roman" panose="02020603050405020304" charset="0"/>
              </a:rPr>
              <a:t>CE</a:t>
            </a:r>
            <a:r>
              <a:rPr lang="en-US" sz="2800" b="1" dirty="0">
                <a:solidFill>
                  <a:schemeClr val="accent1"/>
                </a:solidFill>
                <a:latin typeface="宋体" panose="02010600030101010101" pitchFamily="2" charset="-122"/>
                <a:cs typeface="Times New Roman" panose="02020603050405020304" charset="0"/>
              </a:rPr>
              <a:t>∥</a:t>
            </a:r>
            <a:r>
              <a:rPr lang="zh-CN" sz="2800" b="1" dirty="0">
                <a:solidFill>
                  <a:schemeClr val="accent1"/>
                </a:solidFill>
                <a:ea typeface="宋体" panose="02010600030101010101" pitchFamily="2" charset="-122"/>
              </a:rPr>
              <a:t>平面</a:t>
            </a:r>
            <a:r>
              <a:rPr lang="en-US" sz="2800" b="1" i="1" dirty="0">
                <a:solidFill>
                  <a:schemeClr val="accent1"/>
                </a:solidFill>
                <a:latin typeface="Times New Roman" panose="02020603050405020304" charset="0"/>
              </a:rPr>
              <a:t>BDF</a:t>
            </a:r>
            <a:r>
              <a:rPr lang="zh-CN" sz="2800" b="1" i="1" dirty="0">
                <a:solidFill>
                  <a:schemeClr val="accent1"/>
                </a:solidFill>
                <a:latin typeface="Times New Roman" panose="02020603050405020304" charset="0"/>
                <a:ea typeface="宋体" panose="02010600030101010101" pitchFamily="2" charset="-122"/>
              </a:rPr>
              <a:t>；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grpSp>
        <p:nvGrpSpPr>
          <p:cNvPr id="55" name="组合 48"/>
          <p:cNvGrpSpPr/>
          <p:nvPr/>
        </p:nvGrpSpPr>
        <p:grpSpPr>
          <a:xfrm flipV="1">
            <a:off x="8592367" y="2211975"/>
            <a:ext cx="1030130" cy="1209996"/>
            <a:chOff x="14415" y="3643"/>
            <a:chExt cx="2174" cy="388"/>
          </a:xfrm>
        </p:grpSpPr>
        <p:cxnSp>
          <p:nvCxnSpPr>
            <p:cNvPr id="56" name="直接连接符 55"/>
            <p:cNvCxnSpPr/>
            <p:nvPr/>
          </p:nvCxnSpPr>
          <p:spPr>
            <a:xfrm rot="16200000" flipV="1">
              <a:off x="15973" y="3414"/>
              <a:ext cx="388" cy="845"/>
            </a:xfrm>
            <a:prstGeom prst="line">
              <a:avLst/>
            </a:prstGeom>
            <a:ln w="28575" cmpd="sng">
              <a:solidFill>
                <a:srgbClr val="C92228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文本框 47"/>
            <p:cNvSpPr txBox="1"/>
            <p:nvPr/>
          </p:nvSpPr>
          <p:spPr>
            <a:xfrm>
              <a:off x="14415" y="3696"/>
              <a:ext cx="583" cy="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zh-CN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8952411" y="3544389"/>
            <a:ext cx="757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accent1"/>
                </a:solidFill>
              </a:rPr>
              <a:t>H</a:t>
            </a:r>
            <a:endParaRPr lang="zh-CN" altLang="en-US" b="1" dirty="0">
              <a:solidFill>
                <a:schemeClr val="accent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9427028" y="3008812"/>
            <a:ext cx="757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accent1"/>
                </a:solidFill>
              </a:rPr>
              <a:t>T</a:t>
            </a:r>
            <a:endParaRPr lang="zh-CN" altLang="en-US" b="1" dirty="0">
              <a:solidFill>
                <a:schemeClr val="accent1"/>
              </a:solidFill>
            </a:endParaRPr>
          </a:p>
        </p:txBody>
      </p:sp>
      <p:cxnSp>
        <p:nvCxnSpPr>
          <p:cNvPr id="64" name="直接连接符 63"/>
          <p:cNvCxnSpPr/>
          <p:nvPr/>
        </p:nvCxnSpPr>
        <p:spPr>
          <a:xfrm rot="5400000">
            <a:off x="8773797" y="2223497"/>
            <a:ext cx="1395003" cy="236584"/>
          </a:xfrm>
          <a:prstGeom prst="line">
            <a:avLst/>
          </a:prstGeom>
          <a:ln w="28575" cmpd="sng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7746" name="对象 927745"/>
          <p:cNvGraphicFramePr/>
          <p:nvPr/>
        </p:nvGraphicFramePr>
        <p:xfrm>
          <a:off x="1806258" y="782638"/>
          <a:ext cx="8523605" cy="4979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1" name="" r:id="rId1" imgW="9734550" imgH="6257925" progId="Word.Document.8">
                  <p:embed/>
                </p:oleObj>
              </mc:Choice>
              <mc:Fallback>
                <p:oleObj name="" r:id="rId1" imgW="9734550" imgH="6257925" progId="Word.Document.8">
                  <p:embed/>
                  <p:pic>
                    <p:nvPicPr>
                      <p:cNvPr id="0" name="图片 15360" descr="image2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806258" y="782638"/>
                        <a:ext cx="8523605" cy="497967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组合 2"/>
          <p:cNvGrpSpPr/>
          <p:nvPr/>
        </p:nvGrpSpPr>
        <p:grpSpPr>
          <a:xfrm>
            <a:off x="7969885" y="179705"/>
            <a:ext cx="4446270" cy="3851910"/>
            <a:chOff x="11998" y="3591"/>
            <a:chExt cx="7002" cy="6066"/>
          </a:xfrm>
        </p:grpSpPr>
        <p:grpSp>
          <p:nvGrpSpPr>
            <p:cNvPr id="4" name="组合 3"/>
            <p:cNvGrpSpPr/>
            <p:nvPr/>
          </p:nvGrpSpPr>
          <p:grpSpPr>
            <a:xfrm>
              <a:off x="11998" y="3591"/>
              <a:ext cx="7003" cy="5739"/>
              <a:chOff x="10521" y="4491"/>
              <a:chExt cx="7003" cy="5739"/>
            </a:xfrm>
          </p:grpSpPr>
          <p:cxnSp>
            <p:nvCxnSpPr>
              <p:cNvPr id="5" name="直接连接符 4"/>
              <p:cNvCxnSpPr/>
              <p:nvPr/>
            </p:nvCxnSpPr>
            <p:spPr>
              <a:xfrm>
                <a:off x="13153" y="7582"/>
                <a:ext cx="3231" cy="115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>
                <a:off x="11030" y="9629"/>
                <a:ext cx="3231" cy="11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 flipH="1">
                <a:off x="11020" y="7559"/>
                <a:ext cx="2146" cy="2123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 flipH="1">
                <a:off x="14238" y="7667"/>
                <a:ext cx="2146" cy="212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 flipV="1">
                <a:off x="13131" y="4653"/>
                <a:ext cx="22" cy="2929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 flipH="1">
                <a:off x="10983" y="4653"/>
                <a:ext cx="2123" cy="500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13129" y="4653"/>
                <a:ext cx="1131" cy="507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3083" y="4653"/>
                <a:ext cx="3254" cy="302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4" name="文本框 33"/>
              <p:cNvSpPr txBox="1"/>
              <p:nvPr/>
            </p:nvSpPr>
            <p:spPr>
              <a:xfrm>
                <a:off x="12367" y="4491"/>
                <a:ext cx="970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/>
                  <a:t>P</a:t>
                </a:r>
                <a:endParaRPr lang="en-US" altLang="zh-CN" sz="2000" b="1"/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10521" y="9602"/>
                <a:ext cx="970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/>
                  <a:t>B</a:t>
                </a:r>
                <a:endParaRPr lang="en-US" altLang="zh-CN" sz="2000" b="1"/>
              </a:p>
            </p:txBody>
          </p:sp>
          <p:sp>
            <p:nvSpPr>
              <p:cNvPr id="36" name="文本框 35"/>
              <p:cNvSpPr txBox="1"/>
              <p:nvPr/>
            </p:nvSpPr>
            <p:spPr>
              <a:xfrm>
                <a:off x="12574" y="7115"/>
                <a:ext cx="970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/>
                  <a:t>A</a:t>
                </a:r>
                <a:endParaRPr lang="en-US" altLang="zh-CN" sz="2000" b="1"/>
              </a:p>
            </p:txBody>
          </p:sp>
          <p:sp>
            <p:nvSpPr>
              <p:cNvPr id="37" name="文本框 36"/>
              <p:cNvSpPr txBox="1"/>
              <p:nvPr/>
            </p:nvSpPr>
            <p:spPr>
              <a:xfrm>
                <a:off x="16554" y="7326"/>
                <a:ext cx="970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/>
                  <a:t>D</a:t>
                </a:r>
                <a:endParaRPr lang="en-US" altLang="zh-CN" sz="2000" b="1"/>
              </a:p>
            </p:txBody>
          </p:sp>
          <p:sp>
            <p:nvSpPr>
              <p:cNvPr id="38" name="文本框 37"/>
              <p:cNvSpPr txBox="1"/>
              <p:nvPr/>
            </p:nvSpPr>
            <p:spPr>
              <a:xfrm>
                <a:off x="12657" y="6303"/>
                <a:ext cx="970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/>
                  <a:t>F</a:t>
                </a:r>
                <a:endParaRPr lang="en-US" altLang="zh-CN" sz="2000" b="1"/>
              </a:p>
            </p:txBody>
          </p:sp>
          <p:sp>
            <p:nvSpPr>
              <p:cNvPr id="39" name="文本框 38"/>
              <p:cNvSpPr txBox="1"/>
              <p:nvPr/>
            </p:nvSpPr>
            <p:spPr>
              <a:xfrm>
                <a:off x="12816" y="8415"/>
                <a:ext cx="970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/>
                  <a:t>O</a:t>
                </a:r>
                <a:endParaRPr lang="en-US" altLang="zh-CN" sz="2000" b="1"/>
              </a:p>
            </p:txBody>
          </p:sp>
          <p:sp>
            <p:nvSpPr>
              <p:cNvPr id="40" name="文本框 39"/>
              <p:cNvSpPr txBox="1"/>
              <p:nvPr/>
            </p:nvSpPr>
            <p:spPr>
              <a:xfrm>
                <a:off x="14826" y="5675"/>
                <a:ext cx="970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/>
                  <a:t>E</a:t>
                </a:r>
                <a:endParaRPr lang="en-US" altLang="zh-CN" sz="2000" b="1"/>
              </a:p>
            </p:txBody>
          </p:sp>
          <p:cxnSp>
            <p:nvCxnSpPr>
              <p:cNvPr id="41" name="直接连接符 40"/>
              <p:cNvCxnSpPr/>
              <p:nvPr/>
            </p:nvCxnSpPr>
            <p:spPr>
              <a:xfrm>
                <a:off x="13105" y="7537"/>
                <a:ext cx="1177" cy="2170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 flipV="1">
                <a:off x="13696" y="6217"/>
                <a:ext cx="1015" cy="2470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 flipV="1">
                <a:off x="10984" y="6637"/>
                <a:ext cx="2100" cy="2954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/>
              <p:cNvCxnSpPr/>
              <p:nvPr/>
            </p:nvCxnSpPr>
            <p:spPr>
              <a:xfrm>
                <a:off x="13084" y="6660"/>
                <a:ext cx="3277" cy="1039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 flipV="1">
                <a:off x="11030" y="7722"/>
                <a:ext cx="5285" cy="1915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文本框 45"/>
            <p:cNvSpPr txBox="1"/>
            <p:nvPr/>
          </p:nvSpPr>
          <p:spPr>
            <a:xfrm>
              <a:off x="15333" y="9029"/>
              <a:ext cx="970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/>
                <a:t>C</a:t>
              </a:r>
              <a:endParaRPr lang="en-US" altLang="zh-CN" sz="2000" b="1"/>
            </a:p>
          </p:txBody>
        </p:sp>
      </p:grpSp>
      <p:cxnSp>
        <p:nvCxnSpPr>
          <p:cNvPr id="47" name="直接连接符 46"/>
          <p:cNvCxnSpPr/>
          <p:nvPr/>
        </p:nvCxnSpPr>
        <p:spPr>
          <a:xfrm flipH="1">
            <a:off x="10359390" y="1273810"/>
            <a:ext cx="293370" cy="22269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组合 48"/>
          <p:cNvGrpSpPr/>
          <p:nvPr/>
        </p:nvGrpSpPr>
        <p:grpSpPr>
          <a:xfrm>
            <a:off x="9241155" y="782955"/>
            <a:ext cx="1381125" cy="505460"/>
            <a:chOff x="14415" y="3234"/>
            <a:chExt cx="2175" cy="796"/>
          </a:xfrm>
        </p:grpSpPr>
        <p:cxnSp>
          <p:nvCxnSpPr>
            <p:cNvPr id="2" name="直接连接符 1"/>
            <p:cNvCxnSpPr/>
            <p:nvPr/>
          </p:nvCxnSpPr>
          <p:spPr>
            <a:xfrm flipH="1" flipV="1">
              <a:off x="14998" y="3570"/>
              <a:ext cx="1592" cy="461"/>
            </a:xfrm>
            <a:prstGeom prst="line">
              <a:avLst/>
            </a:prstGeom>
            <a:ln w="28575" cmpd="sng">
              <a:solidFill>
                <a:srgbClr val="C92228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文本框 47"/>
            <p:cNvSpPr txBox="1"/>
            <p:nvPr/>
          </p:nvSpPr>
          <p:spPr>
            <a:xfrm>
              <a:off x="14415" y="3234"/>
              <a:ext cx="583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>
                  <a:solidFill>
                    <a:srgbClr val="FF0000"/>
                  </a:solidFill>
                </a:rPr>
                <a:t>G</a:t>
              </a:r>
              <a:endParaRPr lang="en-US" altLang="zh-CN" b="1">
                <a:solidFill>
                  <a:srgbClr val="FF0000"/>
                </a:solidFill>
              </a:endParaRPr>
            </a:p>
          </p:txBody>
        </p:sp>
      </p:grpSp>
      <p:cxnSp>
        <p:nvCxnSpPr>
          <p:cNvPr id="50" name="直接连接符 49"/>
          <p:cNvCxnSpPr/>
          <p:nvPr/>
        </p:nvCxnSpPr>
        <p:spPr>
          <a:xfrm>
            <a:off x="9611360" y="967105"/>
            <a:ext cx="733425" cy="2562860"/>
          </a:xfrm>
          <a:prstGeom prst="line">
            <a:avLst/>
          </a:prstGeom>
          <a:ln w="28575" cmpd="sng">
            <a:solidFill>
              <a:srgbClr val="BD252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 flipV="1">
            <a:off x="1421765" y="1356995"/>
            <a:ext cx="29210" cy="590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>
            <a:off x="9611360" y="1596390"/>
            <a:ext cx="395605" cy="1304290"/>
          </a:xfrm>
          <a:prstGeom prst="line">
            <a:avLst/>
          </a:prstGeom>
          <a:ln w="28575" cmpd="sng">
            <a:solidFill>
              <a:srgbClr val="C92228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文本框 99"/>
          <p:cNvSpPr txBox="1"/>
          <p:nvPr/>
        </p:nvSpPr>
        <p:spPr>
          <a:xfrm>
            <a:off x="2011045" y="145415"/>
            <a:ext cx="587121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800" b="1">
                <a:solidFill>
                  <a:srgbClr val="FF0000"/>
                </a:solidFill>
                <a:latin typeface="Times New Roman" panose="02020603050405020304" charset="0"/>
              </a:rPr>
              <a:t>(2)</a:t>
            </a:r>
            <a:r>
              <a:rPr lang="zh-CN" sz="2800" b="1">
                <a:solidFill>
                  <a:srgbClr val="FF0000"/>
                </a:solidFill>
                <a:ea typeface="宋体" panose="02010600030101010101" pitchFamily="2" charset="-122"/>
              </a:rPr>
              <a:t>若</a:t>
            </a:r>
            <a:r>
              <a:rPr lang="en-US" sz="2800" b="1" i="1">
                <a:solidFill>
                  <a:srgbClr val="FF0000"/>
                </a:solidFill>
                <a:latin typeface="Times New Roman" panose="02020603050405020304" charset="0"/>
              </a:rPr>
              <a:t>AF</a:t>
            </a:r>
            <a:r>
              <a:rPr lang="zh-CN" sz="2800" b="1">
                <a:solidFill>
                  <a:srgbClr val="FF0000"/>
                </a:solidFill>
                <a:ea typeface="宋体" panose="02010600030101010101" pitchFamily="2" charset="-122"/>
              </a:rPr>
              <a:t>＝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charset="0"/>
              </a:rPr>
              <a:t>1</a:t>
            </a:r>
            <a:r>
              <a:rPr lang="zh-CN" sz="2800" b="1">
                <a:solidFill>
                  <a:srgbClr val="FF0000"/>
                </a:solidFill>
                <a:ea typeface="宋体" panose="02010600030101010101" pitchFamily="2" charset="-122"/>
              </a:rPr>
              <a:t>，求证：</a:t>
            </a:r>
            <a:r>
              <a:rPr lang="en-US" sz="2800" b="1" i="1">
                <a:solidFill>
                  <a:srgbClr val="FF0000"/>
                </a:solidFill>
                <a:latin typeface="Times New Roman" panose="02020603050405020304" charset="0"/>
              </a:rPr>
              <a:t>CE</a:t>
            </a:r>
            <a:r>
              <a:rPr lang="en-US" sz="2800" b="1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charset="0"/>
              </a:rPr>
              <a:t>∥</a:t>
            </a:r>
            <a:r>
              <a:rPr lang="zh-CN" sz="2800" b="1">
                <a:solidFill>
                  <a:srgbClr val="FF0000"/>
                </a:solidFill>
                <a:ea typeface="宋体" panose="02010600030101010101" pitchFamily="2" charset="-122"/>
              </a:rPr>
              <a:t>平面</a:t>
            </a:r>
            <a:r>
              <a:rPr lang="en-US" sz="2800" b="1" i="1">
                <a:solidFill>
                  <a:srgbClr val="FF0000"/>
                </a:solidFill>
                <a:latin typeface="Times New Roman" panose="02020603050405020304" charset="0"/>
              </a:rPr>
              <a:t>BDF</a:t>
            </a:r>
            <a:r>
              <a:rPr lang="zh-CN" sz="2800" b="1" i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；</a:t>
            </a:r>
            <a:endParaRPr lang="zh-CN" altLang="en-US"/>
          </a:p>
        </p:txBody>
      </p:sp>
      <p:graphicFrame>
        <p:nvGraphicFramePr>
          <p:cNvPr id="926722" name="对象 926721"/>
          <p:cNvGraphicFramePr/>
          <p:nvPr/>
        </p:nvGraphicFramePr>
        <p:xfrm>
          <a:off x="1806575" y="5083810"/>
          <a:ext cx="9000490" cy="1532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" r:id="rId3" imgW="11229975" imgH="2381250" progId="Word.Document.8">
                  <p:embed/>
                </p:oleObj>
              </mc:Choice>
              <mc:Fallback>
                <p:oleObj name="" r:id="rId3" imgW="11229975" imgH="2381250" progId="Word.Document.8">
                  <p:embed/>
                  <p:pic>
                    <p:nvPicPr>
                      <p:cNvPr id="0" name="图片 15361" descr="image2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06575" y="5083810"/>
                        <a:ext cx="9000490" cy="153225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27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26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4674" name="对象 924673"/>
          <p:cNvGraphicFramePr/>
          <p:nvPr/>
        </p:nvGraphicFramePr>
        <p:xfrm>
          <a:off x="2083753" y="469583"/>
          <a:ext cx="9801225" cy="5434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5" name="" r:id="rId1" imgW="11229975" imgH="5305425" progId="Word.Document.8">
                  <p:embed/>
                </p:oleObj>
              </mc:Choice>
              <mc:Fallback>
                <p:oleObj name="" r:id="rId1" imgW="11229975" imgH="5305425" progId="Word.Document.8">
                  <p:embed/>
                  <p:pic>
                    <p:nvPicPr>
                      <p:cNvPr id="0" name="图片 16384" descr="image3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083753" y="469583"/>
                        <a:ext cx="9801225" cy="543433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24675" name="组合 924674"/>
          <p:cNvGrpSpPr/>
          <p:nvPr/>
        </p:nvGrpSpPr>
        <p:grpSpPr>
          <a:xfrm>
            <a:off x="10214936" y="5950261"/>
            <a:ext cx="1429940" cy="392003"/>
            <a:chOff x="5638" y="3708"/>
            <a:chExt cx="519" cy="247"/>
          </a:xfrm>
        </p:grpSpPr>
        <p:pic>
          <p:nvPicPr>
            <p:cNvPr id="924676" name="图片 924675" descr="timg (2)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4" y="3728"/>
              <a:ext cx="454" cy="22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24677" name="圆角矩形 16">
              <a:hlinkClick r:id="" action="ppaction://hlinkshowjump?jump=nextslide"/>
            </p:cNvPr>
            <p:cNvSpPr/>
            <p:nvPr/>
          </p:nvSpPr>
          <p:spPr>
            <a:xfrm>
              <a:off x="5638" y="3708"/>
              <a:ext cx="519" cy="232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defTabSz="1087755" eaLnBrk="1" hangingPunct="1"/>
              <a:r>
                <a:rPr lang="zh-CN" altLang="en-US" sz="20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解析答案</a:t>
              </a:r>
              <a:endParaRPr lang="zh-CN" altLang="en-US" sz="20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3650" name="对象 923649"/>
          <p:cNvGraphicFramePr/>
          <p:nvPr/>
        </p:nvGraphicFramePr>
        <p:xfrm>
          <a:off x="1993107" y="168275"/>
          <a:ext cx="11224260" cy="3884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9" name="" r:id="rId1" imgW="11229975" imgH="3886200" progId="Word.Document.8">
                  <p:embed/>
                </p:oleObj>
              </mc:Choice>
              <mc:Fallback>
                <p:oleObj name="" r:id="rId1" imgW="11229975" imgH="3886200" progId="Word.Document.8">
                  <p:embed/>
                  <p:pic>
                    <p:nvPicPr>
                      <p:cNvPr id="0" name="图片 17408" descr="image3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993107" y="168275"/>
                        <a:ext cx="11224260" cy="388429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626" name="对象 922625"/>
          <p:cNvGraphicFramePr/>
          <p:nvPr>
            <p:custDataLst>
              <p:tags r:id="rId3"/>
            </p:custDataLst>
          </p:nvPr>
        </p:nvGraphicFramePr>
        <p:xfrm>
          <a:off x="1963738" y="3899218"/>
          <a:ext cx="11209337" cy="2582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" r:id="rId4" imgW="11230610" imgH="2588895" progId="Word.Document.8">
                  <p:embed/>
                </p:oleObj>
              </mc:Choice>
              <mc:Fallback>
                <p:oleObj name="" r:id="rId4" imgW="11230610" imgH="2588895" progId="Word.Document.8">
                  <p:embed/>
                  <p:pic>
                    <p:nvPicPr>
                      <p:cNvPr id="0" name="图片 17409" descr="image3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63738" y="3899218"/>
                        <a:ext cx="11209337" cy="25828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73742850" name="图片 1073742849" descr="KYB197-89.tif"/>
          <p:cNvPicPr>
            <a:picLocks noChangeAspect="1"/>
          </p:cNvPicPr>
          <p:nvPr/>
        </p:nvPicPr>
        <p:blipFill>
          <a:blip r:embed="rId6" r:link="rId7"/>
          <a:stretch>
            <a:fillRect/>
          </a:stretch>
        </p:blipFill>
        <p:spPr>
          <a:xfrm>
            <a:off x="8110855" y="677545"/>
            <a:ext cx="3051175" cy="27584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23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22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9861" name="对象 889860"/>
          <p:cNvGraphicFramePr/>
          <p:nvPr/>
        </p:nvGraphicFramePr>
        <p:xfrm>
          <a:off x="1936116" y="387668"/>
          <a:ext cx="10530205" cy="2512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" r:id="rId1" imgW="11239500" imgH="2686050" progId="Word.Document.8">
                  <p:embed/>
                </p:oleObj>
              </mc:Choice>
              <mc:Fallback>
                <p:oleObj name="" r:id="rId1" imgW="11239500" imgH="2686050" progId="Word.Document.8">
                  <p:embed/>
                  <p:pic>
                    <p:nvPicPr>
                      <p:cNvPr id="0" name="图片 3072" descr="image1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936116" y="387668"/>
                        <a:ext cx="10530205" cy="251269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组合 12"/>
          <p:cNvGrpSpPr/>
          <p:nvPr/>
        </p:nvGrpSpPr>
        <p:grpSpPr>
          <a:xfrm>
            <a:off x="1819275" y="2647950"/>
            <a:ext cx="4531360" cy="1043940"/>
            <a:chOff x="2864" y="7057"/>
            <a:chExt cx="7136" cy="1644"/>
          </a:xfrm>
        </p:grpSpPr>
        <p:sp>
          <p:nvSpPr>
            <p:cNvPr id="2" name="文本框 1"/>
            <p:cNvSpPr txBox="1"/>
            <p:nvPr/>
          </p:nvSpPr>
          <p:spPr>
            <a:xfrm>
              <a:off x="2864" y="8121"/>
              <a:ext cx="713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FF0000"/>
                  </a:solidFill>
                </a:rPr>
                <a:t>辅助线：关注平行四边形、中位线、相似</a:t>
              </a:r>
              <a:endParaRPr lang="zh-CN" altLang="en-US">
                <a:solidFill>
                  <a:srgbClr val="FF0000"/>
                </a:solidFill>
              </a:endParaRPr>
            </a:p>
          </p:txBody>
        </p:sp>
        <p:cxnSp>
          <p:nvCxnSpPr>
            <p:cNvPr id="3" name="直接箭头连接符 2"/>
            <p:cNvCxnSpPr/>
            <p:nvPr/>
          </p:nvCxnSpPr>
          <p:spPr>
            <a:xfrm flipV="1">
              <a:off x="7192" y="7057"/>
              <a:ext cx="12" cy="1141"/>
            </a:xfrm>
            <a:prstGeom prst="straightConnector1">
              <a:avLst/>
            </a:prstGeom>
            <a:ln w="9525">
              <a:solidFill>
                <a:srgbClr val="BD252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直接箭头连接符 7"/>
          <p:cNvCxnSpPr/>
          <p:nvPr/>
        </p:nvCxnSpPr>
        <p:spPr>
          <a:xfrm flipV="1">
            <a:off x="4702810" y="2511425"/>
            <a:ext cx="4450715" cy="939165"/>
          </a:xfrm>
          <a:prstGeom prst="straightConnector1">
            <a:avLst/>
          </a:prstGeom>
          <a:ln w="9525">
            <a:solidFill>
              <a:srgbClr val="BD252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0034" name="对象 940033"/>
          <p:cNvGraphicFramePr/>
          <p:nvPr/>
        </p:nvGraphicFramePr>
        <p:xfrm>
          <a:off x="1952308" y="517843"/>
          <a:ext cx="10109835" cy="2345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3" name="" r:id="rId1" imgW="11229975" imgH="2600325" progId="Word.Document.8">
                  <p:embed/>
                </p:oleObj>
              </mc:Choice>
              <mc:Fallback>
                <p:oleObj name="" r:id="rId1" imgW="11229975" imgH="2600325" progId="Word.Document.8">
                  <p:embed/>
                  <p:pic>
                    <p:nvPicPr>
                      <p:cNvPr id="0" name="图片 18432" descr="image3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952308" y="517843"/>
                        <a:ext cx="10109835" cy="234505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40035" name="图片 940034" descr="C:/Users/Administrator/Desktop/KYB197-95.TIF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6978650" y="1701800"/>
            <a:ext cx="4732655" cy="34544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940036" name="组合 940035"/>
          <p:cNvGrpSpPr/>
          <p:nvPr/>
        </p:nvGrpSpPr>
        <p:grpSpPr>
          <a:xfrm>
            <a:off x="9465962" y="5802208"/>
            <a:ext cx="1429940" cy="392003"/>
            <a:chOff x="5638" y="3708"/>
            <a:chExt cx="519" cy="247"/>
          </a:xfrm>
        </p:grpSpPr>
        <p:pic>
          <p:nvPicPr>
            <p:cNvPr id="940037" name="图片 940036" descr="timg (2)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54" y="3728"/>
              <a:ext cx="454" cy="22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40038" name="圆角矩形 16">
              <a:hlinkClick r:id="" action="ppaction://hlinkshowjump?jump=nextslide"/>
            </p:cNvPr>
            <p:cNvSpPr/>
            <p:nvPr/>
          </p:nvSpPr>
          <p:spPr>
            <a:xfrm>
              <a:off x="5638" y="3708"/>
              <a:ext cx="519" cy="232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defTabSz="1087755" eaLnBrk="1" hangingPunct="1"/>
              <a:r>
                <a:rPr lang="zh-CN" altLang="en-US" sz="20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解析答案</a:t>
              </a:r>
              <a:endParaRPr lang="zh-CN" altLang="en-US" sz="20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1058" name="对象 941057"/>
          <p:cNvGraphicFramePr/>
          <p:nvPr/>
        </p:nvGraphicFramePr>
        <p:xfrm>
          <a:off x="1811940" y="1167412"/>
          <a:ext cx="11198289" cy="47611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7" name="" r:id="rId1" imgW="11219815" imgH="4772025" progId="Word.Document.8">
                  <p:embed/>
                </p:oleObj>
              </mc:Choice>
              <mc:Fallback>
                <p:oleObj name="" r:id="rId1" imgW="11219815" imgH="4772025" progId="Word.Document.8">
                  <p:embed/>
                  <p:pic>
                    <p:nvPicPr>
                      <p:cNvPr id="0" name="图片 19456" descr="image3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811940" y="1167412"/>
                        <a:ext cx="11198289" cy="476117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41059" name="图片 941058" descr="C:/Users/Administrator/Desktop/KYB197-95.TIF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8310948" y="2425951"/>
            <a:ext cx="3282038" cy="23932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8226" name="对象 948225"/>
          <p:cNvGraphicFramePr/>
          <p:nvPr/>
        </p:nvGraphicFramePr>
        <p:xfrm>
          <a:off x="2323465" y="466090"/>
          <a:ext cx="9565005" cy="3534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1" name="" r:id="rId1" imgW="11230610" imgH="3881755" progId="Word.Document.8">
                  <p:embed/>
                </p:oleObj>
              </mc:Choice>
              <mc:Fallback>
                <p:oleObj name="" r:id="rId1" imgW="11230610" imgH="3881755" progId="Word.Document.8">
                  <p:embed/>
                  <p:pic>
                    <p:nvPicPr>
                      <p:cNvPr id="0" name="图片 20480" descr="image3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323465" y="466090"/>
                        <a:ext cx="9565005" cy="353441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41059" name="图片 941058" descr="C:/Users/Administrator/Desktop/KYB197-95.TI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r:link="rId5"/>
          <a:stretch>
            <a:fillRect/>
          </a:stretch>
        </p:blipFill>
        <p:spPr>
          <a:xfrm>
            <a:off x="8606223" y="1443606"/>
            <a:ext cx="3282038" cy="2393285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947202" name="对象 947201"/>
          <p:cNvGraphicFramePr/>
          <p:nvPr/>
        </p:nvGraphicFramePr>
        <p:xfrm>
          <a:off x="2187575" y="4000500"/>
          <a:ext cx="10004425" cy="2786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" r:id="rId6" imgW="11230610" imgH="3234690" progId="Word.Document.8">
                  <p:embed/>
                </p:oleObj>
              </mc:Choice>
              <mc:Fallback>
                <p:oleObj name="" r:id="rId6" imgW="11230610" imgH="3234690" progId="Word.Document.8">
                  <p:embed/>
                  <p:pic>
                    <p:nvPicPr>
                      <p:cNvPr id="0" name="图片 20481" descr="image3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87575" y="4000500"/>
                        <a:ext cx="10004425" cy="278638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4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4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697460" y="3002716"/>
            <a:ext cx="1079835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6740" name="组合 756739"/>
          <p:cNvGrpSpPr/>
          <p:nvPr/>
        </p:nvGrpSpPr>
        <p:grpSpPr>
          <a:xfrm>
            <a:off x="814902" y="1299801"/>
            <a:ext cx="1329955" cy="1331543"/>
            <a:chOff x="1023" y="2520"/>
            <a:chExt cx="838" cy="839"/>
          </a:xfrm>
        </p:grpSpPr>
        <p:grpSp>
          <p:nvGrpSpPr>
            <p:cNvPr id="58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60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1" name="椭圆 6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756742" name="TextBox 77"/>
            <p:cNvSpPr txBox="1"/>
            <p:nvPr/>
          </p:nvSpPr>
          <p:spPr>
            <a:xfrm>
              <a:off x="1118" y="2534"/>
              <a:ext cx="643" cy="69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algn="ctr" defTabSz="457200" eaLnBrk="1" hangingPunct="1"/>
              <a:r>
                <a:rPr lang="zh-CN" altLang="en-US" sz="6600" dirty="0">
                  <a:solidFill>
                    <a:srgbClr val="209D9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课</a:t>
              </a:r>
              <a:endParaRPr lang="zh-CN" altLang="en-US" sz="6600" dirty="0">
                <a:solidFill>
                  <a:srgbClr val="209D90"/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</p:grpSp>
      <p:grpSp>
        <p:nvGrpSpPr>
          <p:cNvPr id="756743" name="组合 756742"/>
          <p:cNvGrpSpPr/>
          <p:nvPr/>
        </p:nvGrpSpPr>
        <p:grpSpPr>
          <a:xfrm>
            <a:off x="2435289" y="1299801"/>
            <a:ext cx="1329956" cy="1331543"/>
            <a:chOff x="1023" y="2520"/>
            <a:chExt cx="838" cy="839"/>
          </a:xfrm>
        </p:grpSpPr>
        <p:grpSp>
          <p:nvGrpSpPr>
            <p:cNvPr id="2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" name="椭圆 4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756745" name="TextBox 77"/>
            <p:cNvSpPr txBox="1"/>
            <p:nvPr/>
          </p:nvSpPr>
          <p:spPr>
            <a:xfrm>
              <a:off x="1118" y="2534"/>
              <a:ext cx="643" cy="69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algn="ctr" defTabSz="457200" eaLnBrk="1" hangingPunct="1"/>
              <a:r>
                <a:rPr lang="zh-CN" altLang="en-US" sz="6600" dirty="0">
                  <a:solidFill>
                    <a:srgbClr val="209D9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后</a:t>
              </a:r>
              <a:endParaRPr lang="zh-CN" altLang="en-US" sz="6600" dirty="0">
                <a:solidFill>
                  <a:srgbClr val="209D90"/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</p:grpSp>
      <p:grpSp>
        <p:nvGrpSpPr>
          <p:cNvPr id="756746" name="组合 756745"/>
          <p:cNvGrpSpPr/>
          <p:nvPr/>
        </p:nvGrpSpPr>
        <p:grpSpPr>
          <a:xfrm>
            <a:off x="4018799" y="1299801"/>
            <a:ext cx="1328909" cy="1331543"/>
            <a:chOff x="1023" y="2520"/>
            <a:chExt cx="838" cy="839"/>
          </a:xfrm>
        </p:grpSpPr>
        <p:grpSp>
          <p:nvGrpSpPr>
            <p:cNvPr id="6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7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756748" name="TextBox 77"/>
            <p:cNvSpPr txBox="1"/>
            <p:nvPr/>
          </p:nvSpPr>
          <p:spPr>
            <a:xfrm>
              <a:off x="1119" y="2534"/>
              <a:ext cx="644" cy="69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algn="ctr" defTabSz="457200" eaLnBrk="1" hangingPunct="1"/>
              <a:r>
                <a:rPr lang="zh-CN" altLang="en-US" sz="6600" dirty="0">
                  <a:solidFill>
                    <a:srgbClr val="209D9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作</a:t>
              </a:r>
              <a:endParaRPr lang="zh-CN" altLang="en-US" sz="6600" dirty="0">
                <a:solidFill>
                  <a:srgbClr val="209D90"/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</p:grpSp>
      <p:grpSp>
        <p:nvGrpSpPr>
          <p:cNvPr id="756749" name="组合 756748"/>
          <p:cNvGrpSpPr/>
          <p:nvPr/>
        </p:nvGrpSpPr>
        <p:grpSpPr>
          <a:xfrm>
            <a:off x="5637975" y="1345661"/>
            <a:ext cx="1329956" cy="1330497"/>
            <a:chOff x="1023" y="2520"/>
            <a:chExt cx="838" cy="839"/>
          </a:xfrm>
        </p:grpSpPr>
        <p:grpSp>
          <p:nvGrpSpPr>
            <p:cNvPr id="9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0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756751" name="TextBox 77"/>
            <p:cNvSpPr txBox="1"/>
            <p:nvPr/>
          </p:nvSpPr>
          <p:spPr>
            <a:xfrm>
              <a:off x="1118" y="2534"/>
              <a:ext cx="643" cy="6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algn="ctr" defTabSz="457200" eaLnBrk="1" hangingPunct="1"/>
              <a:r>
                <a:rPr lang="zh-CN" altLang="en-US" sz="6600" dirty="0">
                  <a:solidFill>
                    <a:srgbClr val="209D9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业</a:t>
              </a:r>
              <a:endParaRPr lang="zh-CN" altLang="en-US" sz="6600" dirty="0">
                <a:solidFill>
                  <a:srgbClr val="209D90"/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3556000" y="3221990"/>
            <a:ext cx="717486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3600" b="1">
                <a:ea typeface="宋体" panose="02010600030101010101" pitchFamily="2" charset="-122"/>
              </a:rPr>
              <a:t>步步高一轮复习用书（黄本）</a:t>
            </a:r>
            <a:endParaRPr lang="en-US" sz="3600" b="1">
              <a:latin typeface="Times New Roman" panose="02020603050405020304" charset="0"/>
              <a:ea typeface="宋体" panose="02010600030101010101" pitchFamily="2" charset="-122"/>
            </a:endParaRPr>
          </a:p>
          <a:p>
            <a:r>
              <a:rPr lang="en-US" sz="3600" b="1">
                <a:latin typeface="Times New Roman" panose="02020603050405020304" charset="0"/>
                <a:ea typeface="宋体" panose="02010600030101010101" pitchFamily="2" charset="-122"/>
              </a:rPr>
              <a:t>1.</a:t>
            </a:r>
            <a:r>
              <a:rPr lang="en-US" sz="3600" b="1">
                <a:latin typeface="宋体" panose="02010600030101010101" pitchFamily="2" charset="-122"/>
                <a:ea typeface="宋体" panose="02010600030101010101" pitchFamily="2" charset="-122"/>
              </a:rPr>
              <a:t>8</a:t>
            </a:r>
            <a:r>
              <a:rPr lang="en-US" sz="3600" b="1">
                <a:latin typeface="Times New Roman" panose="02020603050405020304" charset="0"/>
                <a:ea typeface="宋体" panose="02010600030101010101" pitchFamily="2" charset="-122"/>
              </a:rPr>
              <a:t>.</a:t>
            </a:r>
            <a:r>
              <a:rPr lang="en-US" sz="3600" b="1"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sz="3600" b="1">
                <a:ea typeface="宋体" panose="02010600030101010101" pitchFamily="2" charset="-122"/>
              </a:rPr>
              <a:t>直线、平面平行的判定与性质</a:t>
            </a:r>
            <a:endParaRPr lang="zh-CN" altLang="en-US" sz="3600" b="1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8149" name="对象 688148"/>
          <p:cNvGraphicFramePr/>
          <p:nvPr/>
        </p:nvGraphicFramePr>
        <p:xfrm>
          <a:off x="1665252" y="739570"/>
          <a:ext cx="10374606" cy="5499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1" imgW="10500995" imgH="5570220" progId="Word.Document.8">
                  <p:embed/>
                </p:oleObj>
              </mc:Choice>
              <mc:Fallback>
                <p:oleObj name="" r:id="rId1" imgW="10500995" imgH="5570220" progId="Word.Document.8">
                  <p:embed/>
                  <p:pic>
                    <p:nvPicPr>
                      <p:cNvPr id="0" name="图片 1024" descr="image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665252" y="739570"/>
                        <a:ext cx="10374606" cy="549916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8150" name="对象 688149"/>
          <p:cNvGraphicFramePr/>
          <p:nvPr/>
        </p:nvGraphicFramePr>
        <p:xfrm>
          <a:off x="4963161" y="2040958"/>
          <a:ext cx="3172532" cy="395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" r:id="rId3" imgW="3176270" imgH="397510" progId="Word.Document.8">
                  <p:embed/>
                </p:oleObj>
              </mc:Choice>
              <mc:Fallback>
                <p:oleObj name="" r:id="rId3" imgW="3176270" imgH="397510" progId="Word.Document.8">
                  <p:embed/>
                  <p:pic>
                    <p:nvPicPr>
                      <p:cNvPr id="0" name="图片 1025" descr="image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63161" y="2040958"/>
                        <a:ext cx="3172532" cy="39517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8151" name="对象 688150"/>
          <p:cNvGraphicFramePr/>
          <p:nvPr/>
        </p:nvGraphicFramePr>
        <p:xfrm>
          <a:off x="6099495" y="4429483"/>
          <a:ext cx="3172532" cy="3951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" r:id="rId5" imgW="3176270" imgH="397510" progId="Word.Document.8">
                  <p:embed/>
                </p:oleObj>
              </mc:Choice>
              <mc:Fallback>
                <p:oleObj name="" r:id="rId5" imgW="3176270" imgH="397510" progId="Word.Document.8">
                  <p:embed/>
                  <p:pic>
                    <p:nvPicPr>
                      <p:cNvPr id="0" name="图片 1026" descr="image1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99495" y="4429483"/>
                        <a:ext cx="3172532" cy="39517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629988" y="2966008"/>
            <a:ext cx="9144000" cy="838835"/>
          </a:xfrm>
        </p:spPr>
        <p:txBody>
          <a:bodyPr/>
          <a:lstStyle/>
          <a:p>
            <a:r>
              <a:rPr lang="zh-CN" altLang="en-US"/>
              <a:t>谢谢聆听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3061" name="对象 813060"/>
          <p:cNvGraphicFramePr/>
          <p:nvPr/>
        </p:nvGraphicFramePr>
        <p:xfrm>
          <a:off x="1708150" y="577850"/>
          <a:ext cx="10374313" cy="572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Document" r:id="rId1" imgW="10631170" imgH="5806440" progId="Word.Document.8">
                  <p:embed/>
                </p:oleObj>
              </mc:Choice>
              <mc:Fallback>
                <p:oleObj name="Document" r:id="rId1" imgW="10631170" imgH="5806440" progId="Word.Document.8">
                  <p:embed/>
                  <p:pic>
                    <p:nvPicPr>
                      <p:cNvPr id="0" name="图片 2048" descr="image1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708150" y="577850"/>
                        <a:ext cx="10374313" cy="57292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3062" name="对象 813061"/>
          <p:cNvGraphicFramePr/>
          <p:nvPr/>
        </p:nvGraphicFramePr>
        <p:xfrm>
          <a:off x="5207898" y="2080635"/>
          <a:ext cx="3172531" cy="3951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" r:id="rId3" imgW="3176270" imgH="397510" progId="Word.Document.8">
                  <p:embed/>
                </p:oleObj>
              </mc:Choice>
              <mc:Fallback>
                <p:oleObj name="" r:id="rId3" imgW="3176270" imgH="397510" progId="Word.Document.8">
                  <p:embed/>
                  <p:pic>
                    <p:nvPicPr>
                      <p:cNvPr id="0" name="图片 2049" descr="image1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07898" y="2080635"/>
                        <a:ext cx="3172531" cy="39517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3063" name="对象 813062"/>
          <p:cNvGraphicFramePr/>
          <p:nvPr/>
        </p:nvGraphicFramePr>
        <p:xfrm>
          <a:off x="6110934" y="5096047"/>
          <a:ext cx="3172532" cy="3951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" r:id="rId5" imgW="3176270" imgH="397510" progId="Word.Document.8">
                  <p:embed/>
                </p:oleObj>
              </mc:Choice>
              <mc:Fallback>
                <p:oleObj name="" r:id="rId5" imgW="3176270" imgH="397510" progId="Word.Document.8">
                  <p:embed/>
                  <p:pic>
                    <p:nvPicPr>
                      <p:cNvPr id="0" name="图片 2050" descr="image1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10934" y="5096047"/>
                        <a:ext cx="3172532" cy="39517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" name="直接连接符 1"/>
          <p:cNvCxnSpPr/>
          <p:nvPr/>
        </p:nvCxnSpPr>
        <p:spPr>
          <a:xfrm>
            <a:off x="3470910" y="3544570"/>
            <a:ext cx="1483995" cy="15875"/>
          </a:xfrm>
          <a:prstGeom prst="line">
            <a:avLst/>
          </a:prstGeom>
          <a:ln w="31750">
            <a:solidFill>
              <a:srgbClr val="A7272B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3284220" y="3590925"/>
            <a:ext cx="34664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0070C0"/>
                </a:solidFill>
              </a:rPr>
              <a:t>线线平行</a:t>
            </a:r>
            <a:r>
              <a:rPr lang="en-US" altLang="zh-CN" sz="2400" b="1">
                <a:solidFill>
                  <a:srgbClr val="0070C0"/>
                </a:solidFill>
              </a:rPr>
              <a:t>=&gt;</a:t>
            </a:r>
            <a:r>
              <a:rPr lang="zh-CN" altLang="en-US" sz="2400" b="1">
                <a:solidFill>
                  <a:srgbClr val="0070C0"/>
                </a:solidFill>
              </a:rPr>
              <a:t>面面平行 </a:t>
            </a:r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×</a:t>
            </a:r>
            <a:endParaRPr lang="zh-CN" altLang="en-US" sz="24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9861" name="对象 889860"/>
          <p:cNvGraphicFramePr/>
          <p:nvPr/>
        </p:nvGraphicFramePr>
        <p:xfrm>
          <a:off x="1818323" y="499745"/>
          <a:ext cx="10520680" cy="4320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" r:id="rId1" imgW="11229975" imgH="4619625" progId="Word.Document.8">
                  <p:embed/>
                </p:oleObj>
              </mc:Choice>
              <mc:Fallback>
                <p:oleObj name="" r:id="rId1" imgW="11229975" imgH="4619625" progId="Word.Document.8">
                  <p:embed/>
                  <p:pic>
                    <p:nvPicPr>
                      <p:cNvPr id="0" name="图片 3072" descr="image1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818323" y="499745"/>
                        <a:ext cx="10520680" cy="432054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组合 12"/>
          <p:cNvGrpSpPr/>
          <p:nvPr/>
        </p:nvGrpSpPr>
        <p:grpSpPr>
          <a:xfrm>
            <a:off x="1818640" y="4481195"/>
            <a:ext cx="4531360" cy="1043940"/>
            <a:chOff x="2864" y="7057"/>
            <a:chExt cx="7136" cy="1644"/>
          </a:xfrm>
        </p:grpSpPr>
        <p:sp>
          <p:nvSpPr>
            <p:cNvPr id="2" name="文本框 1"/>
            <p:cNvSpPr txBox="1"/>
            <p:nvPr/>
          </p:nvSpPr>
          <p:spPr>
            <a:xfrm>
              <a:off x="2864" y="8121"/>
              <a:ext cx="713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FF0000"/>
                  </a:solidFill>
                </a:rPr>
                <a:t>辅助线：关注平行四边形、中位线、相似</a:t>
              </a:r>
              <a:endParaRPr lang="zh-CN" altLang="en-US">
                <a:solidFill>
                  <a:srgbClr val="FF0000"/>
                </a:solidFill>
              </a:endParaRPr>
            </a:p>
          </p:txBody>
        </p:sp>
        <p:cxnSp>
          <p:nvCxnSpPr>
            <p:cNvPr id="3" name="直接箭头连接符 2"/>
            <p:cNvCxnSpPr/>
            <p:nvPr/>
          </p:nvCxnSpPr>
          <p:spPr>
            <a:xfrm flipH="1" flipV="1">
              <a:off x="7204" y="7057"/>
              <a:ext cx="1" cy="1064"/>
            </a:xfrm>
            <a:prstGeom prst="straightConnector1">
              <a:avLst/>
            </a:prstGeom>
            <a:ln w="9525">
              <a:solidFill>
                <a:srgbClr val="BD252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矩形 3"/>
          <p:cNvSpPr/>
          <p:nvPr/>
        </p:nvSpPr>
        <p:spPr>
          <a:xfrm>
            <a:off x="4215765" y="4980940"/>
            <a:ext cx="7151370" cy="1623695"/>
          </a:xfrm>
          <a:prstGeom prst="rect">
            <a:avLst/>
          </a:prstGeom>
          <a:noFill/>
          <a:ln>
            <a:solidFill>
              <a:srgbClr val="00B0F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3555365" y="3357245"/>
            <a:ext cx="7812405" cy="2821305"/>
            <a:chOff x="5599" y="5287"/>
            <a:chExt cx="12303" cy="4443"/>
          </a:xfrm>
        </p:grpSpPr>
        <p:sp>
          <p:nvSpPr>
            <p:cNvPr id="5" name="矩形 4"/>
            <p:cNvSpPr/>
            <p:nvPr/>
          </p:nvSpPr>
          <p:spPr>
            <a:xfrm>
              <a:off x="5599" y="5287"/>
              <a:ext cx="11482" cy="26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下箭头 5"/>
            <p:cNvSpPr/>
            <p:nvPr/>
          </p:nvSpPr>
          <p:spPr>
            <a:xfrm>
              <a:off x="13795" y="7525"/>
              <a:ext cx="1008" cy="147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0761" y="9102"/>
              <a:ext cx="7141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rgbClr val="0070C0"/>
                  </a:solidFill>
                </a:rPr>
                <a:t>通过坐标法，借助向量解决平行问题</a:t>
              </a:r>
              <a:endParaRPr lang="zh-CN" altLang="en-US" sz="2000" b="1" dirty="0">
                <a:solidFill>
                  <a:srgbClr val="0070C0"/>
                </a:solidFill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8005" name="对象 768004"/>
          <p:cNvGraphicFramePr/>
          <p:nvPr/>
        </p:nvGraphicFramePr>
        <p:xfrm>
          <a:off x="1862455" y="349885"/>
          <a:ext cx="10434955" cy="3590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" name="" r:id="rId1" imgW="11219815" imgH="3879215" progId="Word.Document.8">
                  <p:embed/>
                </p:oleObj>
              </mc:Choice>
              <mc:Fallback>
                <p:oleObj name="" r:id="rId1" imgW="11219815" imgH="3879215" progId="Word.Document.8">
                  <p:embed/>
                  <p:pic>
                    <p:nvPicPr>
                      <p:cNvPr id="0" name="图片 6144" descr="image1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862455" y="349885"/>
                        <a:ext cx="10434955" cy="359029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06" name="对象 768005"/>
          <p:cNvGraphicFramePr/>
          <p:nvPr/>
        </p:nvGraphicFramePr>
        <p:xfrm>
          <a:off x="3260772" y="350097"/>
          <a:ext cx="4991301" cy="652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" r:id="rId3" imgW="5080635" imgH="661035" progId="Word.Document.8">
                  <p:embed/>
                </p:oleObj>
              </mc:Choice>
              <mc:Fallback>
                <p:oleObj name="" r:id="rId3" imgW="5080635" imgH="661035" progId="Word.Document.8">
                  <p:embed/>
                  <p:pic>
                    <p:nvPicPr>
                      <p:cNvPr id="0" name="图片 6145" descr="image1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60772" y="350097"/>
                        <a:ext cx="4991301" cy="65228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68007" name="组合 768006"/>
          <p:cNvGrpSpPr/>
          <p:nvPr/>
        </p:nvGrpSpPr>
        <p:grpSpPr>
          <a:xfrm>
            <a:off x="9465962" y="5767372"/>
            <a:ext cx="1429940" cy="392003"/>
            <a:chOff x="5638" y="3708"/>
            <a:chExt cx="519" cy="247"/>
          </a:xfrm>
        </p:grpSpPr>
        <p:pic>
          <p:nvPicPr>
            <p:cNvPr id="768008" name="图片 768007" descr="timg (2)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54" y="3728"/>
              <a:ext cx="454" cy="22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68009" name="圆角矩形 16">
              <a:hlinkClick r:id="" action="ppaction://hlinkshowjump?jump=nextslide"/>
            </p:cNvPr>
            <p:cNvSpPr/>
            <p:nvPr/>
          </p:nvSpPr>
          <p:spPr>
            <a:xfrm>
              <a:off x="5638" y="3708"/>
              <a:ext cx="519" cy="232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defTabSz="1087755" eaLnBrk="1" hangingPunct="1"/>
              <a:r>
                <a:rPr lang="zh-CN" altLang="en-US" sz="20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解析答案</a:t>
              </a:r>
              <a:endParaRPr lang="zh-CN" altLang="en-US" sz="20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cxnSp>
        <p:nvCxnSpPr>
          <p:cNvPr id="5" name="直接连接符 4"/>
          <p:cNvCxnSpPr/>
          <p:nvPr/>
        </p:nvCxnSpPr>
        <p:spPr>
          <a:xfrm>
            <a:off x="608965" y="1233805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组合 66"/>
          <p:cNvGrpSpPr/>
          <p:nvPr/>
        </p:nvGrpSpPr>
        <p:grpSpPr>
          <a:xfrm>
            <a:off x="2838450" y="3709670"/>
            <a:ext cx="6204585" cy="2925445"/>
            <a:chOff x="5135" y="5768"/>
            <a:chExt cx="9771" cy="4607"/>
          </a:xfrm>
        </p:grpSpPr>
        <p:grpSp>
          <p:nvGrpSpPr>
            <p:cNvPr id="37" name="组合 36"/>
            <p:cNvGrpSpPr/>
            <p:nvPr/>
          </p:nvGrpSpPr>
          <p:grpSpPr>
            <a:xfrm>
              <a:off x="10839" y="8430"/>
              <a:ext cx="3862" cy="1944"/>
              <a:chOff x="3266" y="6368"/>
              <a:chExt cx="4896" cy="2116"/>
            </a:xfrm>
          </p:grpSpPr>
          <p:sp>
            <p:nvSpPr>
              <p:cNvPr id="38" name="立方体 37"/>
              <p:cNvSpPr/>
              <p:nvPr/>
            </p:nvSpPr>
            <p:spPr>
              <a:xfrm>
                <a:off x="3266" y="6368"/>
                <a:ext cx="4897" cy="2116"/>
              </a:xfrm>
              <a:prstGeom prst="cub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9" name="组合 38"/>
              <p:cNvGrpSpPr/>
              <p:nvPr/>
            </p:nvGrpSpPr>
            <p:grpSpPr>
              <a:xfrm>
                <a:off x="3319" y="6369"/>
                <a:ext cx="4843" cy="2115"/>
                <a:chOff x="3319" y="6369"/>
                <a:chExt cx="4843" cy="2115"/>
              </a:xfrm>
            </p:grpSpPr>
            <p:cxnSp>
              <p:nvCxnSpPr>
                <p:cNvPr id="40" name="直接连接符 39"/>
                <p:cNvCxnSpPr/>
                <p:nvPr/>
              </p:nvCxnSpPr>
              <p:spPr>
                <a:xfrm>
                  <a:off x="3759" y="6369"/>
                  <a:ext cx="49" cy="1501"/>
                </a:xfrm>
                <a:prstGeom prst="line">
                  <a:avLst/>
                </a:prstGeom>
                <a:ln w="28575" cmpd="thickThin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接连接符 40"/>
                <p:cNvCxnSpPr/>
                <p:nvPr/>
              </p:nvCxnSpPr>
              <p:spPr>
                <a:xfrm>
                  <a:off x="3786" y="7918"/>
                  <a:ext cx="4377" cy="0"/>
                </a:xfrm>
                <a:prstGeom prst="line">
                  <a:avLst/>
                </a:prstGeom>
                <a:ln w="28575" cmpd="thickThin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接连接符 41"/>
                <p:cNvCxnSpPr/>
                <p:nvPr/>
              </p:nvCxnSpPr>
              <p:spPr>
                <a:xfrm flipH="1">
                  <a:off x="3319" y="7918"/>
                  <a:ext cx="517" cy="566"/>
                </a:xfrm>
                <a:prstGeom prst="line">
                  <a:avLst/>
                </a:prstGeom>
                <a:ln w="28575" cmpd="thickThin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9" name="组合 48"/>
            <p:cNvGrpSpPr/>
            <p:nvPr/>
          </p:nvGrpSpPr>
          <p:grpSpPr>
            <a:xfrm>
              <a:off x="5524" y="5975"/>
              <a:ext cx="3862" cy="1944"/>
              <a:chOff x="3266" y="6368"/>
              <a:chExt cx="4896" cy="2116"/>
            </a:xfrm>
          </p:grpSpPr>
          <p:sp>
            <p:nvSpPr>
              <p:cNvPr id="50" name="立方体 49"/>
              <p:cNvSpPr/>
              <p:nvPr/>
            </p:nvSpPr>
            <p:spPr>
              <a:xfrm>
                <a:off x="3266" y="6368"/>
                <a:ext cx="4897" cy="2116"/>
              </a:xfrm>
              <a:prstGeom prst="cub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51" name="组合 50"/>
              <p:cNvGrpSpPr/>
              <p:nvPr/>
            </p:nvGrpSpPr>
            <p:grpSpPr>
              <a:xfrm>
                <a:off x="3319" y="6369"/>
                <a:ext cx="4843" cy="2115"/>
                <a:chOff x="3319" y="6369"/>
                <a:chExt cx="4843" cy="2115"/>
              </a:xfrm>
            </p:grpSpPr>
            <p:cxnSp>
              <p:nvCxnSpPr>
                <p:cNvPr id="52" name="直接连接符 51"/>
                <p:cNvCxnSpPr/>
                <p:nvPr/>
              </p:nvCxnSpPr>
              <p:spPr>
                <a:xfrm>
                  <a:off x="3759" y="6369"/>
                  <a:ext cx="49" cy="1501"/>
                </a:xfrm>
                <a:prstGeom prst="line">
                  <a:avLst/>
                </a:prstGeom>
                <a:ln w="28575" cmpd="thickThin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直接连接符 52"/>
                <p:cNvCxnSpPr/>
                <p:nvPr/>
              </p:nvCxnSpPr>
              <p:spPr>
                <a:xfrm>
                  <a:off x="3786" y="7918"/>
                  <a:ext cx="4377" cy="0"/>
                </a:xfrm>
                <a:prstGeom prst="line">
                  <a:avLst/>
                </a:prstGeom>
                <a:ln w="28575" cmpd="thickThin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直接连接符 53"/>
                <p:cNvCxnSpPr/>
                <p:nvPr/>
              </p:nvCxnSpPr>
              <p:spPr>
                <a:xfrm flipH="1">
                  <a:off x="3319" y="7918"/>
                  <a:ext cx="517" cy="566"/>
                </a:xfrm>
                <a:prstGeom prst="line">
                  <a:avLst/>
                </a:prstGeom>
                <a:ln w="28575" cmpd="thickThin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5" name="组合 54"/>
            <p:cNvGrpSpPr/>
            <p:nvPr/>
          </p:nvGrpSpPr>
          <p:grpSpPr>
            <a:xfrm>
              <a:off x="5135" y="8431"/>
              <a:ext cx="3862" cy="1944"/>
              <a:chOff x="3266" y="6368"/>
              <a:chExt cx="4896" cy="2116"/>
            </a:xfrm>
          </p:grpSpPr>
          <p:sp>
            <p:nvSpPr>
              <p:cNvPr id="56" name="立方体 55"/>
              <p:cNvSpPr/>
              <p:nvPr/>
            </p:nvSpPr>
            <p:spPr>
              <a:xfrm>
                <a:off x="3266" y="6368"/>
                <a:ext cx="4897" cy="2116"/>
              </a:xfrm>
              <a:prstGeom prst="cub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57" name="组合 56"/>
              <p:cNvGrpSpPr/>
              <p:nvPr/>
            </p:nvGrpSpPr>
            <p:grpSpPr>
              <a:xfrm>
                <a:off x="3319" y="6369"/>
                <a:ext cx="4843" cy="2115"/>
                <a:chOff x="3319" y="6369"/>
                <a:chExt cx="4843" cy="2115"/>
              </a:xfrm>
            </p:grpSpPr>
            <p:cxnSp>
              <p:nvCxnSpPr>
                <p:cNvPr id="58" name="直接连接符 57"/>
                <p:cNvCxnSpPr/>
                <p:nvPr/>
              </p:nvCxnSpPr>
              <p:spPr>
                <a:xfrm>
                  <a:off x="3759" y="6369"/>
                  <a:ext cx="49" cy="1501"/>
                </a:xfrm>
                <a:prstGeom prst="line">
                  <a:avLst/>
                </a:prstGeom>
                <a:ln w="28575" cmpd="thickThin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接连接符 58"/>
                <p:cNvCxnSpPr/>
                <p:nvPr/>
              </p:nvCxnSpPr>
              <p:spPr>
                <a:xfrm>
                  <a:off x="3786" y="7918"/>
                  <a:ext cx="4377" cy="0"/>
                </a:xfrm>
                <a:prstGeom prst="line">
                  <a:avLst/>
                </a:prstGeom>
                <a:ln w="28575" cmpd="thickThin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直接连接符 59"/>
                <p:cNvCxnSpPr/>
                <p:nvPr/>
              </p:nvCxnSpPr>
              <p:spPr>
                <a:xfrm flipH="1">
                  <a:off x="3319" y="7918"/>
                  <a:ext cx="517" cy="566"/>
                </a:xfrm>
                <a:prstGeom prst="line">
                  <a:avLst/>
                </a:prstGeom>
                <a:ln w="28575" cmpd="thickThin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1" name="组合 60"/>
            <p:cNvGrpSpPr/>
            <p:nvPr/>
          </p:nvGrpSpPr>
          <p:grpSpPr>
            <a:xfrm>
              <a:off x="11044" y="5768"/>
              <a:ext cx="3862" cy="1944"/>
              <a:chOff x="3266" y="6368"/>
              <a:chExt cx="4896" cy="2116"/>
            </a:xfrm>
          </p:grpSpPr>
          <p:sp>
            <p:nvSpPr>
              <p:cNvPr id="62" name="立方体 61"/>
              <p:cNvSpPr/>
              <p:nvPr/>
            </p:nvSpPr>
            <p:spPr>
              <a:xfrm>
                <a:off x="3266" y="6368"/>
                <a:ext cx="4897" cy="2116"/>
              </a:xfrm>
              <a:prstGeom prst="cub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63" name="组合 62"/>
              <p:cNvGrpSpPr/>
              <p:nvPr/>
            </p:nvGrpSpPr>
            <p:grpSpPr>
              <a:xfrm>
                <a:off x="3319" y="6369"/>
                <a:ext cx="4843" cy="2115"/>
                <a:chOff x="3319" y="6369"/>
                <a:chExt cx="4843" cy="2115"/>
              </a:xfrm>
            </p:grpSpPr>
            <p:cxnSp>
              <p:nvCxnSpPr>
                <p:cNvPr id="64" name="直接连接符 63"/>
                <p:cNvCxnSpPr/>
                <p:nvPr/>
              </p:nvCxnSpPr>
              <p:spPr>
                <a:xfrm>
                  <a:off x="3759" y="6369"/>
                  <a:ext cx="49" cy="1501"/>
                </a:xfrm>
                <a:prstGeom prst="line">
                  <a:avLst/>
                </a:prstGeom>
                <a:ln w="28575" cmpd="thickThin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直接连接符 64"/>
                <p:cNvCxnSpPr/>
                <p:nvPr/>
              </p:nvCxnSpPr>
              <p:spPr>
                <a:xfrm>
                  <a:off x="3786" y="7918"/>
                  <a:ext cx="4377" cy="0"/>
                </a:xfrm>
                <a:prstGeom prst="line">
                  <a:avLst/>
                </a:prstGeom>
                <a:ln w="28575" cmpd="thickThin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直接连接符 65"/>
                <p:cNvCxnSpPr/>
                <p:nvPr/>
              </p:nvCxnSpPr>
              <p:spPr>
                <a:xfrm flipH="1">
                  <a:off x="3319" y="7918"/>
                  <a:ext cx="517" cy="566"/>
                </a:xfrm>
                <a:prstGeom prst="line">
                  <a:avLst/>
                </a:prstGeom>
                <a:ln w="28575" cmpd="thickThin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文本框 1"/>
          <p:cNvSpPr txBox="1"/>
          <p:nvPr/>
        </p:nvSpPr>
        <p:spPr>
          <a:xfrm>
            <a:off x="7781290" y="1650365"/>
            <a:ext cx="38982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</a:rPr>
              <a:t>借助长方体模型可帮助迅速判断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67205" y="3267075"/>
            <a:ext cx="71945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  <a:endParaRPr lang="zh-CN" altLang="en-US" sz="40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3890" name="对象 933889"/>
          <p:cNvGraphicFramePr/>
          <p:nvPr/>
        </p:nvGraphicFramePr>
        <p:xfrm>
          <a:off x="1806575" y="810260"/>
          <a:ext cx="10280650" cy="4719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" name="" r:id="rId1" imgW="11229975" imgH="5324475" progId="Word.Document.8">
                  <p:embed/>
                </p:oleObj>
              </mc:Choice>
              <mc:Fallback>
                <p:oleObj name="" r:id="rId1" imgW="11229975" imgH="5324475" progId="Word.Document.8">
                  <p:embed/>
                  <p:pic>
                    <p:nvPicPr>
                      <p:cNvPr id="0" name="图片 11264" descr="image2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806575" y="810260"/>
                        <a:ext cx="10280650" cy="471932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33891" name="组合 933890"/>
          <p:cNvGrpSpPr/>
          <p:nvPr/>
        </p:nvGrpSpPr>
        <p:grpSpPr>
          <a:xfrm>
            <a:off x="9465962" y="5654155"/>
            <a:ext cx="1429940" cy="392003"/>
            <a:chOff x="5638" y="3708"/>
            <a:chExt cx="519" cy="247"/>
          </a:xfrm>
        </p:grpSpPr>
        <p:pic>
          <p:nvPicPr>
            <p:cNvPr id="933892" name="图片 933891" descr="timg (2)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4" y="3728"/>
              <a:ext cx="454" cy="22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33893" name="圆角矩形 16">
              <a:hlinkClick r:id="" action="ppaction://hlinkshowjump?jump=nextslide"/>
            </p:cNvPr>
            <p:cNvSpPr/>
            <p:nvPr/>
          </p:nvSpPr>
          <p:spPr>
            <a:xfrm>
              <a:off x="5638" y="3708"/>
              <a:ext cx="519" cy="232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defTabSz="1087755" eaLnBrk="1" hangingPunct="1"/>
              <a:r>
                <a:rPr lang="zh-CN" altLang="en-US" sz="20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解析答案</a:t>
              </a:r>
              <a:endParaRPr lang="zh-CN" altLang="en-US" sz="20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9795" name="对象 929794"/>
          <p:cNvGraphicFramePr/>
          <p:nvPr/>
        </p:nvGraphicFramePr>
        <p:xfrm>
          <a:off x="2052320" y="713740"/>
          <a:ext cx="9872345" cy="433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" name="" r:id="rId1" imgW="11229975" imgH="4752975" progId="Word.Document.8">
                  <p:embed/>
                </p:oleObj>
              </mc:Choice>
              <mc:Fallback>
                <p:oleObj name="" r:id="rId1" imgW="11229975" imgH="4752975" progId="Word.Document.8">
                  <p:embed/>
                  <p:pic>
                    <p:nvPicPr>
                      <p:cNvPr id="0" name="图片 13312" descr="image2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052320" y="713740"/>
                        <a:ext cx="9872345" cy="43370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9796" name="对象 929795"/>
          <p:cNvGraphicFramePr/>
          <p:nvPr/>
        </p:nvGraphicFramePr>
        <p:xfrm>
          <a:off x="3226573" y="667390"/>
          <a:ext cx="11224260" cy="655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" r:id="rId3" imgW="11229975" imgH="657225" progId="Word.Document.8">
                  <p:embed/>
                </p:oleObj>
              </mc:Choice>
              <mc:Fallback>
                <p:oleObj name="" r:id="rId3" imgW="11229975" imgH="657225" progId="Word.Document.8">
                  <p:embed/>
                  <p:pic>
                    <p:nvPicPr>
                      <p:cNvPr id="0" name="图片 13313" descr="image2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26573" y="667390"/>
                        <a:ext cx="11224260" cy="65595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29797" name="组合 929796"/>
          <p:cNvGrpSpPr/>
          <p:nvPr/>
        </p:nvGrpSpPr>
        <p:grpSpPr>
          <a:xfrm>
            <a:off x="9860422" y="5863437"/>
            <a:ext cx="1429940" cy="392003"/>
            <a:chOff x="5638" y="3708"/>
            <a:chExt cx="519" cy="247"/>
          </a:xfrm>
        </p:grpSpPr>
        <p:pic>
          <p:nvPicPr>
            <p:cNvPr id="929798" name="图片 929797" descr="timg (2)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54" y="3728"/>
              <a:ext cx="454" cy="22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29799" name="圆角矩形 16">
              <a:hlinkClick r:id="" action="ppaction://hlinkshowjump?jump=nextslide"/>
            </p:cNvPr>
            <p:cNvSpPr/>
            <p:nvPr/>
          </p:nvSpPr>
          <p:spPr>
            <a:xfrm>
              <a:off x="5638" y="3708"/>
              <a:ext cx="519" cy="232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defTabSz="1087755" eaLnBrk="1" hangingPunct="1"/>
              <a:r>
                <a:rPr lang="zh-CN" altLang="en-US" sz="20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解析答案</a:t>
              </a:r>
              <a:endParaRPr lang="zh-CN" altLang="en-US" sz="20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680835" y="2851785"/>
            <a:ext cx="4446270" cy="3661410"/>
            <a:chOff x="10521" y="4491"/>
            <a:chExt cx="7002" cy="5766"/>
          </a:xfrm>
        </p:grpSpPr>
        <p:sp>
          <p:nvSpPr>
            <p:cNvPr id="17" name="文本框 16"/>
            <p:cNvSpPr txBox="1"/>
            <p:nvPr/>
          </p:nvSpPr>
          <p:spPr>
            <a:xfrm>
              <a:off x="14284" y="9629"/>
              <a:ext cx="970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/>
                <a:t>C</a:t>
              </a:r>
              <a:endParaRPr lang="en-US" altLang="zh-CN" sz="2000" b="1"/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10521" y="4491"/>
              <a:ext cx="7003" cy="5739"/>
              <a:chOff x="10521" y="4491"/>
              <a:chExt cx="7003" cy="5739"/>
            </a:xfrm>
          </p:grpSpPr>
          <p:cxnSp>
            <p:nvCxnSpPr>
              <p:cNvPr id="6" name="直接连接符 5"/>
              <p:cNvCxnSpPr/>
              <p:nvPr/>
            </p:nvCxnSpPr>
            <p:spPr>
              <a:xfrm>
                <a:off x="13153" y="7582"/>
                <a:ext cx="3231" cy="115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接连接符 6"/>
              <p:cNvCxnSpPr/>
              <p:nvPr/>
            </p:nvCxnSpPr>
            <p:spPr>
              <a:xfrm>
                <a:off x="11030" y="9629"/>
                <a:ext cx="3231" cy="11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 flipH="1">
                <a:off x="11020" y="7559"/>
                <a:ext cx="2146" cy="2123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 flipH="1">
                <a:off x="14238" y="7667"/>
                <a:ext cx="2146" cy="212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 flipV="1">
                <a:off x="13131" y="4653"/>
                <a:ext cx="22" cy="2929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 flipH="1">
                <a:off x="10983" y="4653"/>
                <a:ext cx="2123" cy="500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>
                <a:off x="13129" y="4653"/>
                <a:ext cx="1131" cy="507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>
                <a:off x="13083" y="4653"/>
                <a:ext cx="3254" cy="302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" name="文本框 14"/>
              <p:cNvSpPr txBox="1"/>
              <p:nvPr/>
            </p:nvSpPr>
            <p:spPr>
              <a:xfrm>
                <a:off x="12367" y="4491"/>
                <a:ext cx="970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/>
                  <a:t>P</a:t>
                </a:r>
                <a:endParaRPr lang="en-US" altLang="zh-CN" sz="2000" b="1"/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10521" y="9602"/>
                <a:ext cx="970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/>
                  <a:t>B</a:t>
                </a:r>
                <a:endParaRPr lang="en-US" altLang="zh-CN" sz="2000" b="1"/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12574" y="7115"/>
                <a:ext cx="970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/>
                  <a:t>A</a:t>
                </a:r>
                <a:endParaRPr lang="en-US" altLang="zh-CN" sz="2000" b="1"/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16554" y="7326"/>
                <a:ext cx="970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/>
                  <a:t>D</a:t>
                </a:r>
                <a:endParaRPr lang="en-US" altLang="zh-CN" sz="2000" b="1"/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12657" y="6303"/>
                <a:ext cx="970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/>
                  <a:t>F</a:t>
                </a:r>
                <a:endParaRPr lang="en-US" altLang="zh-CN" sz="2000" b="1"/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12816" y="8415"/>
                <a:ext cx="970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/>
                  <a:t>O</a:t>
                </a:r>
                <a:endParaRPr lang="en-US" altLang="zh-CN" sz="2000" b="1"/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14826" y="5675"/>
                <a:ext cx="970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/>
                  <a:t>E</a:t>
                </a:r>
                <a:endParaRPr lang="en-US" altLang="zh-CN" sz="2000" b="1"/>
              </a:p>
            </p:txBody>
          </p:sp>
          <p:cxnSp>
            <p:nvCxnSpPr>
              <p:cNvPr id="23" name="直接连接符 22"/>
              <p:cNvCxnSpPr/>
              <p:nvPr/>
            </p:nvCxnSpPr>
            <p:spPr>
              <a:xfrm>
                <a:off x="13105" y="7537"/>
                <a:ext cx="1177" cy="2170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 flipV="1">
                <a:off x="13696" y="6217"/>
                <a:ext cx="1015" cy="2470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 flipV="1">
                <a:off x="10984" y="6637"/>
                <a:ext cx="2100" cy="2954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13084" y="6660"/>
                <a:ext cx="3277" cy="1039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 flipV="1">
                <a:off x="11030" y="7722"/>
                <a:ext cx="5285" cy="1915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8770" name="对象 928769"/>
          <p:cNvGraphicFramePr/>
          <p:nvPr/>
        </p:nvGraphicFramePr>
        <p:xfrm>
          <a:off x="2066767" y="664845"/>
          <a:ext cx="11224260" cy="4102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7" name="" r:id="rId1" imgW="11229975" imgH="4105275" progId="Word.Document.8">
                  <p:embed/>
                </p:oleObj>
              </mc:Choice>
              <mc:Fallback>
                <p:oleObj name="" r:id="rId1" imgW="11229975" imgH="4105275" progId="Word.Document.8">
                  <p:embed/>
                  <p:pic>
                    <p:nvPicPr>
                      <p:cNvPr id="0" name="图片 14336" descr="image2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066767" y="664845"/>
                        <a:ext cx="11224260" cy="410273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组合 1"/>
          <p:cNvGrpSpPr/>
          <p:nvPr/>
        </p:nvGrpSpPr>
        <p:grpSpPr>
          <a:xfrm>
            <a:off x="7618730" y="2280285"/>
            <a:ext cx="4446270" cy="3851910"/>
            <a:chOff x="11998" y="3591"/>
            <a:chExt cx="7002" cy="6066"/>
          </a:xfrm>
        </p:grpSpPr>
        <p:grpSp>
          <p:nvGrpSpPr>
            <p:cNvPr id="28" name="组合 27"/>
            <p:cNvGrpSpPr/>
            <p:nvPr/>
          </p:nvGrpSpPr>
          <p:grpSpPr>
            <a:xfrm>
              <a:off x="11998" y="3591"/>
              <a:ext cx="7003" cy="5739"/>
              <a:chOff x="10521" y="4491"/>
              <a:chExt cx="7003" cy="5739"/>
            </a:xfrm>
          </p:grpSpPr>
          <p:cxnSp>
            <p:nvCxnSpPr>
              <p:cNvPr id="6" name="直接连接符 5"/>
              <p:cNvCxnSpPr/>
              <p:nvPr/>
            </p:nvCxnSpPr>
            <p:spPr>
              <a:xfrm>
                <a:off x="13153" y="7582"/>
                <a:ext cx="3231" cy="115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接连接符 6"/>
              <p:cNvCxnSpPr/>
              <p:nvPr/>
            </p:nvCxnSpPr>
            <p:spPr>
              <a:xfrm>
                <a:off x="11030" y="9629"/>
                <a:ext cx="3231" cy="11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 flipH="1">
                <a:off x="11020" y="7559"/>
                <a:ext cx="2146" cy="2123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 flipH="1">
                <a:off x="14238" y="7667"/>
                <a:ext cx="2146" cy="212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 flipV="1">
                <a:off x="13131" y="4653"/>
                <a:ext cx="22" cy="2929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 flipH="1">
                <a:off x="10983" y="4653"/>
                <a:ext cx="2123" cy="500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>
                <a:off x="13129" y="4653"/>
                <a:ext cx="1131" cy="507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>
                <a:off x="13083" y="4653"/>
                <a:ext cx="3254" cy="302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" name="文本框 14"/>
              <p:cNvSpPr txBox="1"/>
              <p:nvPr/>
            </p:nvSpPr>
            <p:spPr>
              <a:xfrm>
                <a:off x="12367" y="4491"/>
                <a:ext cx="970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/>
                  <a:t>P</a:t>
                </a:r>
                <a:endParaRPr lang="en-US" altLang="zh-CN" sz="2000" b="1"/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10521" y="9602"/>
                <a:ext cx="970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/>
                  <a:t>B</a:t>
                </a:r>
                <a:endParaRPr lang="en-US" altLang="zh-CN" sz="2000" b="1"/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12574" y="7115"/>
                <a:ext cx="970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/>
                  <a:t>A</a:t>
                </a:r>
                <a:endParaRPr lang="en-US" altLang="zh-CN" sz="2000" b="1"/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16554" y="7326"/>
                <a:ext cx="970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/>
                  <a:t>D</a:t>
                </a:r>
                <a:endParaRPr lang="en-US" altLang="zh-CN" sz="2000" b="1"/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12657" y="6303"/>
                <a:ext cx="970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/>
                  <a:t>F</a:t>
                </a:r>
                <a:endParaRPr lang="en-US" altLang="zh-CN" sz="2000" b="1"/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12816" y="8415"/>
                <a:ext cx="970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/>
                  <a:t>O</a:t>
                </a:r>
                <a:endParaRPr lang="en-US" altLang="zh-CN" sz="2000" b="1"/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14826" y="5675"/>
                <a:ext cx="970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/>
                  <a:t>E</a:t>
                </a:r>
                <a:endParaRPr lang="en-US" altLang="zh-CN" sz="2000" b="1"/>
              </a:p>
            </p:txBody>
          </p:sp>
          <p:cxnSp>
            <p:nvCxnSpPr>
              <p:cNvPr id="23" name="直接连接符 22"/>
              <p:cNvCxnSpPr/>
              <p:nvPr/>
            </p:nvCxnSpPr>
            <p:spPr>
              <a:xfrm>
                <a:off x="13105" y="7537"/>
                <a:ext cx="1177" cy="2170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 flipV="1">
                <a:off x="13696" y="6217"/>
                <a:ext cx="1015" cy="2470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 flipV="1">
                <a:off x="10984" y="6637"/>
                <a:ext cx="2100" cy="2954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13084" y="6660"/>
                <a:ext cx="3277" cy="1039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 flipV="1">
                <a:off x="11030" y="7722"/>
                <a:ext cx="5285" cy="1915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文本框 16"/>
            <p:cNvSpPr txBox="1"/>
            <p:nvPr/>
          </p:nvSpPr>
          <p:spPr>
            <a:xfrm>
              <a:off x="15333" y="9029"/>
              <a:ext cx="970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/>
                <a:t>C</a:t>
              </a:r>
              <a:endParaRPr lang="en-US" altLang="zh-CN" sz="2000" b="1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28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7969885" y="179705"/>
            <a:ext cx="4446270" cy="3851910"/>
            <a:chOff x="11998" y="3591"/>
            <a:chExt cx="7002" cy="6066"/>
          </a:xfrm>
        </p:grpSpPr>
        <p:grpSp>
          <p:nvGrpSpPr>
            <p:cNvPr id="4" name="组合 3"/>
            <p:cNvGrpSpPr/>
            <p:nvPr/>
          </p:nvGrpSpPr>
          <p:grpSpPr>
            <a:xfrm>
              <a:off x="11998" y="3591"/>
              <a:ext cx="7003" cy="5739"/>
              <a:chOff x="10521" y="4491"/>
              <a:chExt cx="7003" cy="5739"/>
            </a:xfrm>
          </p:grpSpPr>
          <p:cxnSp>
            <p:nvCxnSpPr>
              <p:cNvPr id="5" name="直接连接符 4"/>
              <p:cNvCxnSpPr/>
              <p:nvPr/>
            </p:nvCxnSpPr>
            <p:spPr>
              <a:xfrm>
                <a:off x="13153" y="7582"/>
                <a:ext cx="3231" cy="115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>
                <a:off x="11030" y="9629"/>
                <a:ext cx="3231" cy="11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 flipH="1">
                <a:off x="11020" y="7559"/>
                <a:ext cx="2146" cy="2123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 flipH="1">
                <a:off x="14238" y="7667"/>
                <a:ext cx="2146" cy="212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 flipV="1">
                <a:off x="13131" y="4653"/>
                <a:ext cx="22" cy="2929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 flipH="1">
                <a:off x="10983" y="4653"/>
                <a:ext cx="2123" cy="500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13129" y="4653"/>
                <a:ext cx="1131" cy="507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3083" y="4653"/>
                <a:ext cx="3254" cy="302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4" name="文本框 33"/>
              <p:cNvSpPr txBox="1"/>
              <p:nvPr/>
            </p:nvSpPr>
            <p:spPr>
              <a:xfrm>
                <a:off x="12367" y="4491"/>
                <a:ext cx="970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/>
                  <a:t>P</a:t>
                </a:r>
                <a:endParaRPr lang="en-US" altLang="zh-CN" sz="2000" b="1"/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10521" y="9602"/>
                <a:ext cx="970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/>
                  <a:t>B</a:t>
                </a:r>
                <a:endParaRPr lang="en-US" altLang="zh-CN" sz="2000" b="1"/>
              </a:p>
            </p:txBody>
          </p:sp>
          <p:sp>
            <p:nvSpPr>
              <p:cNvPr id="36" name="文本框 35"/>
              <p:cNvSpPr txBox="1"/>
              <p:nvPr/>
            </p:nvSpPr>
            <p:spPr>
              <a:xfrm>
                <a:off x="12574" y="7115"/>
                <a:ext cx="970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/>
                  <a:t>A</a:t>
                </a:r>
                <a:endParaRPr lang="en-US" altLang="zh-CN" sz="2000" b="1"/>
              </a:p>
            </p:txBody>
          </p:sp>
          <p:sp>
            <p:nvSpPr>
              <p:cNvPr id="37" name="文本框 36"/>
              <p:cNvSpPr txBox="1"/>
              <p:nvPr/>
            </p:nvSpPr>
            <p:spPr>
              <a:xfrm>
                <a:off x="16554" y="7326"/>
                <a:ext cx="970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/>
                  <a:t>D</a:t>
                </a:r>
                <a:endParaRPr lang="en-US" altLang="zh-CN" sz="2000" b="1"/>
              </a:p>
            </p:txBody>
          </p:sp>
          <p:sp>
            <p:nvSpPr>
              <p:cNvPr id="38" name="文本框 37"/>
              <p:cNvSpPr txBox="1"/>
              <p:nvPr/>
            </p:nvSpPr>
            <p:spPr>
              <a:xfrm>
                <a:off x="12657" y="6303"/>
                <a:ext cx="970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/>
                  <a:t>F</a:t>
                </a:r>
                <a:endParaRPr lang="en-US" altLang="zh-CN" sz="2000" b="1"/>
              </a:p>
            </p:txBody>
          </p:sp>
          <p:sp>
            <p:nvSpPr>
              <p:cNvPr id="39" name="文本框 38"/>
              <p:cNvSpPr txBox="1"/>
              <p:nvPr/>
            </p:nvSpPr>
            <p:spPr>
              <a:xfrm>
                <a:off x="12816" y="8415"/>
                <a:ext cx="970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/>
                  <a:t>O</a:t>
                </a:r>
                <a:endParaRPr lang="en-US" altLang="zh-CN" sz="2000" b="1"/>
              </a:p>
            </p:txBody>
          </p:sp>
          <p:sp>
            <p:nvSpPr>
              <p:cNvPr id="40" name="文本框 39"/>
              <p:cNvSpPr txBox="1"/>
              <p:nvPr/>
            </p:nvSpPr>
            <p:spPr>
              <a:xfrm>
                <a:off x="14826" y="5675"/>
                <a:ext cx="970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/>
                  <a:t>E</a:t>
                </a:r>
                <a:endParaRPr lang="en-US" altLang="zh-CN" sz="2000" b="1"/>
              </a:p>
            </p:txBody>
          </p:sp>
          <p:cxnSp>
            <p:nvCxnSpPr>
              <p:cNvPr id="41" name="直接连接符 40"/>
              <p:cNvCxnSpPr/>
              <p:nvPr/>
            </p:nvCxnSpPr>
            <p:spPr>
              <a:xfrm>
                <a:off x="13105" y="7537"/>
                <a:ext cx="1177" cy="2170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 flipV="1">
                <a:off x="13696" y="6217"/>
                <a:ext cx="1015" cy="2470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 flipV="1">
                <a:off x="10984" y="6637"/>
                <a:ext cx="2100" cy="2954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/>
              <p:cNvCxnSpPr/>
              <p:nvPr/>
            </p:nvCxnSpPr>
            <p:spPr>
              <a:xfrm>
                <a:off x="13084" y="6660"/>
                <a:ext cx="3277" cy="1039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 flipV="1">
                <a:off x="11030" y="7722"/>
                <a:ext cx="5285" cy="1915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文本框 45"/>
            <p:cNvSpPr txBox="1"/>
            <p:nvPr/>
          </p:nvSpPr>
          <p:spPr>
            <a:xfrm>
              <a:off x="15333" y="9029"/>
              <a:ext cx="970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/>
                <a:t>C</a:t>
              </a:r>
              <a:endParaRPr lang="en-US" altLang="zh-CN" sz="2000" b="1" dirty="0"/>
            </a:p>
          </p:txBody>
        </p:sp>
      </p:grpSp>
      <p:cxnSp>
        <p:nvCxnSpPr>
          <p:cNvPr id="47" name="直接连接符 46"/>
          <p:cNvCxnSpPr/>
          <p:nvPr/>
        </p:nvCxnSpPr>
        <p:spPr>
          <a:xfrm flipH="1">
            <a:off x="10359390" y="1273810"/>
            <a:ext cx="293370" cy="22269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48"/>
          <p:cNvGrpSpPr/>
          <p:nvPr/>
        </p:nvGrpSpPr>
        <p:grpSpPr>
          <a:xfrm rot="10800000" flipV="1">
            <a:off x="9595402" y="1004730"/>
            <a:ext cx="984227" cy="368300"/>
            <a:chOff x="15003" y="3240"/>
            <a:chExt cx="1797" cy="1070"/>
          </a:xfrm>
        </p:grpSpPr>
        <p:cxnSp>
          <p:nvCxnSpPr>
            <p:cNvPr id="2" name="直接连接符 1"/>
            <p:cNvCxnSpPr>
              <a:stCxn id="48" idx="0"/>
            </p:cNvCxnSpPr>
            <p:nvPr/>
          </p:nvCxnSpPr>
          <p:spPr>
            <a:xfrm flipH="1">
              <a:off x="15003" y="3240"/>
              <a:ext cx="1642" cy="736"/>
            </a:xfrm>
            <a:prstGeom prst="line">
              <a:avLst/>
            </a:prstGeom>
            <a:ln w="28575" cmpd="sng">
              <a:solidFill>
                <a:srgbClr val="C92228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文本框 47"/>
            <p:cNvSpPr txBox="1"/>
            <p:nvPr/>
          </p:nvSpPr>
          <p:spPr>
            <a:xfrm flipH="1">
              <a:off x="16488" y="3240"/>
              <a:ext cx="312" cy="1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accent1"/>
                  </a:solidFill>
                </a:rPr>
                <a:t>G</a:t>
              </a:r>
              <a:endParaRPr lang="en-US" altLang="zh-CN" b="1" dirty="0">
                <a:solidFill>
                  <a:schemeClr val="accent1"/>
                </a:solidFill>
              </a:endParaRPr>
            </a:p>
          </p:txBody>
        </p:sp>
      </p:grpSp>
      <p:cxnSp>
        <p:nvCxnSpPr>
          <p:cNvPr id="53" name="直接连接符 52"/>
          <p:cNvCxnSpPr/>
          <p:nvPr/>
        </p:nvCxnSpPr>
        <p:spPr>
          <a:xfrm flipV="1">
            <a:off x="1421765" y="1356995"/>
            <a:ext cx="29210" cy="590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文本框 99"/>
          <p:cNvSpPr txBox="1"/>
          <p:nvPr/>
        </p:nvSpPr>
        <p:spPr>
          <a:xfrm>
            <a:off x="2011045" y="145415"/>
            <a:ext cx="587121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800" b="1" dirty="0">
                <a:solidFill>
                  <a:schemeClr val="accent1"/>
                </a:solidFill>
                <a:latin typeface="Times New Roman" panose="02020603050405020304" charset="0"/>
              </a:rPr>
              <a:t>(2)</a:t>
            </a:r>
            <a:r>
              <a:rPr lang="zh-CN" sz="2800" b="1" dirty="0">
                <a:solidFill>
                  <a:schemeClr val="accent1"/>
                </a:solidFill>
                <a:ea typeface="宋体" panose="02010600030101010101" pitchFamily="2" charset="-122"/>
              </a:rPr>
              <a:t>若</a:t>
            </a:r>
            <a:r>
              <a:rPr lang="en-US" sz="2800" b="1" i="1" dirty="0">
                <a:solidFill>
                  <a:schemeClr val="accent1"/>
                </a:solidFill>
                <a:latin typeface="Times New Roman" panose="02020603050405020304" charset="0"/>
              </a:rPr>
              <a:t>AF</a:t>
            </a:r>
            <a:r>
              <a:rPr lang="zh-CN" sz="2800" b="1" dirty="0">
                <a:solidFill>
                  <a:schemeClr val="accent1"/>
                </a:solidFill>
                <a:ea typeface="宋体" panose="02010600030101010101" pitchFamily="2" charset="-122"/>
              </a:rPr>
              <a:t>＝</a:t>
            </a:r>
            <a:r>
              <a:rPr lang="en-US" sz="2800" b="1" dirty="0">
                <a:solidFill>
                  <a:schemeClr val="accent1"/>
                </a:solidFill>
                <a:latin typeface="Times New Roman" panose="02020603050405020304" charset="0"/>
              </a:rPr>
              <a:t>1</a:t>
            </a:r>
            <a:r>
              <a:rPr lang="zh-CN" sz="2800" b="1" dirty="0">
                <a:solidFill>
                  <a:schemeClr val="accent1"/>
                </a:solidFill>
                <a:ea typeface="宋体" panose="02010600030101010101" pitchFamily="2" charset="-122"/>
              </a:rPr>
              <a:t>，求证：</a:t>
            </a:r>
            <a:r>
              <a:rPr lang="en-US" sz="2800" b="1" i="1" dirty="0">
                <a:solidFill>
                  <a:schemeClr val="accent1"/>
                </a:solidFill>
                <a:latin typeface="Times New Roman" panose="02020603050405020304" charset="0"/>
              </a:rPr>
              <a:t>CE</a:t>
            </a:r>
            <a:r>
              <a:rPr lang="en-US" sz="2800" b="1" dirty="0">
                <a:solidFill>
                  <a:schemeClr val="accent1"/>
                </a:solidFill>
                <a:latin typeface="宋体" panose="02010600030101010101" pitchFamily="2" charset="-122"/>
                <a:cs typeface="Times New Roman" panose="02020603050405020304" charset="0"/>
              </a:rPr>
              <a:t>∥</a:t>
            </a:r>
            <a:r>
              <a:rPr lang="zh-CN" sz="2800" b="1" dirty="0">
                <a:solidFill>
                  <a:schemeClr val="accent1"/>
                </a:solidFill>
                <a:ea typeface="宋体" panose="02010600030101010101" pitchFamily="2" charset="-122"/>
              </a:rPr>
              <a:t>平面</a:t>
            </a:r>
            <a:r>
              <a:rPr lang="en-US" sz="2800" b="1" i="1" dirty="0">
                <a:solidFill>
                  <a:schemeClr val="accent1"/>
                </a:solidFill>
                <a:latin typeface="Times New Roman" panose="02020603050405020304" charset="0"/>
              </a:rPr>
              <a:t>BDF</a:t>
            </a:r>
            <a:r>
              <a:rPr lang="zh-CN" sz="2800" b="1" i="1" dirty="0">
                <a:solidFill>
                  <a:schemeClr val="accent1"/>
                </a:solidFill>
                <a:latin typeface="Times New Roman" panose="02020603050405020304" charset="0"/>
                <a:ea typeface="宋体" panose="02010600030101010101" pitchFamily="2" charset="-122"/>
              </a:rPr>
              <a:t>；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grpSp>
        <p:nvGrpSpPr>
          <p:cNvPr id="55" name="组合 48"/>
          <p:cNvGrpSpPr/>
          <p:nvPr/>
        </p:nvGrpSpPr>
        <p:grpSpPr>
          <a:xfrm flipV="1">
            <a:off x="9020175" y="1273622"/>
            <a:ext cx="1632585" cy="787850"/>
            <a:chOff x="14415" y="3695"/>
            <a:chExt cx="2174" cy="335"/>
          </a:xfrm>
        </p:grpSpPr>
        <p:cxnSp>
          <p:nvCxnSpPr>
            <p:cNvPr id="56" name="直接连接符 55"/>
            <p:cNvCxnSpPr/>
            <p:nvPr/>
          </p:nvCxnSpPr>
          <p:spPr>
            <a:xfrm flipH="1" flipV="1">
              <a:off x="15294" y="3695"/>
              <a:ext cx="1295" cy="335"/>
            </a:xfrm>
            <a:prstGeom prst="line">
              <a:avLst/>
            </a:prstGeom>
            <a:ln w="28575" cmpd="sng">
              <a:solidFill>
                <a:srgbClr val="C92228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文本框 47"/>
            <p:cNvSpPr txBox="1"/>
            <p:nvPr/>
          </p:nvSpPr>
          <p:spPr>
            <a:xfrm>
              <a:off x="14415" y="3696"/>
              <a:ext cx="583" cy="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zh-CN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9873161" y="1388564"/>
            <a:ext cx="757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accent1"/>
                </a:solidFill>
              </a:rPr>
              <a:t>H</a:t>
            </a:r>
            <a:endParaRPr lang="zh-CN" altLang="en-US" b="1" dirty="0">
              <a:solidFill>
                <a:schemeClr val="accent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529013" y="5463087"/>
            <a:ext cx="757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accent1"/>
                </a:solidFill>
              </a:rPr>
              <a:t>T</a:t>
            </a:r>
            <a:endParaRPr lang="zh-CN" altLang="en-US" b="1" dirty="0">
              <a:solidFill>
                <a:schemeClr val="accent1"/>
              </a:solidFill>
            </a:endParaRPr>
          </a:p>
        </p:txBody>
      </p:sp>
      <p:cxnSp>
        <p:nvCxnSpPr>
          <p:cNvPr id="64" name="直接连接符 63"/>
          <p:cNvCxnSpPr/>
          <p:nvPr/>
        </p:nvCxnSpPr>
        <p:spPr>
          <a:xfrm flipH="1">
            <a:off x="9986010" y="1708785"/>
            <a:ext cx="132715" cy="1135380"/>
          </a:xfrm>
          <a:prstGeom prst="line">
            <a:avLst/>
          </a:prstGeom>
          <a:ln w="28575" cmpd="sng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59" grpId="1"/>
    </p:bldLst>
  </p:timing>
</p:sld>
</file>

<file path=ppt/tags/tag1.xml><?xml version="1.0" encoding="utf-8"?>
<p:tagLst xmlns:p="http://schemas.openxmlformats.org/presentationml/2006/main">
  <p:tag name="KSO_WM_TAG_VERSION" val="1.0"/>
  <p:tag name="KSO_WM_TEMPLATE_CATEGORY" val="basetag"/>
  <p:tag name="KSO_WM_TEMPLATE_INDEX" val="20163656"/>
</p:tagLst>
</file>

<file path=ppt/tags/tag2.xml><?xml version="1.0" encoding="utf-8"?>
<p:tagLst xmlns:p="http://schemas.openxmlformats.org/presentationml/2006/main">
  <p:tag name="KSO_WM_TAG_VERSION" val="1.0"/>
  <p:tag name="KSO_WM_TEMPLATE_CATEGORY" val="basetag"/>
  <p:tag name="KSO_WM_TEMPLATE_INDEX" val="20163656"/>
</p:tagLst>
</file>

<file path=ppt/tags/tag3.xml><?xml version="1.0" encoding="utf-8"?>
<p:tagLst xmlns:p="http://schemas.openxmlformats.org/presentationml/2006/main">
  <p:tag name="KSO_WM_TAG_VERSION" val="1.0"/>
  <p:tag name="KSO_WM_TEMPLATE_CATEGORY" val="basetag"/>
  <p:tag name="KSO_WM_TEMPLATE_INDEX" val="20163656"/>
</p:tagLst>
</file>

<file path=ppt/tags/tag4.xml><?xml version="1.0" encoding="utf-8"?>
<p:tagLst xmlns:p="http://schemas.openxmlformats.org/presentationml/2006/main">
  <p:tag name="KSO_WM_TEMPLATE_CATEGORY" val="basetag"/>
  <p:tag name="KSO_WM_TEMPLATE_INDEX" val="20163656"/>
  <p:tag name="KSO_WM_TAG_VERSION" val="1.0"/>
  <p:tag name="KSO_WM_TEMPLATE_THUMBS_INDEX" val="1、3、6、7、10、12、14、17、18、19、22、27、28、35、36、37、38"/>
  <p:tag name="KSO_WM_BEAUTIFY_FLAG" val="#wm#"/>
</p:tagLst>
</file>

<file path=ppt/tags/tag5.xml><?xml version="1.0" encoding="utf-8"?>
<p:tagLst xmlns:p="http://schemas.openxmlformats.org/presentationml/2006/main">
  <p:tag name="REFSHAPE" val="859203564"/>
</p:tagLst>
</file>

<file path=ppt/tags/tag6.xml><?xml version="1.0" encoding="utf-8"?>
<p:tagLst xmlns:p="http://schemas.openxmlformats.org/presentationml/2006/main">
  <p:tag name="REFSHAPE" val="852646388"/>
  <p:tag name="KSO_WM_UNIT_PLACING_PICTURE_USER_VIEWPORT" val="{&quot;height&quot;:3768.9527559055118,&quot;width&quot;:5168.5637795275588}"/>
</p:tagLst>
</file>

<file path=ppt/theme/theme1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28575" cmpd="sng">
          <a:solidFill>
            <a:srgbClr val="C92228"/>
          </a:solidFill>
          <a:prstDash val="sys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298</Words>
  <Application>WPS 演示</Application>
  <PresentationFormat>自定义</PresentationFormat>
  <Paragraphs>163</Paragraphs>
  <Slides>20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24</vt:i4>
      </vt:variant>
      <vt:variant>
        <vt:lpstr>幻灯片标题</vt:lpstr>
      </vt:variant>
      <vt:variant>
        <vt:i4>20</vt:i4>
      </vt:variant>
    </vt:vector>
  </HeadingPairs>
  <TitlesOfParts>
    <vt:vector size="55" baseType="lpstr">
      <vt:lpstr>Arial</vt:lpstr>
      <vt:lpstr>宋体</vt:lpstr>
      <vt:lpstr>Wingdings</vt:lpstr>
      <vt:lpstr>迷你简启体</vt:lpstr>
      <vt:lpstr>黑体</vt:lpstr>
      <vt:lpstr>Times New Roman</vt:lpstr>
      <vt:lpstr>隶书</vt:lpstr>
      <vt:lpstr>微软雅黑</vt:lpstr>
      <vt:lpstr>Arial Unicode MS</vt:lpstr>
      <vt:lpstr>Calibri</vt:lpstr>
      <vt:lpstr>1_自定义设计方案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平行定理体系及典型应用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谢谢聆听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lastModifiedBy>小沈</cp:lastModifiedBy>
  <cp:revision>59</cp:revision>
  <dcterms:created xsi:type="dcterms:W3CDTF">2018-01-08T11:22:00Z</dcterms:created>
  <dcterms:modified xsi:type="dcterms:W3CDTF">2020-02-09T05:57:02Z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