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444" r:id="rId2"/>
    <p:sldId id="445" r:id="rId3"/>
    <p:sldId id="446" r:id="rId4"/>
    <p:sldId id="447" r:id="rId5"/>
    <p:sldId id="448" r:id="rId6"/>
    <p:sldId id="449" r:id="rId7"/>
    <p:sldId id="450" r:id="rId8"/>
    <p:sldId id="452" r:id="rId9"/>
    <p:sldId id="471" r:id="rId10"/>
    <p:sldId id="453" r:id="rId11"/>
    <p:sldId id="454" r:id="rId12"/>
    <p:sldId id="455" r:id="rId13"/>
    <p:sldId id="456" r:id="rId14"/>
    <p:sldId id="468" r:id="rId15"/>
    <p:sldId id="469" r:id="rId16"/>
    <p:sldId id="472" r:id="rId17"/>
    <p:sldId id="473" r:id="rId18"/>
    <p:sldId id="459" r:id="rId19"/>
    <p:sldId id="461" r:id="rId20"/>
    <p:sldId id="458" r:id="rId21"/>
    <p:sldId id="462" r:id="rId22"/>
    <p:sldId id="464" r:id="rId23"/>
    <p:sldId id="463" r:id="rId24"/>
    <p:sldId id="465" r:id="rId25"/>
    <p:sldId id="470" r:id="rId26"/>
    <p:sldId id="466" r:id="rId27"/>
    <p:sldId id="467" r:id="rId28"/>
  </p:sldIdLst>
  <p:sldSz cx="12192000" cy="6858000"/>
  <p:notesSz cx="7104063" cy="10234613"/>
  <p:embeddedFontLst>
    <p:embeddedFont>
      <p:font typeface="迷你简启体" pitchFamily="65" charset="-122"/>
      <p:regular r:id="rId30"/>
    </p:embeddedFont>
    <p:embeddedFont>
      <p:font typeface="楷体" pitchFamily="49" charset="-122"/>
      <p:regular r:id="rId31"/>
    </p:embeddedFont>
    <p:embeddedFont>
      <p:font typeface="黑体" pitchFamily="49" charset="-122"/>
      <p:regular r:id="rId32"/>
    </p:embeddedFont>
    <p:embeddedFont>
      <p:font typeface="方正姚体" pitchFamily="2" charset="-122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="" xmlns:p14="http://schemas.microsoft.com/office/powerpoint/2010/main" val="1"/>
      </p:ext>
    </p:extLst>
  </p:showPr>
  <p:clrMru>
    <a:srgbClr val="CB2327"/>
    <a:srgbClr val="A7272B"/>
    <a:srgbClr val="BD2529"/>
    <a:srgbClr val="FF5050"/>
    <a:srgbClr val="C9222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3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emf"/><Relationship Id="rId1" Type="http://schemas.openxmlformats.org/officeDocument/2006/relationships/image" Target="../media/image5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7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梯形 6"/>
          <p:cNvSpPr/>
          <p:nvPr/>
        </p:nvSpPr>
        <p:spPr>
          <a:xfrm rot="10800000">
            <a:off x="1262231" y="-3"/>
            <a:ext cx="9667538" cy="301215"/>
          </a:xfrm>
          <a:prstGeom prst="trapezoid">
            <a:avLst/>
          </a:prstGeom>
          <a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540649"/>
            <a:ext cx="12192000" cy="31735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91480" y="1470800"/>
            <a:ext cx="1209040" cy="7067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方正姚体" panose="02010601030101010101" pitchFamily="2" charset="-122"/>
              </a:rPr>
              <a:t>2017</a:t>
            </a:r>
            <a:endParaRPr lang="en-US" altLang="zh-CN" sz="3200" b="1" dirty="0" smtClean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5332207" y="1129552"/>
            <a:ext cx="1527586" cy="1527586"/>
          </a:xfrm>
          <a:prstGeom prst="donut">
            <a:avLst>
              <a:gd name="adj" fmla="val 6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841437"/>
            <a:ext cx="9144000" cy="103047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181350" y="5031507"/>
            <a:ext cx="2705100" cy="4762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556 L 0.56367 -0.0076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930729"/>
            <a:ext cx="10515600" cy="5184320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4038600" cy="78867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6355080"/>
            <a:ext cx="12192000" cy="502920"/>
          </a:xfrm>
          <a:prstGeom prst="rect">
            <a:avLst/>
          </a:pr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4848095" y="1802755"/>
            <a:ext cx="2490700" cy="1554480"/>
          </a:xfrm>
          <a:custGeom>
            <a:avLst/>
            <a:gdLst>
              <a:gd name="connsiteX0" fmla="*/ 4735 w 1611630"/>
              <a:gd name="connsiteY0" fmla="*/ 0 h 1005840"/>
              <a:gd name="connsiteX1" fmla="*/ 1606895 w 1611630"/>
              <a:gd name="connsiteY1" fmla="*/ 0 h 1005840"/>
              <a:gd name="connsiteX2" fmla="*/ 1607470 w 1611630"/>
              <a:gd name="connsiteY2" fmla="*/ 4247 h 1005840"/>
              <a:gd name="connsiteX3" fmla="*/ 1611630 w 1611630"/>
              <a:gd name="connsiteY3" fmla="*/ 97155 h 1005840"/>
              <a:gd name="connsiteX4" fmla="*/ 805815 w 1611630"/>
              <a:gd name="connsiteY4" fmla="*/ 1005840 h 1005840"/>
              <a:gd name="connsiteX5" fmla="*/ 0 w 1611630"/>
              <a:gd name="connsiteY5" fmla="*/ 97155 h 1005840"/>
              <a:gd name="connsiteX6" fmla="*/ 4160 w 1611630"/>
              <a:gd name="connsiteY6" fmla="*/ 4247 h 1005840"/>
              <a:gd name="connsiteX7" fmla="*/ 4735 w 1611630"/>
              <a:gd name="connsiteY7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1630" h="1005840">
                <a:moveTo>
                  <a:pt x="4735" y="0"/>
                </a:moveTo>
                <a:lnTo>
                  <a:pt x="1606895" y="0"/>
                </a:lnTo>
                <a:lnTo>
                  <a:pt x="1607470" y="4247"/>
                </a:lnTo>
                <a:cubicBezTo>
                  <a:pt x="1610221" y="34795"/>
                  <a:pt x="1611630" y="65789"/>
                  <a:pt x="1611630" y="97155"/>
                </a:cubicBezTo>
                <a:cubicBezTo>
                  <a:pt x="1611630" y="599008"/>
                  <a:pt x="1250854" y="1005840"/>
                  <a:pt x="805815" y="1005840"/>
                </a:cubicBezTo>
                <a:cubicBezTo>
                  <a:pt x="360776" y="1005840"/>
                  <a:pt x="0" y="599008"/>
                  <a:pt x="0" y="97155"/>
                </a:cubicBezTo>
                <a:cubicBezTo>
                  <a:pt x="0" y="65789"/>
                  <a:pt x="1410" y="34795"/>
                  <a:pt x="4160" y="4247"/>
                </a:cubicBezTo>
                <a:lnTo>
                  <a:pt x="4735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524127" y="3357235"/>
            <a:ext cx="7138639" cy="0"/>
          </a:xfrm>
          <a:prstGeom prst="line">
            <a:avLst/>
          </a:prstGeom>
          <a:ln>
            <a:solidFill>
              <a:srgbClr val="BC2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3524251"/>
            <a:ext cx="10515600" cy="1200149"/>
          </a:xfrm>
        </p:spPr>
        <p:txBody>
          <a:bodyPr anchor="t">
            <a:normAutofit/>
          </a:bodyPr>
          <a:lstStyle>
            <a:lvl1pPr algn="ctr">
              <a:defRPr sz="72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4038600" cy="78867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85311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839453"/>
            <a:ext cx="5157787" cy="335021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85311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839453"/>
            <a:ext cx="5183188" cy="335021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梯形 5"/>
          <p:cNvSpPr/>
          <p:nvPr/>
        </p:nvSpPr>
        <p:spPr>
          <a:xfrm rot="10800000">
            <a:off x="1262232" y="-3"/>
            <a:ext cx="9667539" cy="301215"/>
          </a:xfrm>
          <a:prstGeom prst="trapezoid">
            <a:avLst/>
          </a:prstGeom>
          <a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540653"/>
            <a:ext cx="12192000" cy="31735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91480" y="1470801"/>
            <a:ext cx="121700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方正姚体" panose="02010601030101010101" pitchFamily="2" charset="-122"/>
              </a:rPr>
              <a:t>2017</a:t>
            </a:r>
            <a:endParaRPr lang="en-US" altLang="zh-CN" sz="3200" b="1" dirty="0" smtClean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5332208" y="1129552"/>
            <a:ext cx="1527587" cy="1527586"/>
          </a:xfrm>
          <a:prstGeom prst="donut">
            <a:avLst>
              <a:gd name="adj" fmla="val 6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2841437"/>
            <a:ext cx="9144000" cy="1341477"/>
          </a:xfrm>
        </p:spPr>
        <p:txBody>
          <a:bodyPr anchor="t"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1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705600" y="4982863"/>
            <a:ext cx="3352800" cy="4762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5" name="内容占位符 2"/>
          <p:cNvSpPr>
            <a:spLocks noGrp="1"/>
          </p:cNvSpPr>
          <p:nvPr>
            <p:ph idx="13" hasCustomPrompt="1"/>
          </p:nvPr>
        </p:nvSpPr>
        <p:spPr>
          <a:xfrm>
            <a:off x="2227057" y="4996510"/>
            <a:ext cx="3352800" cy="476251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编辑文本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556 L 0.56367 -0.0076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F2237-1CDC-4A9F-9B50-E2751CF0200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19050" y="4445"/>
            <a:ext cx="1703070" cy="6849110"/>
            <a:chOff x="77" y="7"/>
            <a:chExt cx="2682" cy="10786"/>
          </a:xfrm>
        </p:grpSpPr>
        <p:pic>
          <p:nvPicPr>
            <p:cNvPr id="8" name="图片 7" descr="IMG_9419_副本_副本0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7" y="7"/>
              <a:ext cx="2682" cy="1078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77" y="7"/>
              <a:ext cx="2683" cy="10786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迷你简启体" panose="03000509000000000000" charset="-122"/>
          <a:ea typeface="迷你简启体" panose="0300050900000000000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迷你简启体" panose="03000509000000000000" charset="-122"/>
          <a:ea typeface="迷你简启体" panose="0300050900000000000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2007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2007___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2.png"/><Relationship Id="rId4" Type="http://schemas.openxmlformats.org/officeDocument/2006/relationships/package" Target="../embeddings/Microsoft_Office_Word_2007___7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2007___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package" Target="../embeddings/Microsoft_Office_Word_2007___9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2007___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package" Target="../embeddings/Microsoft_Office_Word_2007___11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__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Microsoft_Word___7.doc"/><Relationship Id="rId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__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Microsoft_Word___9.doc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2007___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package" Target="../embeddings/Microsoft_Office_Word_2007___13.docx"/><Relationship Id="rId4" Type="http://schemas.openxmlformats.org/officeDocument/2006/relationships/image" Target="../media/image4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2007___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7.emf"/><Relationship Id="rId4" Type="http://schemas.openxmlformats.org/officeDocument/2006/relationships/package" Target="../embeddings/Microsoft_Office_Word_2007___15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2007___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2.emf"/><Relationship Id="rId4" Type="http://schemas.openxmlformats.org/officeDocument/2006/relationships/package" Target="../embeddings/Microsoft_Office_Word_2007___17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2007___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5.emf"/><Relationship Id="rId4" Type="http://schemas.openxmlformats.org/officeDocument/2006/relationships/package" Target="../embeddings/Microsoft_Office_Word_2007___19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2007___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2007___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2007___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package" Target="../embeddings/Microsoft_Office_Word_2007___23.docx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2007___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package" Target="../embeddings/Microsoft_Office_Word_2007___25.docx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2007___2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slide" Target="slide26.xml"/><Relationship Id="rId5" Type="http://schemas.openxmlformats.org/officeDocument/2006/relationships/package" Target="../embeddings/Microsoft_Office_Word_2007___27.docx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__10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__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Word___4.doc"/><Relationship Id="rId5" Type="http://schemas.openxmlformats.org/officeDocument/2006/relationships/oleObject" Target="../embeddings/Microsoft_Word___3.doc"/><Relationship Id="rId4" Type="http://schemas.openxmlformats.org/officeDocument/2006/relationships/oleObject" Target="../embeddings/Microsoft_Word___2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__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Microsoft_Office_Word_2007___1.docx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2007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Microsoft_Office_Word_2007___3.docx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2007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slide" Target="slide11.xml"/><Relationship Id="rId5" Type="http://schemas.openxmlformats.org/officeDocument/2006/relationships/image" Target="../media/image28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32051" y="895350"/>
            <a:ext cx="9093200" cy="1938992"/>
          </a:xfrm>
          <a:prstGeom prst="rect">
            <a:avLst/>
          </a:prstGeom>
          <a:solidFill>
            <a:srgbClr val="C92228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zh-CN" sz="60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迷你简启体" panose="03000509000000000000" charset="-122"/>
              <a:ea typeface="迷你简启体" panose="03000509000000000000" charset="-122"/>
            </a:endParaRPr>
          </a:p>
          <a:p>
            <a:pPr algn="ctr"/>
            <a:r>
              <a:rPr lang="zh-CN" altLang="en-US" sz="60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迷你简启体" panose="03000509000000000000" charset="-122"/>
                <a:ea typeface="迷你简启体" panose="03000509000000000000" charset="-122"/>
              </a:rPr>
              <a:t>几何体的切接</a:t>
            </a:r>
            <a:endParaRPr lang="zh-CN" altLang="zh-CN" sz="60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迷你简启体" panose="03000509000000000000" charset="-122"/>
              <a:ea typeface="迷你简启体" panose="03000509000000000000" charset="-122"/>
            </a:endParaRPr>
          </a:p>
        </p:txBody>
      </p:sp>
      <p:pic>
        <p:nvPicPr>
          <p:cNvPr id="7" name="图片 6" descr="省实校徽确认稿_0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508" y="351155"/>
            <a:ext cx="1383665" cy="12661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320407" y="5573399"/>
            <a:ext cx="3521711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2020</a:t>
            </a:r>
            <a:r>
              <a:rPr lang="zh-CN" altLang="en-US" sz="3200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3200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3200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</a:t>
            </a:r>
            <a:r>
              <a:rPr lang="en-US" altLang="zh-CN" sz="3200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3200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</a:t>
            </a:r>
            <a:endParaRPr lang="zh-CN" altLang="en-US" sz="32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7"/>
          <p:cNvSpPr txBox="1"/>
          <p:nvPr/>
        </p:nvSpPr>
        <p:spPr>
          <a:xfrm>
            <a:off x="4983137" y="3924953"/>
            <a:ext cx="458073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广东实验中学 肖勇钢</a:t>
            </a:r>
            <a:endParaRPr lang="zh-CN" altLang="en-US" sz="32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1717995" y="998375"/>
          <a:ext cx="10474005" cy="4273421"/>
        </p:xfrm>
        <a:graphic>
          <a:graphicData uri="http://schemas.openxmlformats.org/presentationml/2006/ole">
            <p:oleObj spid="_x0000_s23554" name="文档" r:id="rId3" imgW="6023257" imgH="2457435" progId="Word.Document.12">
              <p:embed/>
            </p:oleObj>
          </a:graphicData>
        </a:graphic>
      </p:graphicFrame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柱体背景（补形）</a:t>
            </a:r>
            <a:endParaRPr lang="zh-CN" altLang="en-US" dirty="0"/>
          </a:p>
        </p:txBody>
      </p:sp>
      <p:sp>
        <p:nvSpPr>
          <p:cNvPr id="6" name="左箭头 5">
            <a:hlinkClick r:id="rId4" action="ppaction://hlinksldjump"/>
          </p:cNvPr>
          <p:cNvSpPr/>
          <p:nvPr/>
        </p:nvSpPr>
        <p:spPr>
          <a:xfrm>
            <a:off x="10963470" y="6354147"/>
            <a:ext cx="923732" cy="5038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椎体背景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1776413" y="1001412"/>
          <a:ext cx="10110787" cy="1204913"/>
        </p:xfrm>
        <a:graphic>
          <a:graphicData uri="http://schemas.openxmlformats.org/presentationml/2006/ole">
            <p:oleObj spid="_x0000_s24578" name="文档" r:id="rId3" imgW="6499059" imgH="778775" progId="Word.Document.12">
              <p:embed/>
            </p:oleObj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817688" y="1863796"/>
          <a:ext cx="5632450" cy="4249738"/>
        </p:xfrm>
        <a:graphic>
          <a:graphicData uri="http://schemas.openxmlformats.org/presentationml/2006/ole">
            <p:oleObj spid="_x0000_s24579" name="文档" r:id="rId4" imgW="3588465" imgH="2700376" progId="Word.Document.12">
              <p:embed/>
            </p:oleObj>
          </a:graphicData>
        </a:graphic>
      </p:graphicFrame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3199" y="2299023"/>
            <a:ext cx="37528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19468" y="6214188"/>
            <a:ext cx="3853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确定球心联合勾股定理</a:t>
            </a:r>
            <a:endParaRPr lang="zh-CN" altLang="en-US" sz="2800" b="1" dirty="0">
              <a:ln>
                <a:solidFill>
                  <a:srgbClr val="0070C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椎体背景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1776413" y="1208088"/>
          <a:ext cx="10213975" cy="992187"/>
        </p:xfrm>
        <a:graphic>
          <a:graphicData uri="http://schemas.openxmlformats.org/presentationml/2006/ole">
            <p:oleObj spid="_x0000_s25602" name="文档" r:id="rId3" imgW="6518030" imgH="633586" progId="Word.Document.12">
              <p:embed/>
            </p:oleObj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840463" y="1893045"/>
          <a:ext cx="5220954" cy="1568612"/>
        </p:xfrm>
        <a:graphic>
          <a:graphicData uri="http://schemas.openxmlformats.org/presentationml/2006/ole">
            <p:oleObj spid="_x0000_s25603" name="文档" r:id="rId4" imgW="2506454" imgH="790994" progId="Word.Document.12">
              <p:embed/>
            </p:oleObj>
          </a:graphicData>
        </a:graphic>
      </p:graphicFrame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53241" y="2196387"/>
            <a:ext cx="37528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35458" y="6211669"/>
            <a:ext cx="5784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由正弦定理（用大圆求外接球直径）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91956" y="3157829"/>
            <a:ext cx="32194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椎体背景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1766888" y="1060450"/>
          <a:ext cx="10348912" cy="5621338"/>
        </p:xfrm>
        <a:graphic>
          <a:graphicData uri="http://schemas.openxmlformats.org/presentationml/2006/ole">
            <p:oleObj spid="_x0000_s26626" name="文档" r:id="rId3" imgW="5261479" imgH="2858862" progId="Word.Document.12">
              <p:embed/>
            </p:oleObj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572000" y="2597150"/>
          <a:ext cx="7377113" cy="3117850"/>
        </p:xfrm>
        <a:graphic>
          <a:graphicData uri="http://schemas.openxmlformats.org/presentationml/2006/ole">
            <p:oleObj spid="_x0000_s26627" name="文档" r:id="rId4" imgW="5628329" imgH="237945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二面角背景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1777450" y="838556"/>
          <a:ext cx="10345194" cy="1839329"/>
        </p:xfrm>
        <a:graphic>
          <a:graphicData uri="http://schemas.openxmlformats.org/presentationml/2006/ole">
            <p:oleObj spid="_x0000_s38914" name="文档" r:id="rId3" imgW="5563195" imgH="988652" progId="Word.Document.8">
              <p:embed/>
            </p:oleObj>
          </a:graphicData>
        </a:graphic>
      </p:graphicFrame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/>
          <a:srcRect r="57892" b="16665"/>
          <a:stretch>
            <a:fillRect/>
          </a:stretch>
        </p:blipFill>
        <p:spPr bwMode="auto">
          <a:xfrm>
            <a:off x="2739961" y="2546383"/>
            <a:ext cx="3007698" cy="221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/>
          <a:srcRect l="48344" b="13540"/>
          <a:stretch>
            <a:fillRect/>
          </a:stretch>
        </p:blipFill>
        <p:spPr bwMode="auto">
          <a:xfrm>
            <a:off x="6736703" y="2650461"/>
            <a:ext cx="3359020" cy="208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739576" y="5488667"/>
          <a:ext cx="8419393" cy="1369333"/>
        </p:xfrm>
        <a:graphic>
          <a:graphicData uri="http://schemas.openxmlformats.org/presentationml/2006/ole">
            <p:oleObj spid="_x0000_s38917" name="文档" r:id="rId5" imgW="3679719" imgH="59800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二面角背景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2251075" y="1362075"/>
          <a:ext cx="9521825" cy="4106863"/>
        </p:xfrm>
        <a:graphic>
          <a:graphicData uri="http://schemas.openxmlformats.org/presentationml/2006/ole">
            <p:oleObj spid="_x0000_s39938" name="文档" r:id="rId3" imgW="5892409" imgH="2534702" progId="Word.Document.8">
              <p:embed/>
            </p:oleObj>
          </a:graphicData>
        </a:graphic>
      </p:graphicFrame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5253" y="2976757"/>
            <a:ext cx="4296747" cy="220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728659" y="5376701"/>
          <a:ext cx="8507303" cy="1481299"/>
        </p:xfrm>
        <a:graphic>
          <a:graphicData uri="http://schemas.openxmlformats.org/presentationml/2006/ole">
            <p:oleObj spid="_x0000_s39941" name="文档" r:id="rId5" imgW="4649959" imgH="80896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二面角背景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1755775" y="830263"/>
          <a:ext cx="10436225" cy="2654300"/>
        </p:xfrm>
        <a:graphic>
          <a:graphicData uri="http://schemas.openxmlformats.org/presentationml/2006/ole">
            <p:oleObj spid="_x0000_s44034" name="文档" r:id="rId3" imgW="5031148" imgH="1279031" progId="Word.Document.12">
              <p:embed/>
            </p:oleObj>
          </a:graphicData>
        </a:graphic>
      </p:graphicFrame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 r="44959" b="9859"/>
          <a:stretch>
            <a:fillRect/>
          </a:stretch>
        </p:blipFill>
        <p:spPr bwMode="auto">
          <a:xfrm>
            <a:off x="8236283" y="2752531"/>
            <a:ext cx="3853690" cy="332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839913" y="2566988"/>
          <a:ext cx="6410325" cy="4135437"/>
        </p:xfrm>
        <a:graphic>
          <a:graphicData uri="http://schemas.openxmlformats.org/presentationml/2006/ole">
            <p:oleObj spid="_x0000_s44035" name="文档" r:id="rId5" imgW="3829163" imgH="316433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二面角背景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1755775" y="824820"/>
          <a:ext cx="10436225" cy="2664568"/>
        </p:xfrm>
        <a:graphic>
          <a:graphicData uri="http://schemas.openxmlformats.org/presentationml/2006/ole">
            <p:oleObj spid="_x0000_s45058" name="文档" r:id="rId3" imgW="5019183" imgH="1281187" progId="Word.Document.12">
              <p:embed/>
            </p:oleObj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881188" y="2493963"/>
          <a:ext cx="6151562" cy="4167187"/>
        </p:xfrm>
        <a:graphic>
          <a:graphicData uri="http://schemas.openxmlformats.org/presentationml/2006/ole">
            <p:oleObj spid="_x0000_s45059" name="文档" r:id="rId4" imgW="3182996" imgH="2570999" progId="Word.Document.12">
              <p:embed/>
            </p:oleObj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 r="44959" b="9859"/>
          <a:stretch>
            <a:fillRect/>
          </a:stretch>
        </p:blipFill>
        <p:spPr bwMode="auto">
          <a:xfrm>
            <a:off x="8236283" y="2752531"/>
            <a:ext cx="3853690" cy="332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内切球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931988" y="1204913"/>
          <a:ext cx="9788525" cy="2265362"/>
        </p:xfrm>
        <a:graphic>
          <a:graphicData uri="http://schemas.openxmlformats.org/presentationml/2006/ole">
            <p:oleObj spid="_x0000_s29698" name="文档" r:id="rId3" imgW="5234904" imgH="1215061" progId="Word.Document.12">
              <p:embed/>
            </p:oleObj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821252" y="2116074"/>
          <a:ext cx="5540601" cy="4317110"/>
        </p:xfrm>
        <a:graphic>
          <a:graphicData uri="http://schemas.openxmlformats.org/presentationml/2006/ole">
            <p:oleObj spid="_x0000_s29699" name="文档" r:id="rId4" imgW="3577814" imgH="3362352" progId="Word.Document.12">
              <p:embed/>
            </p:oleObj>
          </a:graphicData>
        </a:graphic>
      </p:graphicFrame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/>
          <a:srcRect r="-1118" b="8294"/>
          <a:stretch>
            <a:fillRect/>
          </a:stretch>
        </p:blipFill>
        <p:spPr bwMode="auto">
          <a:xfrm>
            <a:off x="7359455" y="2008868"/>
            <a:ext cx="4219835" cy="398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内切球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931988" y="1204913"/>
          <a:ext cx="9788525" cy="2265362"/>
        </p:xfrm>
        <a:graphic>
          <a:graphicData uri="http://schemas.openxmlformats.org/presentationml/2006/ole">
            <p:oleObj spid="_x0000_s30722" name="文档" r:id="rId3" imgW="5234904" imgH="1215061" progId="Word.Document.12">
              <p:embed/>
            </p:oleObj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915465" y="1837223"/>
          <a:ext cx="5651662" cy="4044628"/>
        </p:xfrm>
        <a:graphic>
          <a:graphicData uri="http://schemas.openxmlformats.org/presentationml/2006/ole">
            <p:oleObj spid="_x0000_s30724" name="文档" r:id="rId4" imgW="4646381" imgH="3362352" progId="Word.Document.12">
              <p:embed/>
            </p:oleObj>
          </a:graphicData>
        </a:graphic>
      </p:graphicFrame>
      <p:pic>
        <p:nvPicPr>
          <p:cNvPr id="7" name="图片 6"/>
          <p:cNvPicPr/>
          <p:nvPr/>
        </p:nvPicPr>
        <p:blipFill>
          <a:blip r:embed="rId5"/>
          <a:srcRect r="853" b="6328"/>
          <a:stretch>
            <a:fillRect/>
          </a:stretch>
        </p:blipFill>
        <p:spPr bwMode="auto">
          <a:xfrm>
            <a:off x="7716417" y="2472293"/>
            <a:ext cx="3853542" cy="28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7567126" y="5915607"/>
          <a:ext cx="1124792" cy="942393"/>
        </p:xfrm>
        <a:graphic>
          <a:graphicData uri="http://schemas.openxmlformats.org/presentationml/2006/ole">
            <p:oleObj spid="_x0000_s30725" name="Equation" r:id="rId6" imgW="469696" imgH="393529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考点解析：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35493" y="1825625"/>
            <a:ext cx="9618307" cy="4351338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    几何体的外接、内切球问题是高考的一个高频考点，重点考查学生的空间想象能力和计算能力，难点在于准确找到相关球的球心。</a:t>
            </a:r>
            <a:endParaRPr lang="en-US" altLang="zh-CN" sz="3600" dirty="0" smtClean="0"/>
          </a:p>
          <a:p>
            <a:r>
              <a:rPr lang="zh-CN" altLang="en-US" sz="3600" dirty="0" smtClean="0"/>
              <a:t>    解决空间问题的一般方法：找到几何体中合适的截面，将空间问题平面化，在平面内通过计算完成。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内切球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1802751" y="989045"/>
          <a:ext cx="10381769" cy="4637314"/>
        </p:xfrm>
        <a:graphic>
          <a:graphicData uri="http://schemas.openxmlformats.org/presentationml/2006/ole">
            <p:oleObj spid="_x0000_s31745" name="文档" r:id="rId3" imgW="6618443" imgH="2956613" progId="Word.Documen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98776" y="5756988"/>
            <a:ext cx="32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：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r=3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：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1</a:t>
            </a:r>
            <a:endParaRPr lang="zh-CN" altLang="en-US" sz="4800" b="1" dirty="0" smtClean="0">
              <a:solidFill>
                <a:srgbClr val="FF000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球与球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1745376" y="1007706"/>
          <a:ext cx="9507342" cy="2727250"/>
        </p:xfrm>
        <a:graphic>
          <a:graphicData uri="http://schemas.openxmlformats.org/presentationml/2006/ole">
            <p:oleObj spid="_x0000_s32770" name="文档" r:id="rId3" imgW="5184268" imgH="1487111" progId="Word.Document.12">
              <p:embed/>
            </p:oleObj>
          </a:graphicData>
        </a:graphic>
      </p:graphicFrame>
      <p:pic>
        <p:nvPicPr>
          <p:cNvPr id="32771" name="Picture 3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4"/>
          <a:srcRect r="1283" b="9669"/>
          <a:stretch>
            <a:fillRect/>
          </a:stretch>
        </p:blipFill>
        <p:spPr bwMode="auto">
          <a:xfrm>
            <a:off x="7828384" y="2230015"/>
            <a:ext cx="3442996" cy="356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44824" y="2752531"/>
            <a:ext cx="5579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解题分析：</a:t>
            </a:r>
            <a:r>
              <a:rPr lang="zh-CN" altLang="en-US" sz="2800" b="1" dirty="0" smtClean="0">
                <a:solidFill>
                  <a:schemeClr val="tx2"/>
                </a:solidFill>
              </a:rPr>
              <a:t>四个小球两两相切且都与大球相切时，小球半径最大。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球与球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1745376" y="1007706"/>
          <a:ext cx="9507342" cy="2727250"/>
        </p:xfrm>
        <a:graphic>
          <a:graphicData uri="http://schemas.openxmlformats.org/presentationml/2006/ole">
            <p:oleObj spid="_x0000_s33794" name="文档" r:id="rId3" imgW="5184268" imgH="1487111" progId="Word.Document.12">
              <p:embed/>
            </p:oleObj>
          </a:graphicData>
        </a:graphic>
      </p:graphicFrame>
      <p:pic>
        <p:nvPicPr>
          <p:cNvPr id="32771" name="Picture 3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4"/>
          <a:srcRect r="1283" b="9669"/>
          <a:stretch>
            <a:fillRect/>
          </a:stretch>
        </p:blipFill>
        <p:spPr bwMode="auto">
          <a:xfrm>
            <a:off x="7828384" y="2230015"/>
            <a:ext cx="3442996" cy="356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746250" y="2878138"/>
          <a:ext cx="6110976" cy="3979862"/>
        </p:xfrm>
        <a:graphic>
          <a:graphicData uri="http://schemas.openxmlformats.org/presentationml/2006/ole">
            <p:oleObj spid="_x0000_s33795" name="文档" r:id="rId5" imgW="3655400" imgH="2373340" progId="Word.Document.12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00392" y="5903893"/>
            <a:ext cx="4391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找到球心位置，空间问题平面化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球与棱相切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1778000" y="873125"/>
          <a:ext cx="10326688" cy="1589088"/>
        </p:xfrm>
        <a:graphic>
          <a:graphicData uri="http://schemas.openxmlformats.org/presentationml/2006/ole">
            <p:oleObj spid="_x0000_s34818" name="文档" r:id="rId3" imgW="5281589" imgH="812916" progId="Word.Document.12">
              <p:embed/>
            </p:oleObj>
          </a:graphicData>
        </a:graphic>
      </p:graphicFrame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8833" y="2033589"/>
            <a:ext cx="5559588" cy="449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808162" y="2109788"/>
          <a:ext cx="4461047" cy="2033004"/>
        </p:xfrm>
        <a:graphic>
          <a:graphicData uri="http://schemas.openxmlformats.org/presentationml/2006/ole">
            <p:oleObj spid="_x0000_s34820" name="文档" r:id="rId5" imgW="2167365" imgH="98901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球与棱相切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1778000" y="873125"/>
          <a:ext cx="10326688" cy="1589088"/>
        </p:xfrm>
        <a:graphic>
          <a:graphicData uri="http://schemas.openxmlformats.org/presentationml/2006/ole">
            <p:oleObj spid="_x0000_s35842" name="文档" r:id="rId3" imgW="5281589" imgH="812916" progId="Word.Document.12">
              <p:embed/>
            </p:oleObj>
          </a:graphicData>
        </a:graphic>
      </p:graphicFrame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25" y="2145556"/>
            <a:ext cx="4279875" cy="346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776764" y="1995487"/>
          <a:ext cx="6081108" cy="4078741"/>
        </p:xfrm>
        <a:graphic>
          <a:graphicData uri="http://schemas.openxmlformats.org/presentationml/2006/ole">
            <p:oleObj spid="_x0000_s35844" name="文档" r:id="rId5" imgW="4838881" imgH="3461181" progId="Word.Document.12">
              <p:embed/>
            </p:oleObj>
          </a:graphicData>
        </a:graphic>
      </p:graphicFrame>
      <p:sp>
        <p:nvSpPr>
          <p:cNvPr id="6" name="右箭头 5">
            <a:hlinkClick r:id="rId6" action="ppaction://hlinksldjump"/>
          </p:cNvPr>
          <p:cNvSpPr/>
          <p:nvPr/>
        </p:nvSpPr>
        <p:spPr>
          <a:xfrm>
            <a:off x="11094098" y="6382139"/>
            <a:ext cx="923731" cy="475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练习：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1715796" y="1082351"/>
          <a:ext cx="10504906" cy="1912776"/>
        </p:xfrm>
        <a:graphic>
          <a:graphicData uri="http://schemas.openxmlformats.org/presentationml/2006/ole">
            <p:oleObj spid="_x0000_s40962" name="文档" r:id="rId3" imgW="5397945" imgH="982902" progId="Word.Document.8">
              <p:embed/>
            </p:oleObj>
          </a:graphicData>
        </a:graphic>
      </p:graphicFrame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070" y="2212326"/>
            <a:ext cx="4818775" cy="351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总结：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80728" y="1576873"/>
            <a:ext cx="9274628" cy="44627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rgbClr val="0070C0"/>
                </a:solidFill>
              </a:rPr>
              <a:t>在几何体的切接问题中，我们主要的做法还是将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空间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的问题化归为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平面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的问题来解决，也只有在平面图形当中我们才能实施运算而解决相关问题。</a:t>
            </a:r>
            <a:endParaRPr lang="en-US" altLang="zh-CN" sz="3200" b="1" dirty="0" smtClean="0">
              <a:solidFill>
                <a:srgbClr val="0070C0"/>
              </a:solidFill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rgbClr val="0070C0"/>
                </a:solidFill>
              </a:rPr>
              <a:t>通过对称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补形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或者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体积法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能够减少我们在求解过程当中的运算步骤。</a:t>
            </a:r>
            <a:endParaRPr lang="en-US" altLang="zh-CN" sz="3200" b="1" dirty="0" smtClean="0">
              <a:solidFill>
                <a:srgbClr val="0070C0"/>
              </a:solidFill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altLang="zh-CN" sz="3200" b="1" dirty="0" smtClean="0">
                <a:solidFill>
                  <a:srgbClr val="0070C0"/>
                </a:solidFill>
              </a:rPr>
              <a:t> 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解决几何问题关键还是要培养自己的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空间想象能力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，对各种几何体当中点、线、面的位置要有比较直观的认识。</a:t>
            </a:r>
            <a:endParaRPr lang="en-US" altLang="zh-CN" sz="3200" b="1" dirty="0" smtClean="0">
              <a:solidFill>
                <a:srgbClr val="0070C0"/>
              </a:solidFill>
            </a:endParaRPr>
          </a:p>
          <a:p>
            <a:endParaRPr lang="zh-CN" altLang="en-U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82616" y="2656050"/>
            <a:ext cx="3799114" cy="497698"/>
          </a:xfrm>
        </p:spPr>
        <p:txBody>
          <a:bodyPr>
            <a:no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</a:rPr>
              <a:t>谢谢！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类比外接圆</a:t>
            </a:r>
            <a:endParaRPr lang="zh-CN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037" t="20457" r="47238" b="17687"/>
          <a:stretch>
            <a:fillRect/>
          </a:stretch>
        </p:blipFill>
        <p:spPr bwMode="auto">
          <a:xfrm>
            <a:off x="1735486" y="1446244"/>
            <a:ext cx="3079657" cy="273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16264" t="20091" r="46534" b="14223"/>
          <a:stretch>
            <a:fillRect/>
          </a:stretch>
        </p:blipFill>
        <p:spPr bwMode="auto">
          <a:xfrm>
            <a:off x="5219745" y="1455577"/>
            <a:ext cx="3075165" cy="270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18294" t="24002" r="46860" b="16505"/>
          <a:stretch>
            <a:fillRect/>
          </a:stretch>
        </p:blipFill>
        <p:spPr bwMode="auto">
          <a:xfrm>
            <a:off x="8640143" y="1474235"/>
            <a:ext cx="3169366" cy="269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44824" y="4777271"/>
            <a:ext cx="8481527" cy="21236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dk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结论：</a:t>
            </a:r>
            <a:endParaRPr lang="en-US" altLang="zh-CN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altLang="zh-C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</a:t>
            </a:r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三角形外接圆圆心在弦</a:t>
            </a:r>
            <a:r>
              <a:rPr lang="en-US" altLang="zh-C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AB</a:t>
            </a:r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的垂直平分线上。</a:t>
            </a:r>
            <a:endParaRPr lang="en-US" altLang="zh-C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altLang="zh-C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</a:t>
            </a:r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直角三角形的外接圆圆心为斜边的中点。</a:t>
            </a:r>
            <a:endParaRPr lang="en-US" altLang="zh-C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altLang="zh-C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</a:t>
            </a:r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直角三角形与对称补形后的长方形共圆。</a:t>
            </a:r>
            <a:endParaRPr lang="zh-CN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外接球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0388" y="1069518"/>
            <a:ext cx="34480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t="20091" r="1387" b="11941"/>
          <a:stretch>
            <a:fillRect/>
          </a:stretch>
        </p:blipFill>
        <p:spPr bwMode="auto">
          <a:xfrm>
            <a:off x="1722665" y="811763"/>
            <a:ext cx="3343858" cy="38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35475" y="5141167"/>
            <a:ext cx="9657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结论：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en-US" altLang="zh-CN" sz="2400" b="1" dirty="0" smtClean="0">
                <a:solidFill>
                  <a:srgbClr val="0070C0"/>
                </a:solidFill>
              </a:rPr>
              <a:t>1.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几何体外接球球心在平面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ABC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的经过三角形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ABC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的外心的垂线上。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r>
              <a:rPr lang="en-US" altLang="zh-CN" sz="2400" b="1" dirty="0" smtClean="0">
                <a:solidFill>
                  <a:srgbClr val="0070C0"/>
                </a:solidFill>
              </a:rPr>
              <a:t>2.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几何体外接球球心在几何体的棱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AB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的垂直平分面上。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r>
              <a:rPr lang="en-US" altLang="zh-CN" sz="2400" b="1" dirty="0" smtClean="0">
                <a:solidFill>
                  <a:srgbClr val="0070C0"/>
                </a:solidFill>
              </a:rPr>
              <a:t>3.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三棱锥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P-ABC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（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PA,PB,PC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两两垂直）与补形后的长方体共球。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8354" y="1105676"/>
            <a:ext cx="3503646" cy="350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柱体背景</a:t>
            </a:r>
            <a:endParaRPr lang="zh-CN" altLang="en-US" dirty="0"/>
          </a:p>
        </p:txBody>
      </p:sp>
      <p:graphicFrame>
        <p:nvGraphicFramePr>
          <p:cNvPr id="16" name="内容占位符 15"/>
          <p:cNvGraphicFramePr>
            <a:graphicFrameLocks noChangeAspect="1"/>
          </p:cNvGraphicFramePr>
          <p:nvPr>
            <p:ph idx="1"/>
          </p:nvPr>
        </p:nvGraphicFramePr>
        <p:xfrm>
          <a:off x="1773238" y="1152525"/>
          <a:ext cx="10254332" cy="1114814"/>
        </p:xfrm>
        <a:graphic>
          <a:graphicData uri="http://schemas.openxmlformats.org/presentationml/2006/ole">
            <p:oleObj spid="_x0000_s3085" name="文档" r:id="rId3" imgW="5460915" imgH="592976" progId="Word.Document.8">
              <p:embed/>
            </p:oleObj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1855788" y="2162175"/>
          <a:ext cx="9907587" cy="1231900"/>
        </p:xfrm>
        <a:graphic>
          <a:graphicData uri="http://schemas.openxmlformats.org/presentationml/2006/ole">
            <p:oleObj spid="_x0000_s3086" name="文档" r:id="rId4" imgW="4759321" imgH="592976" progId="Word.Document.8">
              <p:embed/>
            </p:oleObj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1697681" y="3631874"/>
          <a:ext cx="10438530" cy="1014771"/>
        </p:xfrm>
        <a:graphic>
          <a:graphicData uri="http://schemas.openxmlformats.org/presentationml/2006/ole">
            <p:oleObj spid="_x0000_s3087" name="文档" r:id="rId5" imgW="5242086" imgH="509959" progId="Word.Document.8">
              <p:embed/>
            </p:oleObj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1801716" y="4512550"/>
          <a:ext cx="6173472" cy="843221"/>
        </p:xfrm>
        <a:graphic>
          <a:graphicData uri="http://schemas.openxmlformats.org/presentationml/2006/ole">
            <p:oleObj spid="_x0000_s3088" name="文档" r:id="rId6" imgW="2893551" imgH="39531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柱体背景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755775" y="831850"/>
          <a:ext cx="10318750" cy="2379663"/>
        </p:xfrm>
        <a:graphic>
          <a:graphicData uri="http://schemas.openxmlformats.org/presentationml/2006/ole">
            <p:oleObj spid="_x0000_s19458" name="文档" r:id="rId3" imgW="5586268" imgH="1285500" progId="Word.Document.8">
              <p:embed/>
            </p:oleObj>
          </a:graphicData>
        </a:graphic>
      </p:graphicFrame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25077" y="3045084"/>
            <a:ext cx="3466924" cy="27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839913" y="3054350"/>
          <a:ext cx="7043737" cy="3783013"/>
        </p:xfrm>
        <a:graphic>
          <a:graphicData uri="http://schemas.openxmlformats.org/presentationml/2006/ole">
            <p:oleObj spid="_x0000_s19461" name="文档" r:id="rId5" imgW="4021199" imgH="216094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柱体背景</a:t>
            </a:r>
            <a:endParaRPr lang="zh-CN" altLang="en-US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6752" y="905069"/>
            <a:ext cx="2598842" cy="2920481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2256" y="890945"/>
            <a:ext cx="2596838" cy="2953268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24742" y="3810752"/>
            <a:ext cx="2612572" cy="2972926"/>
          </a:xfrm>
          <a:prstGeom prst="rect">
            <a:avLst/>
          </a:prstGeom>
          <a:noFill/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4574" y="3925480"/>
            <a:ext cx="2623182" cy="2932520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18986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33718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4838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5111" y="1791477"/>
            <a:ext cx="3806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2060"/>
                </a:solidFill>
              </a:rPr>
              <a:t>长方体的体对角线即为外接球的直径：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7380513" y="3321698"/>
          <a:ext cx="4811487" cy="727788"/>
        </p:xfrm>
        <a:graphic>
          <a:graphicData uri="http://schemas.openxmlformats.org/presentationml/2006/ole">
            <p:oleObj spid="_x0000_s20490" name="Equation" r:id="rId7" imgW="15113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柱体背景（补形）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ChangeAspect="1"/>
          </p:cNvGraphicFramePr>
          <p:nvPr>
            <p:ph idx="1"/>
          </p:nvPr>
        </p:nvGraphicFramePr>
        <p:xfrm>
          <a:off x="1781110" y="1129002"/>
          <a:ext cx="10158312" cy="1156997"/>
        </p:xfrm>
        <a:graphic>
          <a:graphicData uri="http://schemas.openxmlformats.org/presentationml/2006/ole">
            <p:oleObj spid="_x0000_s22530" name="文档" r:id="rId3" imgW="3637761" imgH="413646" progId="Word.Document.12">
              <p:embed/>
            </p:oleObj>
          </a:graphicData>
        </a:graphic>
      </p:graphicFrame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0662" y="1974494"/>
            <a:ext cx="36099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165060" y="1964450"/>
          <a:ext cx="4515659" cy="4734929"/>
        </p:xfrm>
        <a:graphic>
          <a:graphicData uri="http://schemas.openxmlformats.org/presentationml/2006/ole">
            <p:oleObj spid="_x0000_s22532" name="文档" r:id="rId5" imgW="1954056" imgH="197766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柱体背景（补形）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1704975" y="890588"/>
          <a:ext cx="10487025" cy="4503737"/>
        </p:xfrm>
        <a:graphic>
          <a:graphicData uri="http://schemas.openxmlformats.org/presentationml/2006/ole">
            <p:oleObj spid="_x0000_s43010" name="文档" r:id="rId3" imgW="5067209" imgH="2175682" progId="Word.Document.12">
              <p:embed/>
            </p:oleObj>
          </a:graphicData>
        </a:graphic>
      </p:graphicFrame>
      <p:sp>
        <p:nvSpPr>
          <p:cNvPr id="5" name="右箭头 4">
            <a:hlinkClick r:id="rId4" action="ppaction://hlinksldjump"/>
          </p:cNvPr>
          <p:cNvSpPr/>
          <p:nvPr/>
        </p:nvSpPr>
        <p:spPr>
          <a:xfrm>
            <a:off x="10487608" y="6307494"/>
            <a:ext cx="671805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/>
          <p:nvPr/>
        </p:nvPicPr>
        <p:blipFill>
          <a:blip r:embed="rId5"/>
          <a:srcRect l="27330" t="35118" r="53492" b="45396"/>
          <a:stretch>
            <a:fillRect/>
          </a:stretch>
        </p:blipFill>
        <p:spPr bwMode="auto">
          <a:xfrm>
            <a:off x="5543251" y="2356301"/>
            <a:ext cx="5326912" cy="267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右箭头 7">
            <a:hlinkClick r:id="rId6" action="ppaction://hlinksldjump"/>
          </p:cNvPr>
          <p:cNvSpPr/>
          <p:nvPr/>
        </p:nvSpPr>
        <p:spPr>
          <a:xfrm>
            <a:off x="11402007" y="6251510"/>
            <a:ext cx="762000" cy="494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36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36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6"/>
  <p:tag name="KSO_WM_TAG_VERSION" val="1.0"/>
  <p:tag name="KSO_WM_TEMPLATE_THUMBS_INDEX" val="1、3、6、7、10、12、14、17、18、19、22、27、28、35、36、37、38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b"/>
  <p:tag name="KSO_WM_SLIDE_LAYOUT_CNT" val="1_1"/>
  <p:tag name="KSO_WM_SLIDE_TYPE" val="title"/>
  <p:tag name="KSO_WM_BEAUTIFY_FLAG" val="#wm#"/>
  <p:tag name="KSO_WM_COMBINE_RELATE_SLIDE_ID" val="background20180962_1"/>
  <p:tag name="KSO_WM_TEMPLATE_CATEGORY" val="basetag"/>
  <p:tag name="KSO_WM_TEMPLATE_INDEX" val="20163656"/>
  <p:tag name="KSO_WM_SLIDE_ID" val="custom20181639_1"/>
  <p:tag name="KSO_WM_SLIDE_INDEX" val="1"/>
  <p:tag name="KSO_WM_TEMPLATE_SUBCATEGORY" val="combine"/>
  <p:tag name="KSO_WM_TEMPLATE_THUMBS_INDEX" val="1、4、5、6、12、13、19、22、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rgbClr val="FF0000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47970006D17BF14A857858C534B0E644" ma:contentTypeVersion="9" ma:contentTypeDescription="新建文档。" ma:contentTypeScope="" ma:versionID="4aa3152205797d6662e9e310ea9e582c">
  <xsd:schema xmlns:xsd="http://www.w3.org/2001/XMLSchema" xmlns:xs="http://www.w3.org/2001/XMLSchema" xmlns:p="http://schemas.microsoft.com/office/2006/metadata/properties" xmlns:ns2="b378a6a9-24f8-4d79-89cb-b39a7783f086" xmlns:ns3="bc20797a-d758-4c97-9883-55fceb084994" targetNamespace="http://schemas.microsoft.com/office/2006/metadata/properties" ma:root="true" ma:fieldsID="a9bcbb10fd07f53486f2bc27a22b8a7e" ns2:_="" ns3:_="">
    <xsd:import namespace="b378a6a9-24f8-4d79-89cb-b39a7783f086"/>
    <xsd:import namespace="bc20797a-d758-4c97-9883-55fceb0849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78a6a9-24f8-4d79-89cb-b39a7783f0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0797a-d758-4c97-9883-55fceb08499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共享对象详细信息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0ABF39-0AE2-4001-98F5-52A05039E26D}"/>
</file>

<file path=customXml/itemProps2.xml><?xml version="1.0" encoding="utf-8"?>
<ds:datastoreItem xmlns:ds="http://schemas.openxmlformats.org/officeDocument/2006/customXml" ds:itemID="{4D7D27EE-6E2A-4D51-9D16-E9D2002969B0}"/>
</file>

<file path=customXml/itemProps3.xml><?xml version="1.0" encoding="utf-8"?>
<ds:datastoreItem xmlns:ds="http://schemas.openxmlformats.org/officeDocument/2006/customXml" ds:itemID="{C74E857E-E993-48F3-AFBC-BB207C58F81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</TotalTime>
  <Words>391</Words>
  <Application>Microsoft Office PowerPoint</Application>
  <PresentationFormat>自定义</PresentationFormat>
  <Paragraphs>52</Paragraphs>
  <Slides>27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Arial</vt:lpstr>
      <vt:lpstr>宋体</vt:lpstr>
      <vt:lpstr>迷你简启体</vt:lpstr>
      <vt:lpstr>楷体</vt:lpstr>
      <vt:lpstr>黑体</vt:lpstr>
      <vt:lpstr>Times New Roman</vt:lpstr>
      <vt:lpstr>Wingdings</vt:lpstr>
      <vt:lpstr>方正姚体</vt:lpstr>
      <vt:lpstr>Calibri</vt:lpstr>
      <vt:lpstr>1_自定义设计方案</vt:lpstr>
      <vt:lpstr>文档</vt:lpstr>
      <vt:lpstr>Equation</vt:lpstr>
      <vt:lpstr>幻灯片 1</vt:lpstr>
      <vt:lpstr>考点解析：</vt:lpstr>
      <vt:lpstr>类比外接圆</vt:lpstr>
      <vt:lpstr>外接球</vt:lpstr>
      <vt:lpstr>柱体背景</vt:lpstr>
      <vt:lpstr>柱体背景</vt:lpstr>
      <vt:lpstr>柱体背景</vt:lpstr>
      <vt:lpstr>柱体背景（补形）</vt:lpstr>
      <vt:lpstr>柱体背景（补形）</vt:lpstr>
      <vt:lpstr>柱体背景（补形）</vt:lpstr>
      <vt:lpstr>椎体背景</vt:lpstr>
      <vt:lpstr>椎体背景</vt:lpstr>
      <vt:lpstr>椎体背景</vt:lpstr>
      <vt:lpstr>二面角背景</vt:lpstr>
      <vt:lpstr>二面角背景</vt:lpstr>
      <vt:lpstr>二面角背景</vt:lpstr>
      <vt:lpstr>二面角背景</vt:lpstr>
      <vt:lpstr>内切球</vt:lpstr>
      <vt:lpstr>内切球</vt:lpstr>
      <vt:lpstr>内切球</vt:lpstr>
      <vt:lpstr>球与球</vt:lpstr>
      <vt:lpstr>球与球</vt:lpstr>
      <vt:lpstr>球与棱相切</vt:lpstr>
      <vt:lpstr>球与棱相切</vt:lpstr>
      <vt:lpstr>练习：</vt:lpstr>
      <vt:lpstr>总结：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xiao</cp:lastModifiedBy>
  <cp:revision>159</cp:revision>
  <dcterms:created xsi:type="dcterms:W3CDTF">2018-01-08T11:22:00Z</dcterms:created>
  <dcterms:modified xsi:type="dcterms:W3CDTF">2020-02-04T15:17:21Z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  <property fmtid="{D5CDD505-2E9C-101B-9397-08002B2CF9AE}" pid="3" name="ContentTypeId">
    <vt:lpwstr>0x01010047970006D17BF14A857858C534B0E644</vt:lpwstr>
  </property>
</Properties>
</file>