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tags/tag3.xml" ContentType="application/vnd.openxmlformats-officedocument.presentationml.tags+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8"/>
  </p:notesMasterIdLst>
  <p:sldIdLst>
    <p:sldId id="444" r:id="rId2"/>
    <p:sldId id="453" r:id="rId3"/>
    <p:sldId id="445" r:id="rId4"/>
    <p:sldId id="454" r:id="rId5"/>
    <p:sldId id="455" r:id="rId6"/>
    <p:sldId id="456" r:id="rId7"/>
    <p:sldId id="457" r:id="rId8"/>
    <p:sldId id="458" r:id="rId9"/>
    <p:sldId id="459" r:id="rId10"/>
    <p:sldId id="460" r:id="rId11"/>
    <p:sldId id="461" r:id="rId12"/>
    <p:sldId id="462" r:id="rId13"/>
    <p:sldId id="463" r:id="rId14"/>
    <p:sldId id="464" r:id="rId15"/>
    <p:sldId id="465" r:id="rId16"/>
    <p:sldId id="466" r:id="rId17"/>
    <p:sldId id="467" r:id="rId18"/>
    <p:sldId id="468" r:id="rId19"/>
    <p:sldId id="488" r:id="rId20"/>
    <p:sldId id="473" r:id="rId21"/>
    <p:sldId id="474" r:id="rId22"/>
    <p:sldId id="475" r:id="rId23"/>
    <p:sldId id="489" r:id="rId24"/>
    <p:sldId id="476" r:id="rId25"/>
    <p:sldId id="477" r:id="rId26"/>
    <p:sldId id="478" r:id="rId27"/>
    <p:sldId id="479" r:id="rId28"/>
    <p:sldId id="480" r:id="rId29"/>
    <p:sldId id="481" r:id="rId30"/>
    <p:sldId id="482" r:id="rId31"/>
    <p:sldId id="483" r:id="rId32"/>
    <p:sldId id="484" r:id="rId33"/>
    <p:sldId id="485" r:id="rId34"/>
    <p:sldId id="486" r:id="rId35"/>
    <p:sldId id="487" r:id="rId36"/>
    <p:sldId id="490" r:id="rId37"/>
  </p:sldIdLst>
  <p:sldSz cx="12192000" cy="6858000"/>
  <p:notesSz cx="7104063" cy="10234613"/>
  <p:embeddedFontLst>
    <p:embeddedFont>
      <p:font typeface="黑体" pitchFamily="49" charset="-122"/>
      <p:regular r:id="rId39"/>
    </p:embeddedFont>
    <p:embeddedFont>
      <p:font typeface="迷你简启体" charset="-122"/>
      <p:regular r:id="rId40"/>
    </p:embeddedFont>
    <p:embeddedFont>
      <p:font typeface="Calibri" pitchFamily="34" charset="0"/>
      <p:regular r:id="rId41"/>
      <p:bold r:id="rId42"/>
      <p:italic r:id="rId43"/>
      <p:boldItalic r:id="rId44"/>
    </p:embeddedFont>
    <p:embeddedFont>
      <p:font typeface="方正姚体" pitchFamily="2" charset="-122"/>
      <p:regular r:id="rId45"/>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CB2327"/>
    <a:srgbClr val="A7272B"/>
    <a:srgbClr val="BD2529"/>
    <a:srgbClr val="FF5050"/>
    <a:srgbClr val="C92228"/>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987" autoAdjust="0"/>
    <p:restoredTop sz="94660"/>
  </p:normalViewPr>
  <p:slideViewPr>
    <p:cSldViewPr snapToGrid="0">
      <p:cViewPr varScale="1">
        <p:scale>
          <a:sx n="70" d="100"/>
          <a:sy n="70" d="100"/>
        </p:scale>
        <p:origin x="-702" y="-108"/>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4.fntdata"/><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2.fntdata"/><Relationship Id="rId45"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5.fntdata"/><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3812" y="0"/>
            <a:ext cx="3078290" cy="513492"/>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pPr/>
              <a:t>2020/2/4</a:t>
            </a:fld>
            <a:endParaRPr lang="zh-CN" altLang="en-US"/>
          </a:p>
        </p:txBody>
      </p:sp>
      <p:sp>
        <p:nvSpPr>
          <p:cNvPr id="4" name="幻灯片图像占位符 3"/>
          <p:cNvSpPr>
            <a:spLocks noGrp="1" noRot="1" noChangeAspect="1"/>
          </p:cNvSpPr>
          <p:nvPr>
            <p:ph type="sldImg" idx="2"/>
          </p:nvPr>
        </p:nvSpPr>
        <p:spPr>
          <a:xfrm>
            <a:off x="481584" y="1279287"/>
            <a:ext cx="6140577" cy="34540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0375" y="4925254"/>
            <a:ext cx="5682996" cy="4029754"/>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9720804"/>
            <a:ext cx="3078290" cy="513491"/>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3812" y="9720804"/>
            <a:ext cx="3078290" cy="513491"/>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pPr/>
              <a:t>‹#›</a:t>
            </a:fld>
            <a:endParaRPr lang="zh-CN" altLang="en-US"/>
          </a:p>
        </p:txBody>
      </p:sp>
    </p:spTree>
    <p:extLst>
      <p:ext uri="{BB962C8B-B14F-4D97-AF65-F5344CB8AC3E}">
        <p14:creationId xmlns:p14="http://schemas.microsoft.com/office/powerpoint/2010/main" xmlns="" val="8488217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normAutofit/>
          </a:bodyPr>
          <a:lstStyle/>
          <a:p>
            <a:r>
              <a:rPr lang="zh-CN" altLang="en-US" smtClean="0"/>
              <a:t>做题两步走：</a:t>
            </a:r>
            <a:r>
              <a:rPr lang="en-US" altLang="zh-CN" smtClean="0"/>
              <a:t>1. </a:t>
            </a:r>
            <a:r>
              <a:rPr lang="zh-CN" altLang="en-US" smtClean="0"/>
              <a:t>首次阅读文章，懂得抓住关键词，例如专有名词（人名，地名等）；</a:t>
            </a:r>
            <a:r>
              <a:rPr lang="en-US" altLang="zh-CN" smtClean="0"/>
              <a:t>2. </a:t>
            </a:r>
            <a:r>
              <a:rPr lang="zh-CN" altLang="en-US" smtClean="0"/>
              <a:t>根据关键词，结合命题的顺序原则（题目的顺序与文章顺序大致相同</a:t>
            </a:r>
            <a:r>
              <a:rPr lang="en-US" altLang="zh-CN" smtClean="0"/>
              <a:t>)</a:t>
            </a:r>
            <a:r>
              <a:rPr lang="zh-CN" altLang="en-US" smtClean="0"/>
              <a:t>，可以提高寻找题区的效率；</a:t>
            </a:r>
            <a:r>
              <a:rPr lang="en-US" altLang="zh-CN" smtClean="0"/>
              <a:t>3. </a:t>
            </a:r>
            <a:r>
              <a:rPr lang="zh-CN" altLang="en-US" smtClean="0"/>
              <a:t>选项与原文逐一对比，排除干扰项，找出正确选项。</a:t>
            </a:r>
            <a:endParaRPr lang="zh-CN" altLang="en-US"/>
          </a:p>
        </p:txBody>
      </p:sp>
      <p:sp>
        <p:nvSpPr>
          <p:cNvPr id="4" name="灯片编号占位符 3"/>
          <p:cNvSpPr>
            <a:spLocks noGrp="1"/>
          </p:cNvSpPr>
          <p:nvPr>
            <p:ph type="sldNum" sz="quarter" idx="10"/>
          </p:nvPr>
        </p:nvSpPr>
        <p:spPr/>
        <p:txBody>
          <a:bodyPr/>
          <a:lstStyle/>
          <a:p>
            <a:fld id="{A75BBB72-55F5-458A-81F0-E97C9EC30367}" type="slidenum">
              <a:rPr lang="zh-CN" altLang="en-US" smtClean="0"/>
              <a:pPr/>
              <a:t>7</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A75BBB72-55F5-458A-81F0-E97C9EC30367}" type="slidenum">
              <a:rPr lang="zh-CN" altLang="en-US" smtClean="0"/>
              <a:pPr/>
              <a:t>13</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normAutofit/>
          </a:bodyPr>
          <a:lstStyle/>
          <a:p>
            <a:r>
              <a:rPr lang="zh-CN" altLang="en-US" smtClean="0"/>
              <a:t>夜黑风高，雷电交加的夜晚在高山上野营，</a:t>
            </a:r>
            <a:endParaRPr lang="zh-CN" altLang="en-US"/>
          </a:p>
        </p:txBody>
      </p:sp>
      <p:sp>
        <p:nvSpPr>
          <p:cNvPr id="4" name="灯片编号占位符 3"/>
          <p:cNvSpPr>
            <a:spLocks noGrp="1"/>
          </p:cNvSpPr>
          <p:nvPr>
            <p:ph type="sldNum" sz="quarter" idx="10"/>
          </p:nvPr>
        </p:nvSpPr>
        <p:spPr/>
        <p:txBody>
          <a:bodyPr/>
          <a:lstStyle/>
          <a:p>
            <a:fld id="{A75BBB72-55F5-458A-81F0-E97C9EC30367}" type="slidenum">
              <a:rPr lang="zh-CN" altLang="en-US" smtClean="0"/>
              <a:pPr/>
              <a:t>16</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dpi="0" rotWithShape="1">
          <a:blip r:embed="rId2" cstate="print">
            <a:lum/>
            <a:extLst>
              <a:ext uri="{28A0092B-C50C-407E-A947-70E740481C1C}">
                <a14:useLocalDpi xmlns:a14="http://schemas.microsoft.com/office/drawing/2010/main" xmlns="" val="0"/>
              </a:ext>
            </a:extLst>
          </a:blip>
          <a:srcRect/>
          <a:stretch>
            <a:fillRect/>
          </a:stretch>
        </a:blipFill>
        <a:effectLst/>
      </p:bgPr>
    </p:bg>
    <p:spTree>
      <p:nvGrpSpPr>
        <p:cNvPr id="1" name=""/>
        <p:cNvGrpSpPr/>
        <p:nvPr/>
      </p:nvGrpSpPr>
      <p:grpSpPr>
        <a:xfrm>
          <a:off x="0" y="0"/>
          <a:ext cx="0" cy="0"/>
          <a:chOff x="0" y="0"/>
          <a:chExt cx="0" cy="0"/>
        </a:xfrm>
      </p:grpSpPr>
      <p:sp>
        <p:nvSpPr>
          <p:cNvPr id="7" name="梯形 6"/>
          <p:cNvSpPr/>
          <p:nvPr/>
        </p:nvSpPr>
        <p:spPr>
          <a:xfrm rot="10800000">
            <a:off x="1262231" y="-3"/>
            <a:ext cx="9667538" cy="301215"/>
          </a:xfrm>
          <a:prstGeom prst="trapezoid">
            <a:avLst/>
          </a:prstGeom>
          <a:blipFill>
            <a:blip r:embed="rId3">
              <a:extLst>
                <a:ext uri="{28A0092B-C50C-407E-A947-70E740481C1C}">
                  <a14:useLocalDpi xmlns:a14="http://schemas.microsoft.com/office/drawing/2010/main" xmlns=""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 name="矩形 7"/>
          <p:cNvSpPr/>
          <p:nvPr/>
        </p:nvSpPr>
        <p:spPr>
          <a:xfrm>
            <a:off x="0" y="6540649"/>
            <a:ext cx="12192000" cy="317351"/>
          </a:xfrm>
          <a:prstGeom prst="rect">
            <a:avLst/>
          </a:prstGeom>
          <a:blipFill>
            <a:blip r:embed="rId3">
              <a:extLst>
                <a:ext uri="{28A0092B-C50C-407E-A947-70E740481C1C}">
                  <a14:useLocalDpi xmlns:a14="http://schemas.microsoft.com/office/drawing/2010/main" xmlns=""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 name="文本框 8"/>
          <p:cNvSpPr txBox="1"/>
          <p:nvPr/>
        </p:nvSpPr>
        <p:spPr>
          <a:xfrm>
            <a:off x="5491480" y="1470800"/>
            <a:ext cx="1209040" cy="706755"/>
          </a:xfrm>
          <a:prstGeom prst="rect">
            <a:avLst/>
          </a:prstGeom>
          <a:noFill/>
          <a:effectLst/>
        </p:spPr>
        <p:txBody>
          <a:bodyPr wrap="none" rtlCol="0">
            <a:spAutoFit/>
          </a:bodyPr>
          <a:lstStyle/>
          <a:p>
            <a:pPr algn="ctr"/>
            <a:r>
              <a:rPr lang="en-US" altLang="zh-CN" sz="4000" b="1" dirty="0" smtClean="0">
                <a:solidFill>
                  <a:schemeClr val="bg1"/>
                </a:solidFill>
                <a:latin typeface="方正姚体" panose="02010601030101010101" pitchFamily="2" charset="-122"/>
              </a:rPr>
              <a:t>2017</a:t>
            </a:r>
            <a:endParaRPr lang="en-US" altLang="zh-CN" sz="3200" b="1" dirty="0" smtClean="0">
              <a:solidFill>
                <a:schemeClr val="bg1"/>
              </a:solidFill>
              <a:latin typeface="方正姚体" panose="02010601030101010101" pitchFamily="2" charset="-122"/>
            </a:endParaRPr>
          </a:p>
        </p:txBody>
      </p:sp>
      <p:sp>
        <p:nvSpPr>
          <p:cNvPr id="10" name="同心圆 9"/>
          <p:cNvSpPr/>
          <p:nvPr/>
        </p:nvSpPr>
        <p:spPr>
          <a:xfrm>
            <a:off x="5332207" y="1129552"/>
            <a:ext cx="1527586" cy="1527586"/>
          </a:xfrm>
          <a:prstGeom prst="donut">
            <a:avLst>
              <a:gd name="adj" fmla="val 634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endParaRPr>
          </a:p>
        </p:txBody>
      </p:sp>
      <p:sp>
        <p:nvSpPr>
          <p:cNvPr id="2" name="标题 1"/>
          <p:cNvSpPr>
            <a:spLocks noGrp="1"/>
          </p:cNvSpPr>
          <p:nvPr>
            <p:ph type="ctrTitle"/>
          </p:nvPr>
        </p:nvSpPr>
        <p:spPr>
          <a:xfrm>
            <a:off x="1524000" y="2841437"/>
            <a:ext cx="9144000" cy="1030476"/>
          </a:xfrm>
        </p:spPr>
        <p:txBody>
          <a:bodyPr anchor="b">
            <a:normAutofit/>
          </a:bodyPr>
          <a:lstStyle>
            <a:lvl1pPr algn="ctr">
              <a:defRPr sz="5400">
                <a:solidFill>
                  <a:schemeClr val="bg1"/>
                </a:solidFill>
              </a:defRPr>
            </a:lvl1pPr>
          </a:lstStyle>
          <a:p>
            <a:r>
              <a:rPr lang="zh-CN" altLang="en-US" smtClean="0"/>
              <a:t>单击此处编辑母版标题样式</a:t>
            </a:r>
            <a:endParaRPr lang="zh-CN" altLang="en-US"/>
          </a:p>
        </p:txBody>
      </p:sp>
      <p:sp>
        <p:nvSpPr>
          <p:cNvPr id="3" name="副标题 2"/>
          <p:cNvSpPr>
            <a:spLocks noGrp="1"/>
          </p:cNvSpPr>
          <p:nvPr>
            <p:ph type="subTitle" idx="1" hasCustomPrompt="1"/>
          </p:nvPr>
        </p:nvSpPr>
        <p:spPr>
          <a:xfrm>
            <a:off x="3181350" y="5031507"/>
            <a:ext cx="2705100" cy="476250"/>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smtClean="0"/>
              <a:t>编辑副标题</a:t>
            </a:r>
            <a:endParaRPr lang="zh-CN" altLang="en-US" dirty="0"/>
          </a:p>
        </p:txBody>
      </p:sp>
      <p:sp>
        <p:nvSpPr>
          <p:cNvPr id="4" name="日期占位符 3"/>
          <p:cNvSpPr>
            <a:spLocks noGrp="1"/>
          </p:cNvSpPr>
          <p:nvPr>
            <p:ph type="dt" sz="half" idx="10"/>
          </p:nvPr>
        </p:nvSpPr>
        <p:spPr/>
        <p:txBody>
          <a:bodyPr/>
          <a:lstStyle/>
          <a:p>
            <a:fld id="{0A0F2237-1CDC-4A9F-9B50-E2751CF02005}" type="datetimeFigureOut">
              <a:rPr lang="zh-CN" altLang="en-US" smtClean="0"/>
              <a:pPr/>
              <a:t>2020/2/4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60BD5C9-D31B-404C-B346-DE2E8DFE88CF}" type="slidenum">
              <a:rPr lang="zh-CN" altLang="en-US" smtClean="0"/>
              <a:pPr/>
              <a:t>‹#›</a:t>
            </a:fld>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withEffect">
                                  <p:stCondLst>
                                    <p:cond delay="0"/>
                                  </p:stCondLst>
                                  <p:childTnLst>
                                    <p:animMotion origin="layout" path="M 0.00065 -0.00556 L 0.56367 -0.00764 " pathEditMode="relative" rAng="0" ptsTypes="AA">
                                      <p:cBhvr>
                                        <p:cTn id="6" dur="750" fill="hold"/>
                                        <p:tgtEl>
                                          <p:spTgt spid="10"/>
                                        </p:tgtEl>
                                        <p:attrNameLst>
                                          <p:attrName>ppt_x</p:attrName>
                                          <p:attrName>ppt_y</p:attrName>
                                        </p:attrNameLst>
                                      </p:cBhvr>
                                      <p:rCtr x="28151" y="-116"/>
                                    </p:animMotion>
                                  </p:childTnLst>
                                </p:cTn>
                              </p:par>
                              <p:par>
                                <p:cTn id="7" presetID="53" presetClass="entr" presetSubtype="16" fill="hold" grpId="0" nodeType="withEffect">
                                  <p:stCondLst>
                                    <p:cond delay="500"/>
                                  </p:stCondLst>
                                  <p:childTnLst>
                                    <p:set>
                                      <p:cBhvr>
                                        <p:cTn id="8" dur="1" fill="hold">
                                          <p:stCondLst>
                                            <p:cond delay="0"/>
                                          </p:stCondLst>
                                        </p:cTn>
                                        <p:tgtEl>
                                          <p:spTgt spid="9"/>
                                        </p:tgtEl>
                                        <p:attrNameLst>
                                          <p:attrName>style.visibility</p:attrName>
                                        </p:attrNameLst>
                                      </p:cBhvr>
                                      <p:to>
                                        <p:strVal val="visible"/>
                                      </p:to>
                                    </p:set>
                                    <p:anim calcmode="lin" valueType="num">
                                      <p:cBhvr>
                                        <p:cTn id="9" dur="500" fill="hold"/>
                                        <p:tgtEl>
                                          <p:spTgt spid="9"/>
                                        </p:tgtEl>
                                        <p:attrNameLst>
                                          <p:attrName>ppt_w</p:attrName>
                                        </p:attrNameLst>
                                      </p:cBhvr>
                                      <p:tavLst>
                                        <p:tav tm="0">
                                          <p:val>
                                            <p:fltVal val="0"/>
                                          </p:val>
                                        </p:tav>
                                        <p:tav tm="100000">
                                          <p:val>
                                            <p:strVal val="#ppt_w"/>
                                          </p:val>
                                        </p:tav>
                                      </p:tavLst>
                                    </p:anim>
                                    <p:anim calcmode="lin" valueType="num">
                                      <p:cBhvr>
                                        <p:cTn id="10" dur="500" fill="hold"/>
                                        <p:tgtEl>
                                          <p:spTgt spid="9"/>
                                        </p:tgtEl>
                                        <p:attrNameLst>
                                          <p:attrName>ppt_h</p:attrName>
                                        </p:attrNameLst>
                                      </p:cBhvr>
                                      <p:tavLst>
                                        <p:tav tm="0">
                                          <p:val>
                                            <p:fltVal val="0"/>
                                          </p:val>
                                        </p:tav>
                                        <p:tav tm="100000">
                                          <p:val>
                                            <p:strVal val="#ppt_h"/>
                                          </p:val>
                                        </p:tav>
                                      </p:tavLst>
                                    </p:anim>
                                    <p:animEffect transition="in" filter="fade">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10" grpId="0" bldLvl="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0A0F2237-1CDC-4A9F-9B50-E2751CF02005}" type="datetimeFigureOut">
              <a:rPr lang="zh-CN" altLang="en-US" smtClean="0"/>
              <a:pPr/>
              <a:t>2020/2/4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60BD5C9-D31B-404C-B346-DE2E8DFE88CF}" type="slidenum">
              <a:rPr lang="zh-CN" altLang="en-US" smtClean="0"/>
              <a:pPr/>
              <a:t>‹#›</a:t>
            </a:fld>
            <a:endParaRPr lang="zh-CN" altLang="en-US"/>
          </a:p>
        </p:txBody>
      </p:sp>
      <p:sp>
        <p:nvSpPr>
          <p:cNvPr id="7" name="内容占位符 6"/>
          <p:cNvSpPr>
            <a:spLocks noGrp="1"/>
          </p:cNvSpPr>
          <p:nvPr>
            <p:ph sz="quarter" idx="13"/>
          </p:nvPr>
        </p:nvSpPr>
        <p:spPr>
          <a:xfrm>
            <a:off x="838200" y="930729"/>
            <a:ext cx="10515600" cy="5184320"/>
          </a:xfrm>
        </p:spPr>
        <p:txBody>
          <a:bodyPr anchor="ctr">
            <a:normAutofit/>
          </a:bodyPr>
          <a:lstStyle>
            <a:lvl1pPr marL="0" indent="0">
              <a:lnSpc>
                <a:spcPct val="120000"/>
              </a:lnSpc>
              <a:buNone/>
              <a:defRPr sz="2000">
                <a:solidFill>
                  <a:srgbClr val="2D3E50"/>
                </a:solidFill>
              </a:defRPr>
            </a:lvl1pPr>
          </a:lstStyle>
          <a:p>
            <a:pPr lvl="0"/>
            <a:r>
              <a:rPr lang="zh-CN" altLang="en-US" dirty="0" smtClean="0"/>
              <a:t>单击此处编辑母版文本样式</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0A0F2237-1CDC-4A9F-9B50-E2751CF02005}" type="datetimeFigureOut">
              <a:rPr lang="zh-CN" altLang="en-US" smtClean="0"/>
              <a:pPr/>
              <a:t>2020/2/4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60BD5C9-D31B-404C-B346-DE2E8DFE88CF}"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7" name="任意多边形 6"/>
          <p:cNvSpPr/>
          <p:nvPr/>
        </p:nvSpPr>
        <p:spPr>
          <a:xfrm>
            <a:off x="0" y="0"/>
            <a:ext cx="5398770" cy="788670"/>
          </a:xfrm>
          <a:custGeom>
            <a:avLst/>
            <a:gdLst>
              <a:gd name="connsiteX0" fmla="*/ 0 w 5398770"/>
              <a:gd name="connsiteY0" fmla="*/ 0 h 674370"/>
              <a:gd name="connsiteX1" fmla="*/ 5398770 w 5398770"/>
              <a:gd name="connsiteY1" fmla="*/ 0 h 674370"/>
              <a:gd name="connsiteX2" fmla="*/ 4752791 w 5398770"/>
              <a:gd name="connsiteY2" fmla="*/ 674370 h 674370"/>
              <a:gd name="connsiteX3" fmla="*/ 0 w 5398770"/>
              <a:gd name="connsiteY3" fmla="*/ 674370 h 674370"/>
              <a:gd name="connsiteX4" fmla="*/ 0 w 5398770"/>
              <a:gd name="connsiteY4" fmla="*/ 0 h 6743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8770" h="674370">
                <a:moveTo>
                  <a:pt x="0" y="0"/>
                </a:moveTo>
                <a:lnTo>
                  <a:pt x="5398770" y="0"/>
                </a:lnTo>
                <a:lnTo>
                  <a:pt x="4752791" y="674370"/>
                </a:lnTo>
                <a:lnTo>
                  <a:pt x="0" y="674370"/>
                </a:lnTo>
                <a:lnTo>
                  <a:pt x="0" y="0"/>
                </a:lnTo>
                <a:close/>
              </a:path>
            </a:pathLst>
          </a:cu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b="1" dirty="0">
              <a:solidFill>
                <a:prstClr val="white"/>
              </a:solidFill>
            </a:endParaRPr>
          </a:p>
        </p:txBody>
      </p:sp>
      <p:sp>
        <p:nvSpPr>
          <p:cNvPr id="2" name="标题 1"/>
          <p:cNvSpPr>
            <a:spLocks noGrp="1"/>
          </p:cNvSpPr>
          <p:nvPr>
            <p:ph type="title" hasCustomPrompt="1"/>
          </p:nvPr>
        </p:nvSpPr>
        <p:spPr>
          <a:xfrm>
            <a:off x="0" y="1"/>
            <a:ext cx="4038600" cy="788670"/>
          </a:xfrm>
        </p:spPr>
        <p:txBody>
          <a:bodyPr>
            <a:normAutofit/>
          </a:bodyPr>
          <a:lstStyle>
            <a:lvl1pPr algn="ctr">
              <a:defRPr sz="4000" b="1">
                <a:solidFill>
                  <a:schemeClr val="bg1"/>
                </a:solidFill>
              </a:defRPr>
            </a:lvl1pPr>
          </a:lstStyle>
          <a:p>
            <a:r>
              <a:rPr lang="zh-CN" altLang="en-US" dirty="0" smtClean="0"/>
              <a:t>编辑标题</a:t>
            </a:r>
            <a:endParaRPr lang="zh-CN" altLang="en-US" dirty="0"/>
          </a:p>
        </p:txBody>
      </p:sp>
      <p:sp>
        <p:nvSpPr>
          <p:cNvPr id="3" name="内容占位符 2"/>
          <p:cNvSpPr>
            <a:spLocks noGrp="1"/>
          </p:cNvSpPr>
          <p:nvPr>
            <p:ph idx="1"/>
          </p:nvPr>
        </p:nvSpPr>
        <p:spPr/>
        <p:txBody>
          <a:bodyPr>
            <a:normAutofit/>
          </a:bodyPr>
          <a:lstStyle>
            <a:lvl1pPr marL="0" indent="0">
              <a:lnSpc>
                <a:spcPct val="120000"/>
              </a:lnSpc>
              <a:buNone/>
              <a:defRPr sz="2000">
                <a:solidFill>
                  <a:srgbClr val="2D3E50"/>
                </a:solidFill>
              </a:defRPr>
            </a:lvl1pPr>
          </a:lstStyle>
          <a:p>
            <a:pPr lvl="0"/>
            <a:r>
              <a:rPr lang="zh-CN" altLang="en-US" dirty="0" smtClean="0"/>
              <a:t>单击此处编辑母版文本样式</a:t>
            </a:r>
          </a:p>
        </p:txBody>
      </p:sp>
      <p:sp>
        <p:nvSpPr>
          <p:cNvPr id="4" name="日期占位符 3"/>
          <p:cNvSpPr>
            <a:spLocks noGrp="1"/>
          </p:cNvSpPr>
          <p:nvPr>
            <p:ph type="dt" sz="half" idx="10"/>
          </p:nvPr>
        </p:nvSpPr>
        <p:spPr/>
        <p:txBody>
          <a:bodyPr/>
          <a:lstStyle/>
          <a:p>
            <a:fld id="{0A0F2237-1CDC-4A9F-9B50-E2751CF02005}" type="datetimeFigureOut">
              <a:rPr lang="zh-CN" altLang="en-US" smtClean="0"/>
              <a:pPr/>
              <a:t>2020/2/4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60BD5C9-D31B-404C-B346-DE2E8DFE88CF}"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12" name="矩形 11"/>
          <p:cNvSpPr/>
          <p:nvPr/>
        </p:nvSpPr>
        <p:spPr>
          <a:xfrm>
            <a:off x="0" y="6355080"/>
            <a:ext cx="12192000" cy="502920"/>
          </a:xfrm>
          <a:prstGeom prst="rect">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任意多边形 12"/>
          <p:cNvSpPr/>
          <p:nvPr/>
        </p:nvSpPr>
        <p:spPr>
          <a:xfrm rot="10800000">
            <a:off x="4848094" y="1802755"/>
            <a:ext cx="2490700" cy="1554480"/>
          </a:xfrm>
          <a:custGeom>
            <a:avLst/>
            <a:gdLst>
              <a:gd name="connsiteX0" fmla="*/ 4735 w 1611630"/>
              <a:gd name="connsiteY0" fmla="*/ 0 h 1005840"/>
              <a:gd name="connsiteX1" fmla="*/ 1606895 w 1611630"/>
              <a:gd name="connsiteY1" fmla="*/ 0 h 1005840"/>
              <a:gd name="connsiteX2" fmla="*/ 1607470 w 1611630"/>
              <a:gd name="connsiteY2" fmla="*/ 4247 h 1005840"/>
              <a:gd name="connsiteX3" fmla="*/ 1611630 w 1611630"/>
              <a:gd name="connsiteY3" fmla="*/ 97155 h 1005840"/>
              <a:gd name="connsiteX4" fmla="*/ 805815 w 1611630"/>
              <a:gd name="connsiteY4" fmla="*/ 1005840 h 1005840"/>
              <a:gd name="connsiteX5" fmla="*/ 0 w 1611630"/>
              <a:gd name="connsiteY5" fmla="*/ 97155 h 1005840"/>
              <a:gd name="connsiteX6" fmla="*/ 4160 w 1611630"/>
              <a:gd name="connsiteY6" fmla="*/ 4247 h 1005840"/>
              <a:gd name="connsiteX7" fmla="*/ 4735 w 1611630"/>
              <a:gd name="connsiteY7" fmla="*/ 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11630" h="1005840">
                <a:moveTo>
                  <a:pt x="4735" y="0"/>
                </a:moveTo>
                <a:lnTo>
                  <a:pt x="1606895" y="0"/>
                </a:lnTo>
                <a:lnTo>
                  <a:pt x="1607470" y="4247"/>
                </a:lnTo>
                <a:cubicBezTo>
                  <a:pt x="1610221" y="34795"/>
                  <a:pt x="1611630" y="65789"/>
                  <a:pt x="1611630" y="97155"/>
                </a:cubicBezTo>
                <a:cubicBezTo>
                  <a:pt x="1611630" y="599008"/>
                  <a:pt x="1250854" y="1005840"/>
                  <a:pt x="805815" y="1005840"/>
                </a:cubicBezTo>
                <a:cubicBezTo>
                  <a:pt x="360776" y="1005840"/>
                  <a:pt x="0" y="599008"/>
                  <a:pt x="0" y="97155"/>
                </a:cubicBezTo>
                <a:cubicBezTo>
                  <a:pt x="0" y="65789"/>
                  <a:pt x="1410" y="34795"/>
                  <a:pt x="4160" y="4247"/>
                </a:cubicBezTo>
                <a:lnTo>
                  <a:pt x="4735" y="0"/>
                </a:lnTo>
                <a:close/>
              </a:path>
            </a:pathLst>
          </a:cu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cxnSp>
        <p:nvCxnSpPr>
          <p:cNvPr id="14" name="直接连接符 13"/>
          <p:cNvCxnSpPr/>
          <p:nvPr/>
        </p:nvCxnSpPr>
        <p:spPr>
          <a:xfrm>
            <a:off x="2524125" y="3357235"/>
            <a:ext cx="7138638" cy="0"/>
          </a:xfrm>
          <a:prstGeom prst="line">
            <a:avLst/>
          </a:prstGeom>
          <a:ln>
            <a:solidFill>
              <a:srgbClr val="BC242A"/>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hasCustomPrompt="1"/>
          </p:nvPr>
        </p:nvSpPr>
        <p:spPr>
          <a:xfrm>
            <a:off x="838200" y="3524250"/>
            <a:ext cx="10515600" cy="1200149"/>
          </a:xfrm>
        </p:spPr>
        <p:txBody>
          <a:bodyPr anchor="t">
            <a:normAutofit/>
          </a:bodyPr>
          <a:lstStyle>
            <a:lvl1pPr algn="ctr">
              <a:defRPr sz="7200"/>
            </a:lvl1pPr>
          </a:lstStyle>
          <a:p>
            <a:r>
              <a:rPr lang="zh-CN" altLang="en-US" dirty="0" smtClean="0"/>
              <a:t>编辑标题</a:t>
            </a:r>
            <a:endParaRPr lang="zh-CN" altLang="en-US" dirty="0"/>
          </a:p>
        </p:txBody>
      </p:sp>
      <p:sp>
        <p:nvSpPr>
          <p:cNvPr id="4" name="日期占位符 3"/>
          <p:cNvSpPr>
            <a:spLocks noGrp="1"/>
          </p:cNvSpPr>
          <p:nvPr>
            <p:ph type="dt" sz="half" idx="10"/>
          </p:nvPr>
        </p:nvSpPr>
        <p:spPr/>
        <p:txBody>
          <a:bodyPr/>
          <a:lstStyle/>
          <a:p>
            <a:fld id="{0A0F2237-1CDC-4A9F-9B50-E2751CF02005}" type="datetimeFigureOut">
              <a:rPr lang="zh-CN" altLang="en-US" smtClean="0"/>
              <a:pPr/>
              <a:t>2020/2/4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60BD5C9-D31B-404C-B346-DE2E8DFE88CF}" type="slidenum">
              <a:rPr lang="zh-CN" altLang="en-US" smtClean="0"/>
              <a:pPr/>
              <a:t>‹#›</a:t>
            </a:fld>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outVertic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8" name="任意多边形 7"/>
          <p:cNvSpPr/>
          <p:nvPr/>
        </p:nvSpPr>
        <p:spPr>
          <a:xfrm>
            <a:off x="0" y="0"/>
            <a:ext cx="5398770" cy="788670"/>
          </a:xfrm>
          <a:custGeom>
            <a:avLst/>
            <a:gdLst>
              <a:gd name="connsiteX0" fmla="*/ 0 w 5398770"/>
              <a:gd name="connsiteY0" fmla="*/ 0 h 674370"/>
              <a:gd name="connsiteX1" fmla="*/ 5398770 w 5398770"/>
              <a:gd name="connsiteY1" fmla="*/ 0 h 674370"/>
              <a:gd name="connsiteX2" fmla="*/ 4752791 w 5398770"/>
              <a:gd name="connsiteY2" fmla="*/ 674370 h 674370"/>
              <a:gd name="connsiteX3" fmla="*/ 0 w 5398770"/>
              <a:gd name="connsiteY3" fmla="*/ 674370 h 674370"/>
              <a:gd name="connsiteX4" fmla="*/ 0 w 5398770"/>
              <a:gd name="connsiteY4" fmla="*/ 0 h 6743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8770" h="674370">
                <a:moveTo>
                  <a:pt x="0" y="0"/>
                </a:moveTo>
                <a:lnTo>
                  <a:pt x="5398770" y="0"/>
                </a:lnTo>
                <a:lnTo>
                  <a:pt x="4752791" y="674370"/>
                </a:lnTo>
                <a:lnTo>
                  <a:pt x="0" y="674370"/>
                </a:lnTo>
                <a:lnTo>
                  <a:pt x="0" y="0"/>
                </a:lnTo>
                <a:close/>
              </a:path>
            </a:pathLst>
          </a:cu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b="1" dirty="0">
              <a:solidFill>
                <a:prstClr val="white"/>
              </a:solidFill>
            </a:endParaRPr>
          </a:p>
        </p:txBody>
      </p:sp>
      <p:sp>
        <p:nvSpPr>
          <p:cNvPr id="2" name="标题 1"/>
          <p:cNvSpPr>
            <a:spLocks noGrp="1"/>
          </p:cNvSpPr>
          <p:nvPr>
            <p:ph type="title" hasCustomPrompt="1"/>
          </p:nvPr>
        </p:nvSpPr>
        <p:spPr>
          <a:xfrm>
            <a:off x="0" y="1"/>
            <a:ext cx="4038600" cy="788670"/>
          </a:xfrm>
        </p:spPr>
        <p:txBody>
          <a:bodyPr>
            <a:normAutofit/>
          </a:bodyPr>
          <a:lstStyle>
            <a:lvl1pPr algn="ctr">
              <a:defRPr sz="4000" b="1">
                <a:solidFill>
                  <a:schemeClr val="bg1"/>
                </a:solidFill>
              </a:defRPr>
            </a:lvl1pPr>
          </a:lstStyle>
          <a:p>
            <a:r>
              <a:rPr lang="zh-CN" altLang="en-US" dirty="0" smtClean="0"/>
              <a:t>编辑标题</a:t>
            </a:r>
            <a:endParaRPr lang="zh-CN" altLang="en-US" dirty="0"/>
          </a:p>
        </p:txBody>
      </p:sp>
      <p:sp>
        <p:nvSpPr>
          <p:cNvPr id="3" name="内容占位符 2"/>
          <p:cNvSpPr>
            <a:spLocks noGrp="1"/>
          </p:cNvSpPr>
          <p:nvPr>
            <p:ph sz="half" idx="1"/>
          </p:nvPr>
        </p:nvSpPr>
        <p:spPr>
          <a:xfrm>
            <a:off x="838200" y="1825625"/>
            <a:ext cx="5181600" cy="4351338"/>
          </a:xfrm>
        </p:spPr>
        <p:txBody>
          <a:bodyPr>
            <a:normAutofit/>
          </a:bodyPr>
          <a:lstStyle>
            <a:lvl1pPr marL="0" indent="0">
              <a:lnSpc>
                <a:spcPct val="120000"/>
              </a:lnSpc>
              <a:buNone/>
              <a:defRPr sz="2000">
                <a:solidFill>
                  <a:srgbClr val="2D3E50"/>
                </a:solidFill>
              </a:defRPr>
            </a:lvl1pPr>
          </a:lstStyle>
          <a:p>
            <a:pPr lvl="0"/>
            <a:r>
              <a:rPr lang="zh-CN" altLang="en-US" dirty="0" smtClean="0"/>
              <a:t>单击此处编辑母版文本样式</a:t>
            </a:r>
          </a:p>
        </p:txBody>
      </p:sp>
      <p:sp>
        <p:nvSpPr>
          <p:cNvPr id="4" name="内容占位符 3"/>
          <p:cNvSpPr>
            <a:spLocks noGrp="1"/>
          </p:cNvSpPr>
          <p:nvPr>
            <p:ph sz="half" idx="2"/>
          </p:nvPr>
        </p:nvSpPr>
        <p:spPr>
          <a:xfrm>
            <a:off x="6172200" y="1825625"/>
            <a:ext cx="5181600" cy="4351338"/>
          </a:xfrm>
        </p:spPr>
        <p:txBody>
          <a:bodyPr>
            <a:normAutofit/>
          </a:bodyPr>
          <a:lstStyle>
            <a:lvl1pPr marL="0" indent="0">
              <a:lnSpc>
                <a:spcPct val="120000"/>
              </a:lnSpc>
              <a:buNone/>
              <a:defRPr sz="2000">
                <a:solidFill>
                  <a:srgbClr val="2D3E50"/>
                </a:solidFill>
              </a:defRPr>
            </a:lvl1pPr>
          </a:lstStyle>
          <a:p>
            <a:pPr lvl="0"/>
            <a:r>
              <a:rPr lang="zh-CN" altLang="en-US" dirty="0" smtClean="0"/>
              <a:t>单击此处编辑母版文本样式</a:t>
            </a:r>
          </a:p>
        </p:txBody>
      </p:sp>
      <p:sp>
        <p:nvSpPr>
          <p:cNvPr id="5" name="日期占位符 4"/>
          <p:cNvSpPr>
            <a:spLocks noGrp="1"/>
          </p:cNvSpPr>
          <p:nvPr>
            <p:ph type="dt" sz="half" idx="10"/>
          </p:nvPr>
        </p:nvSpPr>
        <p:spPr/>
        <p:txBody>
          <a:bodyPr/>
          <a:lstStyle/>
          <a:p>
            <a:fld id="{0A0F2237-1CDC-4A9F-9B50-E2751CF02005}" type="datetimeFigureOut">
              <a:rPr lang="zh-CN" altLang="en-US" smtClean="0"/>
              <a:pPr/>
              <a:t>2020/2/4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60BD5C9-D31B-404C-B346-DE2E8DFE88CF}"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853114"/>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839453"/>
            <a:ext cx="5157787" cy="335021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853114"/>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839453"/>
            <a:ext cx="5183188" cy="335021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0A0F2237-1CDC-4A9F-9B50-E2751CF02005}" type="datetimeFigureOut">
              <a:rPr lang="zh-CN" altLang="en-US" smtClean="0"/>
              <a:pPr/>
              <a:t>2020/2/4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60BD5C9-D31B-404C-B346-DE2E8DFE88CF}"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bg>
      <p:bgPr>
        <a:blipFill dpi="0" rotWithShape="1">
          <a:blip r:embed="rId2" cstate="print">
            <a:lum/>
            <a:extLst>
              <a:ext uri="{28A0092B-C50C-407E-A947-70E740481C1C}">
                <a14:useLocalDpi xmlns:a14="http://schemas.microsoft.com/office/drawing/2010/main" xmlns="" val="0"/>
              </a:ext>
            </a:extLst>
          </a:blip>
          <a:srcRect/>
          <a:stretch>
            <a:fillRect/>
          </a:stretch>
        </a:blipFill>
        <a:effectLst/>
      </p:bgPr>
    </p:bg>
    <p:spTree>
      <p:nvGrpSpPr>
        <p:cNvPr id="1" name=""/>
        <p:cNvGrpSpPr/>
        <p:nvPr/>
      </p:nvGrpSpPr>
      <p:grpSpPr>
        <a:xfrm>
          <a:off x="0" y="0"/>
          <a:ext cx="0" cy="0"/>
          <a:chOff x="0" y="0"/>
          <a:chExt cx="0" cy="0"/>
        </a:xfrm>
      </p:grpSpPr>
      <p:sp>
        <p:nvSpPr>
          <p:cNvPr id="6" name="梯形 5"/>
          <p:cNvSpPr/>
          <p:nvPr/>
        </p:nvSpPr>
        <p:spPr>
          <a:xfrm rot="10800000">
            <a:off x="1262231" y="-3"/>
            <a:ext cx="9667538" cy="301215"/>
          </a:xfrm>
          <a:prstGeom prst="trapezoid">
            <a:avLst/>
          </a:prstGeom>
          <a:blipFill>
            <a:blip r:embed="rId3">
              <a:extLst>
                <a:ext uri="{28A0092B-C50C-407E-A947-70E740481C1C}">
                  <a14:useLocalDpi xmlns:a14="http://schemas.microsoft.com/office/drawing/2010/main" xmlns=""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 name="矩形 6"/>
          <p:cNvSpPr/>
          <p:nvPr/>
        </p:nvSpPr>
        <p:spPr>
          <a:xfrm>
            <a:off x="0" y="6540649"/>
            <a:ext cx="12192000" cy="317351"/>
          </a:xfrm>
          <a:prstGeom prst="rect">
            <a:avLst/>
          </a:prstGeom>
          <a:blipFill>
            <a:blip r:embed="rId3">
              <a:extLst>
                <a:ext uri="{28A0092B-C50C-407E-A947-70E740481C1C}">
                  <a14:useLocalDpi xmlns:a14="http://schemas.microsoft.com/office/drawing/2010/main" xmlns=""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 name="文本框 7"/>
          <p:cNvSpPr txBox="1"/>
          <p:nvPr/>
        </p:nvSpPr>
        <p:spPr>
          <a:xfrm>
            <a:off x="5491480" y="1470800"/>
            <a:ext cx="1209040" cy="706755"/>
          </a:xfrm>
          <a:prstGeom prst="rect">
            <a:avLst/>
          </a:prstGeom>
          <a:noFill/>
          <a:effectLst/>
        </p:spPr>
        <p:txBody>
          <a:bodyPr wrap="none" rtlCol="0">
            <a:spAutoFit/>
          </a:bodyPr>
          <a:lstStyle/>
          <a:p>
            <a:pPr algn="ctr"/>
            <a:r>
              <a:rPr lang="en-US" altLang="zh-CN" sz="4000" b="1" dirty="0" smtClean="0">
                <a:solidFill>
                  <a:schemeClr val="bg1"/>
                </a:solidFill>
                <a:latin typeface="方正姚体" panose="02010601030101010101" pitchFamily="2" charset="-122"/>
              </a:rPr>
              <a:t>2017</a:t>
            </a:r>
            <a:endParaRPr lang="en-US" altLang="zh-CN" sz="3200" b="1" dirty="0" smtClean="0">
              <a:solidFill>
                <a:schemeClr val="bg1"/>
              </a:solidFill>
              <a:latin typeface="方正姚体" panose="02010601030101010101" pitchFamily="2" charset="-122"/>
            </a:endParaRPr>
          </a:p>
        </p:txBody>
      </p:sp>
      <p:sp>
        <p:nvSpPr>
          <p:cNvPr id="9" name="同心圆 8"/>
          <p:cNvSpPr/>
          <p:nvPr/>
        </p:nvSpPr>
        <p:spPr>
          <a:xfrm>
            <a:off x="5332207" y="1129552"/>
            <a:ext cx="1527586" cy="1527586"/>
          </a:xfrm>
          <a:prstGeom prst="donut">
            <a:avLst>
              <a:gd name="adj" fmla="val 634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endParaRPr>
          </a:p>
        </p:txBody>
      </p:sp>
      <p:sp>
        <p:nvSpPr>
          <p:cNvPr id="10" name="标题 1"/>
          <p:cNvSpPr>
            <a:spLocks noGrp="1"/>
          </p:cNvSpPr>
          <p:nvPr>
            <p:ph type="ctrTitle" hasCustomPrompt="1"/>
          </p:nvPr>
        </p:nvSpPr>
        <p:spPr>
          <a:xfrm>
            <a:off x="1524000" y="2841436"/>
            <a:ext cx="9144000" cy="1341477"/>
          </a:xfrm>
        </p:spPr>
        <p:txBody>
          <a:bodyPr anchor="t">
            <a:noAutofit/>
          </a:bodyPr>
          <a:lstStyle>
            <a:lvl1pPr algn="ctr">
              <a:defRPr sz="8000">
                <a:solidFill>
                  <a:schemeClr val="bg1"/>
                </a:solidFill>
              </a:defRPr>
            </a:lvl1pPr>
          </a:lstStyle>
          <a:p>
            <a:r>
              <a:rPr lang="zh-CN" altLang="en-US" dirty="0" smtClean="0"/>
              <a:t>编辑标题</a:t>
            </a:r>
            <a:endParaRPr lang="zh-CN" altLang="en-US" dirty="0"/>
          </a:p>
        </p:txBody>
      </p:sp>
      <p:sp>
        <p:nvSpPr>
          <p:cNvPr id="11" name="副标题 2"/>
          <p:cNvSpPr>
            <a:spLocks noGrp="1"/>
          </p:cNvSpPr>
          <p:nvPr>
            <p:ph type="subTitle" idx="1" hasCustomPrompt="1"/>
          </p:nvPr>
        </p:nvSpPr>
        <p:spPr>
          <a:xfrm>
            <a:off x="6705600" y="4982863"/>
            <a:ext cx="3352800" cy="476250"/>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smtClean="0"/>
              <a:t>编辑副标题</a:t>
            </a:r>
            <a:endParaRPr lang="zh-CN" altLang="en-US" dirty="0"/>
          </a:p>
        </p:txBody>
      </p:sp>
      <p:sp>
        <p:nvSpPr>
          <p:cNvPr id="12" name="日期占位符 3"/>
          <p:cNvSpPr>
            <a:spLocks noGrp="1"/>
          </p:cNvSpPr>
          <p:nvPr>
            <p:ph type="dt" sz="half" idx="10"/>
          </p:nvPr>
        </p:nvSpPr>
        <p:spPr>
          <a:xfrm>
            <a:off x="838200" y="6356350"/>
            <a:ext cx="2743200" cy="365125"/>
          </a:xfrm>
        </p:spPr>
        <p:txBody>
          <a:bodyPr/>
          <a:lstStyle/>
          <a:p>
            <a:fld id="{0A0F2237-1CDC-4A9F-9B50-E2751CF02005}" type="datetimeFigureOut">
              <a:rPr lang="zh-CN" altLang="en-US" smtClean="0"/>
              <a:pPr/>
              <a:t>2020/2/4</a:t>
            </a:fld>
            <a:endParaRPr lang="zh-CN" altLang="en-US"/>
          </a:p>
        </p:txBody>
      </p:sp>
      <p:sp>
        <p:nvSpPr>
          <p:cNvPr id="13" name="页脚占位符 4"/>
          <p:cNvSpPr>
            <a:spLocks noGrp="1"/>
          </p:cNvSpPr>
          <p:nvPr>
            <p:ph type="ftr" sz="quarter" idx="11"/>
          </p:nvPr>
        </p:nvSpPr>
        <p:spPr>
          <a:xfrm>
            <a:off x="4038600" y="6356350"/>
            <a:ext cx="4114800" cy="365125"/>
          </a:xfrm>
        </p:spPr>
        <p:txBody>
          <a:bodyPr/>
          <a:lstStyle/>
          <a:p>
            <a:endParaRPr lang="zh-CN" altLang="en-US"/>
          </a:p>
        </p:txBody>
      </p:sp>
      <p:sp>
        <p:nvSpPr>
          <p:cNvPr id="14" name="灯片编号占位符 5"/>
          <p:cNvSpPr>
            <a:spLocks noGrp="1"/>
          </p:cNvSpPr>
          <p:nvPr>
            <p:ph type="sldNum" sz="quarter" idx="12"/>
          </p:nvPr>
        </p:nvSpPr>
        <p:spPr>
          <a:xfrm>
            <a:off x="8610600" y="6356350"/>
            <a:ext cx="2743200" cy="365125"/>
          </a:xfrm>
        </p:spPr>
        <p:txBody>
          <a:bodyPr/>
          <a:lstStyle/>
          <a:p>
            <a:fld id="{D60BD5C9-D31B-404C-B346-DE2E8DFE88CF}" type="slidenum">
              <a:rPr lang="zh-CN" altLang="en-US" smtClean="0"/>
              <a:pPr/>
              <a:t>‹#›</a:t>
            </a:fld>
            <a:endParaRPr lang="zh-CN" altLang="en-US"/>
          </a:p>
        </p:txBody>
      </p:sp>
      <p:sp>
        <p:nvSpPr>
          <p:cNvPr id="15" name="内容占位符 2"/>
          <p:cNvSpPr>
            <a:spLocks noGrp="1"/>
          </p:cNvSpPr>
          <p:nvPr>
            <p:ph idx="13" hasCustomPrompt="1"/>
          </p:nvPr>
        </p:nvSpPr>
        <p:spPr>
          <a:xfrm>
            <a:off x="2227057" y="4996506"/>
            <a:ext cx="3352800" cy="476251"/>
          </a:xfrm>
        </p:spPr>
        <p:txBody>
          <a:bodyPr/>
          <a:lstStyle>
            <a:lvl1pPr marL="0" indent="0" algn="l">
              <a:buNone/>
              <a:defRPr>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zh-CN" altLang="en-US" dirty="0" smtClean="0"/>
              <a:t>编辑文本</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withEffect">
                                  <p:stCondLst>
                                    <p:cond delay="0"/>
                                  </p:stCondLst>
                                  <p:childTnLst>
                                    <p:animMotion origin="layout" path="M 0.00065 -0.00556 L 0.56367 -0.00764 " pathEditMode="relative" rAng="0" ptsTypes="AA">
                                      <p:cBhvr>
                                        <p:cTn id="6" dur="750" fill="hold"/>
                                        <p:tgtEl>
                                          <p:spTgt spid="9"/>
                                        </p:tgtEl>
                                        <p:attrNameLst>
                                          <p:attrName>ppt_x</p:attrName>
                                          <p:attrName>ppt_y</p:attrName>
                                        </p:attrNameLst>
                                      </p:cBhvr>
                                      <p:rCtr x="28151" y="-116"/>
                                    </p:animMotion>
                                  </p:childTnLst>
                                </p:cTn>
                              </p:par>
                              <p:par>
                                <p:cTn id="7" presetID="53" presetClass="entr" presetSubtype="16" fill="hold" grpId="0" nodeType="withEffect">
                                  <p:stCondLst>
                                    <p:cond delay="500"/>
                                  </p:stCondLst>
                                  <p:childTnLst>
                                    <p:set>
                                      <p:cBhvr>
                                        <p:cTn id="8" dur="1" fill="hold">
                                          <p:stCondLst>
                                            <p:cond delay="0"/>
                                          </p:stCondLst>
                                        </p:cTn>
                                        <p:tgtEl>
                                          <p:spTgt spid="8"/>
                                        </p:tgtEl>
                                        <p:attrNameLst>
                                          <p:attrName>style.visibility</p:attrName>
                                        </p:attrNameLst>
                                      </p:cBhvr>
                                      <p:to>
                                        <p:strVal val="visible"/>
                                      </p:to>
                                    </p:set>
                                    <p:anim calcmode="lin" valueType="num">
                                      <p:cBhvr>
                                        <p:cTn id="9" dur="500" fill="hold"/>
                                        <p:tgtEl>
                                          <p:spTgt spid="8"/>
                                        </p:tgtEl>
                                        <p:attrNameLst>
                                          <p:attrName>ppt_w</p:attrName>
                                        </p:attrNameLst>
                                      </p:cBhvr>
                                      <p:tavLst>
                                        <p:tav tm="0">
                                          <p:val>
                                            <p:fltVal val="0"/>
                                          </p:val>
                                        </p:tav>
                                        <p:tav tm="100000">
                                          <p:val>
                                            <p:strVal val="#ppt_w"/>
                                          </p:val>
                                        </p:tav>
                                      </p:tavLst>
                                    </p:anim>
                                    <p:anim calcmode="lin" valueType="num">
                                      <p:cBhvr>
                                        <p:cTn id="10" dur="500" fill="hold"/>
                                        <p:tgtEl>
                                          <p:spTgt spid="8"/>
                                        </p:tgtEl>
                                        <p:attrNameLst>
                                          <p:attrName>ppt_h</p:attrName>
                                        </p:attrNameLst>
                                      </p:cBhvr>
                                      <p:tavLst>
                                        <p:tav tm="0">
                                          <p:val>
                                            <p:fltVal val="0"/>
                                          </p:val>
                                        </p:tav>
                                        <p:tav tm="100000">
                                          <p:val>
                                            <p:strVal val="#ppt_h"/>
                                          </p:val>
                                        </p:tav>
                                      </p:tavLst>
                                    </p:anim>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bldLvl="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A0F2237-1CDC-4A9F-9B50-E2751CF02005}" type="datetimeFigureOut">
              <a:rPr lang="zh-CN" altLang="en-US" smtClean="0"/>
              <a:pPr/>
              <a:t>2020/2/4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60BD5C9-D31B-404C-B346-DE2E8DFE88CF}"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t"/>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smtClean="0"/>
              <a:t>单击此处编辑母版文本样式</a:t>
            </a:r>
          </a:p>
        </p:txBody>
      </p:sp>
      <p:sp>
        <p:nvSpPr>
          <p:cNvPr id="5" name="日期占位符 4"/>
          <p:cNvSpPr>
            <a:spLocks noGrp="1"/>
          </p:cNvSpPr>
          <p:nvPr>
            <p:ph type="dt" sz="half" idx="10"/>
          </p:nvPr>
        </p:nvSpPr>
        <p:spPr/>
        <p:txBody>
          <a:bodyPr/>
          <a:lstStyle/>
          <a:p>
            <a:fld id="{0A0F2237-1CDC-4A9F-9B50-E2751CF02005}" type="datetimeFigureOut">
              <a:rPr lang="zh-CN" altLang="en-US" smtClean="0"/>
              <a:pPr/>
              <a:t>2020/2/4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60BD5C9-D31B-404C-B346-DE2E8DFE88CF}"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0A0F2237-1CDC-4A9F-9B50-E2751CF02005}" type="datetimeFigureOut">
              <a:rPr lang="zh-CN" altLang="en-US" smtClean="0"/>
              <a:pPr/>
              <a:t>2020/2/4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60BD5C9-D31B-404C-B346-DE2E8DFE88CF}"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3.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extLst>
              <a:ext uri="{28A0092B-C50C-407E-A947-70E740481C1C}">
                <a14:useLocalDpi xmlns:a14="http://schemas.microsoft.com/office/drawing/2010/main" xmlns="" val="0"/>
              </a:ext>
            </a:extLst>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3"/>
            </p:custDataLst>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custDataLst>
              <p:tags r:id="rId14"/>
            </p:custDataLst>
          </p:nvPr>
        </p:nvSpPr>
        <p:spPr>
          <a:xfrm>
            <a:off x="838200" y="1825625"/>
            <a:ext cx="10515600" cy="4351338"/>
          </a:xfrm>
          <a:prstGeom prst="rect">
            <a:avLst/>
          </a:prstGeom>
        </p:spPr>
        <p:txBody>
          <a:bodyPr vert="horz" lIns="91440" tIns="45720" rIns="91440" bIns="45720" rtlCol="0">
            <a:normAutofit/>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0F2237-1CDC-4A9F-9B50-E2751CF02005}" type="datetimeFigureOut">
              <a:rPr lang="zh-CN" altLang="en-US" smtClean="0"/>
              <a:pPr/>
              <a:t>2020/2/4</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0BD5C9-D31B-404C-B346-DE2E8DFE88CF}" type="slidenum">
              <a:rPr lang="zh-CN" altLang="en-US" smtClean="0"/>
              <a:pPr/>
              <a:t>‹#›</a:t>
            </a:fld>
            <a:endParaRPr lang="zh-CN" altLang="en-US"/>
          </a:p>
        </p:txBody>
      </p:sp>
      <p:sp>
        <p:nvSpPr>
          <p:cNvPr id="7" name="KSO_TEMPLATE" hidden="1"/>
          <p:cNvSpPr/>
          <p:nvPr userDrawn="1">
            <p:custDataLst>
              <p:tags r:id="rId15"/>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 name="组合 12"/>
          <p:cNvGrpSpPr/>
          <p:nvPr userDrawn="1"/>
        </p:nvGrpSpPr>
        <p:grpSpPr>
          <a:xfrm>
            <a:off x="19050" y="4445"/>
            <a:ext cx="1703070" cy="6849110"/>
            <a:chOff x="77" y="7"/>
            <a:chExt cx="2682" cy="10786"/>
          </a:xfrm>
        </p:grpSpPr>
        <p:pic>
          <p:nvPicPr>
            <p:cNvPr id="8" name="图片 7" descr="IMG_9419_副本_副本01"/>
            <p:cNvPicPr>
              <a:picLocks noChangeAspect="1"/>
            </p:cNvPicPr>
            <p:nvPr/>
          </p:nvPicPr>
          <p:blipFill>
            <a:blip r:embed="rId17"/>
            <a:stretch>
              <a:fillRect/>
            </a:stretch>
          </p:blipFill>
          <p:spPr>
            <a:xfrm>
              <a:off x="77" y="7"/>
              <a:ext cx="2682" cy="10786"/>
            </a:xfrm>
            <a:prstGeom prst="rect">
              <a:avLst/>
            </a:prstGeom>
          </p:spPr>
        </p:pic>
        <p:sp>
          <p:nvSpPr>
            <p:cNvPr id="9" name="矩形 8"/>
            <p:cNvSpPr/>
            <p:nvPr/>
          </p:nvSpPr>
          <p:spPr>
            <a:xfrm>
              <a:off x="77" y="7"/>
              <a:ext cx="2683" cy="10786"/>
            </a:xfrm>
            <a:prstGeom prst="rect">
              <a:avLst/>
            </a:prstGeom>
            <a:solidFill>
              <a:schemeClr val="bg1">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600" kern="1200">
          <a:solidFill>
            <a:schemeClr val="tx1"/>
          </a:solidFill>
          <a:latin typeface="迷你简启体" panose="03000509000000000000" charset="-122"/>
          <a:ea typeface="迷你简启体" panose="03000509000000000000"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迷你简启体" panose="03000509000000000000" charset="-122"/>
          <a:ea typeface="迷你简启体" panose="03000509000000000000"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省实校徽确认稿_00"/>
          <p:cNvPicPr>
            <a:picLocks noChangeAspect="1"/>
          </p:cNvPicPr>
          <p:nvPr/>
        </p:nvPicPr>
        <p:blipFill>
          <a:blip r:embed="rId3" cstate="print"/>
          <a:stretch>
            <a:fillRect/>
          </a:stretch>
        </p:blipFill>
        <p:spPr>
          <a:xfrm>
            <a:off x="230505" y="351155"/>
            <a:ext cx="1383665" cy="1266190"/>
          </a:xfrm>
          <a:prstGeom prst="rect">
            <a:avLst/>
          </a:prstGeom>
        </p:spPr>
      </p:pic>
      <p:sp>
        <p:nvSpPr>
          <p:cNvPr id="5" name="文本框 3"/>
          <p:cNvSpPr txBox="1"/>
          <p:nvPr/>
        </p:nvSpPr>
        <p:spPr>
          <a:xfrm>
            <a:off x="2406883" y="977232"/>
            <a:ext cx="9093200" cy="2123658"/>
          </a:xfrm>
          <a:prstGeom prst="rect">
            <a:avLst/>
          </a:prstGeom>
          <a:solidFill>
            <a:srgbClr val="C92228"/>
          </a:solidFill>
          <a:ln>
            <a:noFill/>
          </a:ln>
        </p:spPr>
        <p:txBody>
          <a:bodyPr wrap="square" rtlCol="0">
            <a:spAutoFit/>
            <a:scene3d>
              <a:camera prst="orthographicFront"/>
              <a:lightRig rig="threePt" dir="t"/>
            </a:scene3d>
          </a:bodyPr>
          <a:lstStyle/>
          <a:p>
            <a:pPr algn="ctr"/>
            <a:endParaRPr lang="zh-CN" altLang="zh-CN" sz="4400" dirty="0">
              <a:solidFill>
                <a:schemeClr val="bg1"/>
              </a:solidFill>
              <a:effectLst>
                <a:outerShdw blurRad="38100" dist="19050" dir="2700000" algn="tl" rotWithShape="0">
                  <a:schemeClr val="dk1">
                    <a:alpha val="40000"/>
                  </a:schemeClr>
                </a:outerShdw>
              </a:effectLst>
              <a:latin typeface="+mj-ea"/>
              <a:ea typeface="+mj-ea"/>
            </a:endParaRPr>
          </a:p>
          <a:p>
            <a:pPr algn="ctr"/>
            <a:r>
              <a:rPr lang="zh-CN" altLang="zh-CN" sz="4400" dirty="0" smtClean="0">
                <a:solidFill>
                  <a:schemeClr val="bg1"/>
                </a:solidFill>
                <a:effectLst>
                  <a:outerShdw blurRad="38100" dist="19050" dir="2700000" algn="tl" rotWithShape="0">
                    <a:schemeClr val="dk1">
                      <a:alpha val="40000"/>
                    </a:schemeClr>
                  </a:outerShdw>
                </a:effectLst>
                <a:latin typeface="+mj-ea"/>
                <a:ea typeface="+mj-ea"/>
              </a:rPr>
              <a:t>广东实验中学</a:t>
            </a:r>
            <a:r>
              <a:rPr lang="zh-CN" altLang="en-US" sz="4400" dirty="0" smtClean="0">
                <a:solidFill>
                  <a:schemeClr val="bg1"/>
                </a:solidFill>
                <a:effectLst>
                  <a:outerShdw blurRad="38100" dist="19050" dir="2700000" algn="tl" rotWithShape="0">
                    <a:schemeClr val="dk1">
                      <a:alpha val="40000"/>
                    </a:schemeClr>
                  </a:outerShdw>
                </a:effectLst>
                <a:latin typeface="+mj-ea"/>
                <a:ea typeface="+mj-ea"/>
              </a:rPr>
              <a:t>高三</a:t>
            </a:r>
            <a:r>
              <a:rPr lang="zh-CN" altLang="en-US" sz="4400" smtClean="0">
                <a:solidFill>
                  <a:schemeClr val="bg1"/>
                </a:solidFill>
                <a:effectLst>
                  <a:outerShdw blurRad="38100" dist="19050" dir="2700000" algn="tl" rotWithShape="0">
                    <a:schemeClr val="dk1">
                      <a:alpha val="40000"/>
                    </a:schemeClr>
                  </a:outerShdw>
                </a:effectLst>
                <a:latin typeface="+mj-ea"/>
                <a:ea typeface="+mj-ea"/>
              </a:rPr>
              <a:t>一轮英语复</a:t>
            </a:r>
            <a:r>
              <a:rPr lang="zh-CN" altLang="en-US" sz="4400" dirty="0" smtClean="0">
                <a:solidFill>
                  <a:schemeClr val="bg1"/>
                </a:solidFill>
                <a:effectLst>
                  <a:outerShdw blurRad="38100" dist="19050" dir="2700000" algn="tl" rotWithShape="0">
                    <a:schemeClr val="dk1">
                      <a:alpha val="40000"/>
                    </a:schemeClr>
                  </a:outerShdw>
                </a:effectLst>
                <a:latin typeface="+mj-ea"/>
                <a:ea typeface="+mj-ea"/>
              </a:rPr>
              <a:t>习课</a:t>
            </a:r>
            <a:endParaRPr lang="en-US" altLang="zh-CN" sz="4400" dirty="0" smtClean="0">
              <a:solidFill>
                <a:schemeClr val="bg1"/>
              </a:solidFill>
              <a:effectLst>
                <a:outerShdw blurRad="38100" dist="19050" dir="2700000" algn="tl" rotWithShape="0">
                  <a:schemeClr val="dk1">
                    <a:alpha val="40000"/>
                  </a:schemeClr>
                </a:outerShdw>
              </a:effectLst>
              <a:latin typeface="+mj-ea"/>
              <a:ea typeface="+mj-ea"/>
            </a:endParaRPr>
          </a:p>
          <a:p>
            <a:pPr algn="ctr"/>
            <a:endParaRPr lang="zh-CN" altLang="zh-CN" sz="4400" dirty="0">
              <a:solidFill>
                <a:schemeClr val="bg1"/>
              </a:solidFill>
              <a:effectLst>
                <a:outerShdw blurRad="38100" dist="19050" dir="2700000" algn="tl" rotWithShape="0">
                  <a:schemeClr val="dk1">
                    <a:alpha val="40000"/>
                  </a:schemeClr>
                </a:outerShdw>
              </a:effectLst>
              <a:latin typeface="+mj-ea"/>
              <a:ea typeface="+mj-ea"/>
            </a:endParaRPr>
          </a:p>
        </p:txBody>
      </p:sp>
      <p:sp>
        <p:nvSpPr>
          <p:cNvPr id="6" name="TextBox 5"/>
          <p:cNvSpPr txBox="1"/>
          <p:nvPr/>
        </p:nvSpPr>
        <p:spPr>
          <a:xfrm>
            <a:off x="7667538" y="4530055"/>
            <a:ext cx="3139001" cy="461665"/>
          </a:xfrm>
          <a:prstGeom prst="rect">
            <a:avLst/>
          </a:prstGeom>
          <a:noFill/>
        </p:spPr>
        <p:txBody>
          <a:bodyPr wrap="none" rtlCol="0">
            <a:spAutoFit/>
          </a:bodyPr>
          <a:lstStyle/>
          <a:p>
            <a:r>
              <a:rPr lang="zh-CN" altLang="en-US" sz="2400" b="1" dirty="0" smtClean="0">
                <a:solidFill>
                  <a:schemeClr val="bg1"/>
                </a:solidFill>
              </a:rPr>
              <a:t>主讲</a:t>
            </a:r>
            <a:r>
              <a:rPr lang="zh-CN" altLang="en-US" sz="2400" b="1" smtClean="0">
                <a:solidFill>
                  <a:schemeClr val="bg1"/>
                </a:solidFill>
              </a:rPr>
              <a:t>人：英语科  陈洁</a:t>
            </a:r>
            <a:endParaRPr lang="zh-CN" altLang="en-US" sz="2400" b="1" dirty="0">
              <a:solidFill>
                <a:schemeClr val="bg1"/>
              </a:solidFill>
            </a:endParaRPr>
          </a:p>
        </p:txBody>
      </p:sp>
      <p:sp>
        <p:nvSpPr>
          <p:cNvPr id="9" name="TextBox 8"/>
          <p:cNvSpPr txBox="1"/>
          <p:nvPr/>
        </p:nvSpPr>
        <p:spPr>
          <a:xfrm>
            <a:off x="5726368" y="3096970"/>
            <a:ext cx="3877985" cy="646331"/>
          </a:xfrm>
          <a:prstGeom prst="rect">
            <a:avLst/>
          </a:prstGeom>
          <a:noFill/>
        </p:spPr>
        <p:txBody>
          <a:bodyPr wrap="none" rtlCol="0">
            <a:spAutoFit/>
          </a:bodyPr>
          <a:lstStyle/>
          <a:p>
            <a:r>
              <a:rPr lang="zh-CN" altLang="en-US" sz="3600" smtClean="0">
                <a:solidFill>
                  <a:schemeClr val="bg1"/>
                </a:solidFill>
              </a:rPr>
              <a:t>阅读做题技巧讲解</a:t>
            </a:r>
            <a:endParaRPr lang="zh-CN" altLang="en-US" sz="3600" dirty="0">
              <a:solidFill>
                <a:schemeClr val="bg1"/>
              </a:solidFill>
            </a:endParaRPr>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latin typeface="宋体" pitchFamily="2" charset="-122"/>
                <a:ea typeface="宋体" pitchFamily="2" charset="-122"/>
              </a:rPr>
              <a:t>主旨大意题特点</a:t>
            </a:r>
            <a:endParaRPr lang="zh-CN" altLang="en-US">
              <a:latin typeface="宋体" pitchFamily="2" charset="-122"/>
              <a:ea typeface="宋体" pitchFamily="2" charset="-122"/>
            </a:endParaRPr>
          </a:p>
        </p:txBody>
      </p:sp>
      <p:sp>
        <p:nvSpPr>
          <p:cNvPr id="4" name="矩形 3"/>
          <p:cNvSpPr/>
          <p:nvPr/>
        </p:nvSpPr>
        <p:spPr>
          <a:xfrm>
            <a:off x="2338314" y="1618228"/>
            <a:ext cx="8593542" cy="1569660"/>
          </a:xfrm>
          <a:prstGeom prst="rect">
            <a:avLst/>
          </a:prstGeom>
        </p:spPr>
        <p:txBody>
          <a:bodyPr wrap="square">
            <a:spAutoFit/>
          </a:bodyPr>
          <a:lstStyle/>
          <a:p>
            <a:r>
              <a:rPr lang="zh-CN" altLang="en-US" sz="3200" b="1" smtClean="0">
                <a:solidFill>
                  <a:schemeClr val="accent1">
                    <a:lumMod val="75000"/>
                  </a:schemeClr>
                </a:solidFill>
              </a:rPr>
              <a:t>技巧点拨</a:t>
            </a:r>
            <a:r>
              <a:rPr lang="zh-CN" altLang="en-US" sz="3200" b="1" smtClean="0"/>
              <a:t>：</a:t>
            </a:r>
            <a:endParaRPr lang="en-US" altLang="zh-CN" sz="3200" b="1" smtClean="0"/>
          </a:p>
          <a:p>
            <a:r>
              <a:rPr lang="zh-CN" altLang="en-US" sz="3200" b="1" smtClean="0"/>
              <a:t>做主旨大意题，一定要判断文体，分析文章结构，找到中心句（反复出现的主题词）</a:t>
            </a:r>
            <a:r>
              <a:rPr lang="en-US" altLang="zh-CN" sz="3200" b="1" smtClean="0">
                <a:solidFill>
                  <a:srgbClr val="FF0000"/>
                </a:solidFill>
              </a:rPr>
              <a:t>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1"/>
            <a:ext cx="5036234" cy="788670"/>
          </a:xfrm>
        </p:spPr>
        <p:txBody>
          <a:bodyPr>
            <a:normAutofit fontScale="90000"/>
          </a:bodyPr>
          <a:lstStyle/>
          <a:p>
            <a:r>
              <a:rPr lang="zh-CN" altLang="en-US" smtClean="0"/>
              <a:t>文章结构分析（说明文）</a:t>
            </a:r>
            <a:endParaRPr lang="zh-CN" altLang="en-US"/>
          </a:p>
        </p:txBody>
      </p:sp>
      <p:sp>
        <p:nvSpPr>
          <p:cNvPr id="3" name="内容占位符 2"/>
          <p:cNvSpPr>
            <a:spLocks noGrp="1"/>
          </p:cNvSpPr>
          <p:nvPr>
            <p:ph idx="1"/>
          </p:nvPr>
        </p:nvSpPr>
        <p:spPr>
          <a:xfrm>
            <a:off x="1696064" y="285728"/>
            <a:ext cx="10495935" cy="6286544"/>
          </a:xfrm>
        </p:spPr>
        <p:txBody>
          <a:bodyPr>
            <a:normAutofit fontScale="92500"/>
          </a:bodyPr>
          <a:lstStyle/>
          <a:p>
            <a:endParaRPr lang="en-US" altLang="zh-CN" b="1" smtClean="0"/>
          </a:p>
          <a:p>
            <a:r>
              <a:rPr lang="en-US" altLang="zh-CN" sz="2400" b="1" smtClean="0">
                <a:solidFill>
                  <a:srgbClr val="FF0000"/>
                </a:solidFill>
              </a:rPr>
              <a:t>        Microplatics </a:t>
            </a:r>
            <a:r>
              <a:rPr lang="en-US" altLang="zh-CN" sz="2400" b="1" smtClean="0"/>
              <a:t>are everywhere in our environment. </a:t>
            </a:r>
            <a:r>
              <a:rPr lang="en-US" altLang="zh-CN" sz="2400" b="1" u="sng" smtClean="0"/>
              <a:t>It’s hardly surprising that the tiny fragments have also been found in humans.</a:t>
            </a:r>
            <a:r>
              <a:rPr lang="en-US" altLang="zh-CN" sz="2400" b="1" smtClean="0"/>
              <a:t>A new study shows that Americans are consuming as many as 121,000 particles each year.</a:t>
            </a:r>
          </a:p>
          <a:p>
            <a:r>
              <a:rPr lang="en-US" altLang="zh-CN" sz="2400" b="1" smtClean="0"/>
              <a:t>     …Therefore, much remains unknown about the common existence of these materials within the human body, as well as their impact on human health.</a:t>
            </a:r>
          </a:p>
          <a:p>
            <a:r>
              <a:rPr lang="en-US" altLang="zh-CN" sz="2400" b="1" smtClean="0">
                <a:solidFill>
                  <a:srgbClr val="0070C0"/>
                </a:solidFill>
              </a:rPr>
              <a:t>      Hoping the fill in some of these gaps, a research team…</a:t>
            </a:r>
          </a:p>
          <a:p>
            <a:r>
              <a:rPr lang="en-US" altLang="zh-CN" sz="2400" b="1" smtClean="0">
                <a:solidFill>
                  <a:srgbClr val="0070C0"/>
                </a:solidFill>
              </a:rPr>
              <a:t>      The authors of the study found that …But in all likelihood, the research tells only a small part of the entire story…</a:t>
            </a:r>
          </a:p>
          <a:p>
            <a:r>
              <a:rPr lang="en-US" altLang="zh-CN" sz="2400" b="1" smtClean="0"/>
              <a:t>       ….cutting down bottled water is a good place to start.But to the heart of the problem, we have to stop producing and using so much plastic.</a:t>
            </a:r>
          </a:p>
          <a:p>
            <a:endParaRPr lang="zh-CN" altLang="en-US" sz="2400" b="1"/>
          </a:p>
        </p:txBody>
      </p:sp>
      <p:grpSp>
        <p:nvGrpSpPr>
          <p:cNvPr id="6" name="组合 12"/>
          <p:cNvGrpSpPr/>
          <p:nvPr/>
        </p:nvGrpSpPr>
        <p:grpSpPr>
          <a:xfrm>
            <a:off x="3485900" y="1039525"/>
            <a:ext cx="6667547" cy="1071570"/>
            <a:chOff x="2428860" y="1142984"/>
            <a:chExt cx="5000660" cy="1071570"/>
          </a:xfrm>
        </p:grpSpPr>
        <p:sp>
          <p:nvSpPr>
            <p:cNvPr id="4" name="圆角矩形 3"/>
            <p:cNvSpPr/>
            <p:nvPr/>
          </p:nvSpPr>
          <p:spPr>
            <a:xfrm>
              <a:off x="2428860" y="1142984"/>
              <a:ext cx="5000660" cy="1071570"/>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lumMod val="40000"/>
                    <a:lumOff val="60000"/>
                  </a:schemeClr>
                </a:solidFill>
              </a:endParaRPr>
            </a:p>
          </p:txBody>
        </p:sp>
        <p:sp>
          <p:nvSpPr>
            <p:cNvPr id="5" name="TextBox 4"/>
            <p:cNvSpPr txBox="1"/>
            <p:nvPr/>
          </p:nvSpPr>
          <p:spPr>
            <a:xfrm>
              <a:off x="2571736" y="1357298"/>
              <a:ext cx="4857784" cy="461665"/>
            </a:xfrm>
            <a:prstGeom prst="rect">
              <a:avLst/>
            </a:prstGeom>
            <a:noFill/>
          </p:spPr>
          <p:txBody>
            <a:bodyPr wrap="square" rtlCol="0">
              <a:spAutoFit/>
            </a:bodyPr>
            <a:lstStyle/>
            <a:p>
              <a:r>
                <a:rPr lang="en-US" altLang="zh-CN" sz="2400" b="1" smtClean="0"/>
                <a:t>Para1</a:t>
              </a:r>
              <a:r>
                <a:rPr lang="zh-CN" altLang="en-US" sz="2400" b="1" smtClean="0"/>
                <a:t>：</a:t>
              </a:r>
              <a:r>
                <a:rPr lang="en-US" altLang="zh-CN" sz="2400" b="1" smtClean="0"/>
                <a:t>The introduction (the phenomenon)</a:t>
              </a:r>
              <a:endParaRPr lang="zh-CN" altLang="en-US" sz="2400" b="1"/>
            </a:p>
          </p:txBody>
        </p:sp>
      </p:grpSp>
      <p:grpSp>
        <p:nvGrpSpPr>
          <p:cNvPr id="13" name="组合 13"/>
          <p:cNvGrpSpPr/>
          <p:nvPr/>
        </p:nvGrpSpPr>
        <p:grpSpPr>
          <a:xfrm>
            <a:off x="2153489" y="2382436"/>
            <a:ext cx="9429816" cy="899236"/>
            <a:chOff x="1526628" y="2116965"/>
            <a:chExt cx="7072361" cy="899236"/>
          </a:xfrm>
        </p:grpSpPr>
        <p:sp>
          <p:nvSpPr>
            <p:cNvPr id="7" name="圆角矩形 6"/>
            <p:cNvSpPr/>
            <p:nvPr/>
          </p:nvSpPr>
          <p:spPr>
            <a:xfrm>
              <a:off x="1526628" y="2116965"/>
              <a:ext cx="7072361" cy="857256"/>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lumMod val="40000"/>
                    <a:lumOff val="60000"/>
                  </a:schemeClr>
                </a:solidFill>
              </a:endParaRPr>
            </a:p>
          </p:txBody>
        </p:sp>
        <p:sp>
          <p:nvSpPr>
            <p:cNvPr id="8" name="TextBox 7"/>
            <p:cNvSpPr txBox="1"/>
            <p:nvPr/>
          </p:nvSpPr>
          <p:spPr>
            <a:xfrm>
              <a:off x="1671887" y="2185204"/>
              <a:ext cx="6858048" cy="830997"/>
            </a:xfrm>
            <a:prstGeom prst="rect">
              <a:avLst/>
            </a:prstGeom>
            <a:noFill/>
          </p:spPr>
          <p:txBody>
            <a:bodyPr wrap="square" rtlCol="0">
              <a:spAutoFit/>
            </a:bodyPr>
            <a:lstStyle/>
            <a:p>
              <a:r>
                <a:rPr lang="en-US" altLang="zh-CN" sz="2400" b="1" smtClean="0"/>
                <a:t>Para. 2: the present situation (</a:t>
              </a:r>
              <a:r>
                <a:rPr lang="zh-CN" altLang="en-US" sz="2400" b="1" smtClean="0"/>
                <a:t>目前对塑料颗粒在人体中的情况以及影响，知之甚少</a:t>
              </a:r>
              <a:r>
                <a:rPr lang="en-US" altLang="zh-CN" sz="2400" b="1" smtClean="0"/>
                <a:t>)</a:t>
              </a:r>
              <a:endParaRPr lang="zh-CN" altLang="en-US" sz="2400" b="1"/>
            </a:p>
          </p:txBody>
        </p:sp>
      </p:grpSp>
      <p:grpSp>
        <p:nvGrpSpPr>
          <p:cNvPr id="14" name="组合 14"/>
          <p:cNvGrpSpPr/>
          <p:nvPr/>
        </p:nvGrpSpPr>
        <p:grpSpPr>
          <a:xfrm>
            <a:off x="3064110" y="3660042"/>
            <a:ext cx="6368253" cy="893221"/>
            <a:chOff x="2236668" y="4233248"/>
            <a:chExt cx="5000660" cy="893221"/>
          </a:xfrm>
        </p:grpSpPr>
        <p:sp>
          <p:nvSpPr>
            <p:cNvPr id="9" name="圆角矩形 8"/>
            <p:cNvSpPr/>
            <p:nvPr/>
          </p:nvSpPr>
          <p:spPr>
            <a:xfrm>
              <a:off x="2236668" y="4233248"/>
              <a:ext cx="5000660" cy="869694"/>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lumMod val="40000"/>
                    <a:lumOff val="60000"/>
                  </a:schemeClr>
                </a:solidFill>
              </a:endParaRPr>
            </a:p>
          </p:txBody>
        </p:sp>
        <p:sp>
          <p:nvSpPr>
            <p:cNvPr id="10" name="TextBox 9"/>
            <p:cNvSpPr txBox="1"/>
            <p:nvPr/>
          </p:nvSpPr>
          <p:spPr>
            <a:xfrm>
              <a:off x="2380584" y="4295472"/>
              <a:ext cx="4786346" cy="830997"/>
            </a:xfrm>
            <a:prstGeom prst="rect">
              <a:avLst/>
            </a:prstGeom>
            <a:noFill/>
          </p:spPr>
          <p:txBody>
            <a:bodyPr wrap="square" rtlCol="0">
              <a:spAutoFit/>
            </a:bodyPr>
            <a:lstStyle/>
            <a:p>
              <a:r>
                <a:rPr lang="en-US" altLang="zh-CN" sz="2400" b="1" smtClean="0"/>
                <a:t>Para.3-4: a new research (</a:t>
              </a:r>
              <a:r>
                <a:rPr lang="zh-CN" altLang="en-US" sz="2400" b="1" smtClean="0"/>
                <a:t>研究方法；结果；评价</a:t>
              </a:r>
              <a:r>
                <a:rPr lang="en-US" altLang="zh-CN" sz="2400" b="1" smtClean="0"/>
                <a:t>)</a:t>
              </a:r>
              <a:endParaRPr lang="zh-CN" altLang="en-US" sz="2400" b="1"/>
            </a:p>
          </p:txBody>
        </p:sp>
      </p:grpSp>
      <p:grpSp>
        <p:nvGrpSpPr>
          <p:cNvPr id="15" name="组合 15"/>
          <p:cNvGrpSpPr/>
          <p:nvPr/>
        </p:nvGrpSpPr>
        <p:grpSpPr>
          <a:xfrm>
            <a:off x="2984710" y="5113267"/>
            <a:ext cx="6667547" cy="1071570"/>
            <a:chOff x="2143108" y="5357826"/>
            <a:chExt cx="5000660" cy="1071570"/>
          </a:xfrm>
        </p:grpSpPr>
        <p:sp>
          <p:nvSpPr>
            <p:cNvPr id="11" name="圆角矩形 10"/>
            <p:cNvSpPr/>
            <p:nvPr/>
          </p:nvSpPr>
          <p:spPr>
            <a:xfrm>
              <a:off x="2143108" y="5357826"/>
              <a:ext cx="5000660" cy="1071570"/>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lumMod val="40000"/>
                    <a:lumOff val="60000"/>
                  </a:schemeClr>
                </a:solidFill>
              </a:endParaRPr>
            </a:p>
          </p:txBody>
        </p:sp>
        <p:sp>
          <p:nvSpPr>
            <p:cNvPr id="12" name="TextBox 11"/>
            <p:cNvSpPr txBox="1"/>
            <p:nvPr/>
          </p:nvSpPr>
          <p:spPr>
            <a:xfrm>
              <a:off x="2340370" y="5515450"/>
              <a:ext cx="4500594" cy="830997"/>
            </a:xfrm>
            <a:prstGeom prst="rect">
              <a:avLst/>
            </a:prstGeom>
            <a:noFill/>
          </p:spPr>
          <p:txBody>
            <a:bodyPr wrap="square" rtlCol="0">
              <a:spAutoFit/>
            </a:bodyPr>
            <a:lstStyle/>
            <a:p>
              <a:r>
                <a:rPr lang="en-US" altLang="zh-CN" sz="2400" b="1" smtClean="0"/>
                <a:t>Para 5</a:t>
              </a:r>
              <a:r>
                <a:rPr lang="zh-CN" altLang="en-US" sz="2400" b="1" smtClean="0"/>
                <a:t>：</a:t>
              </a:r>
              <a:r>
                <a:rPr lang="en-US" altLang="zh-CN" sz="2400" b="1" smtClean="0"/>
                <a:t>solutions/suggestions </a:t>
              </a:r>
              <a:r>
                <a:rPr lang="zh-CN" altLang="en-US" sz="2400" b="1" smtClean="0"/>
                <a:t>（如何解决塑料颗粒进入人体的问题）</a:t>
              </a:r>
              <a:endParaRPr lang="zh-CN" altLang="en-US" sz="2400" b="1"/>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ox(in)">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ox(in)">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ox(in)">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 y="1"/>
            <a:ext cx="5092505" cy="788670"/>
          </a:xfrm>
        </p:spPr>
        <p:txBody>
          <a:bodyPr>
            <a:normAutofit fontScale="90000"/>
          </a:bodyPr>
          <a:lstStyle/>
          <a:p>
            <a:r>
              <a:rPr lang="zh-CN" altLang="en-US" smtClean="0"/>
              <a:t>文章结构分析（说明文）</a:t>
            </a:r>
            <a:endParaRPr lang="zh-CN" altLang="en-US"/>
          </a:p>
        </p:txBody>
      </p:sp>
      <p:sp>
        <p:nvSpPr>
          <p:cNvPr id="3" name="内容占位符 2"/>
          <p:cNvSpPr>
            <a:spLocks noGrp="1"/>
          </p:cNvSpPr>
          <p:nvPr>
            <p:ph idx="1"/>
          </p:nvPr>
        </p:nvSpPr>
        <p:spPr>
          <a:xfrm>
            <a:off x="1828800" y="811161"/>
            <a:ext cx="9982240" cy="5689672"/>
          </a:xfrm>
        </p:spPr>
        <p:txBody>
          <a:bodyPr>
            <a:normAutofit/>
          </a:bodyPr>
          <a:lstStyle/>
          <a:p>
            <a:r>
              <a:rPr lang="en-US" altLang="zh-CN" sz="2400" b="1" smtClean="0"/>
              <a:t>2020</a:t>
            </a:r>
            <a:r>
              <a:rPr lang="zh-CN" altLang="en-US" sz="2400" b="1" smtClean="0"/>
              <a:t>广州市调研测</a:t>
            </a:r>
            <a:endParaRPr lang="en-US" altLang="zh-CN" sz="2400" b="1" smtClean="0"/>
          </a:p>
          <a:p>
            <a:r>
              <a:rPr lang="en-US" altLang="zh-CN" sz="2400" b="1" smtClean="0"/>
              <a:t>      para. 1: Sleep, considered as lunxury by many, is essential for a person’ wellbeing. Researchers have found that insufficient sleep and tiredness increase a person’s risk of developing severer medical conditions, such as obesity… </a:t>
            </a:r>
            <a:r>
              <a:rPr lang="en-US" altLang="zh-CN" sz="2400" b="1" u="sng" smtClean="0">
                <a:solidFill>
                  <a:srgbClr val="FF0000"/>
                </a:solidFill>
              </a:rPr>
              <a:t>Now, a new study has found that getting suffcient sleep is also the key to improving academic performance.(</a:t>
            </a:r>
            <a:r>
              <a:rPr lang="zh-CN" altLang="en-US" sz="2400" b="1" u="sng" smtClean="0">
                <a:solidFill>
                  <a:srgbClr val="FF0000"/>
                </a:solidFill>
              </a:rPr>
              <a:t>开门见山：一项新研究表明睡眠有助于提升学业表现</a:t>
            </a:r>
            <a:r>
              <a:rPr lang="en-US" altLang="zh-CN" sz="2400" b="1" u="sng" smtClean="0">
                <a:solidFill>
                  <a:srgbClr val="FF0000"/>
                </a:solidFill>
              </a:rPr>
              <a:t>)</a:t>
            </a:r>
          </a:p>
          <a:p>
            <a:r>
              <a:rPr lang="en-US" altLang="zh-CN" sz="2400" b="1" smtClean="0">
                <a:solidFill>
                  <a:srgbClr val="FF0000"/>
                </a:solidFill>
              </a:rPr>
              <a:t>     </a:t>
            </a:r>
            <a:r>
              <a:rPr lang="en-US" altLang="zh-CN" sz="2400" b="1" smtClean="0"/>
              <a:t>para. 2: </a:t>
            </a:r>
            <a:r>
              <a:rPr lang="zh-CN" altLang="en-US" sz="2400" b="1" smtClean="0"/>
              <a:t>这项研究的初衷不是围绕</a:t>
            </a:r>
            <a:r>
              <a:rPr lang="en-US" altLang="zh-CN" sz="2400" b="1" smtClean="0"/>
              <a:t>sleep&amp;grades</a:t>
            </a:r>
          </a:p>
          <a:p>
            <a:r>
              <a:rPr lang="en-US" altLang="zh-CN" sz="2400" b="1" smtClean="0"/>
              <a:t>     Para. 3: </a:t>
            </a:r>
            <a:r>
              <a:rPr lang="zh-CN" altLang="en-US" sz="2400" b="1" smtClean="0"/>
              <a:t>这项研究意外发现</a:t>
            </a:r>
            <a:r>
              <a:rPr lang="en-US" altLang="zh-CN" sz="2400" b="1" smtClean="0"/>
              <a:t>sleep &amp; grades</a:t>
            </a:r>
            <a:r>
              <a:rPr lang="zh-CN" altLang="en-US" sz="2400" b="1" smtClean="0"/>
              <a:t>的关系</a:t>
            </a:r>
            <a:endParaRPr lang="en-US" altLang="zh-CN" sz="2400" b="1" smtClean="0"/>
          </a:p>
          <a:p>
            <a:r>
              <a:rPr lang="en-US" altLang="zh-CN" sz="2400" b="1" smtClean="0"/>
              <a:t>     para. 4,5,6 : </a:t>
            </a:r>
            <a:r>
              <a:rPr lang="zh-CN" altLang="en-US" sz="2400" b="1" smtClean="0"/>
              <a:t>研究的具体结果（数据）</a:t>
            </a:r>
            <a:r>
              <a:rPr lang="en-US" altLang="zh-CN" sz="2400" b="1" smtClean="0">
                <a:solidFill>
                  <a:srgbClr val="FF0000"/>
                </a:solidFill>
              </a:rPr>
              <a:t>:</a:t>
            </a:r>
            <a:r>
              <a:rPr lang="zh-CN" altLang="en-US" sz="2400" b="1" smtClean="0">
                <a:solidFill>
                  <a:srgbClr val="FF0000"/>
                </a:solidFill>
              </a:rPr>
              <a:t>睡眠有助于提升学业表现</a:t>
            </a:r>
            <a:endParaRPr lang="en-US" altLang="zh-CN" sz="2400" b="1" smtClean="0">
              <a:solidFill>
                <a:srgbClr val="FF0000"/>
              </a:solidFill>
            </a:endParaRPr>
          </a:p>
          <a:p>
            <a:r>
              <a:rPr lang="en-US" altLang="zh-CN" sz="2400" b="1" smtClean="0"/>
              <a:t>     para. 7: Who knew getting A’s just required some extra ZZZ’s ?</a:t>
            </a:r>
          </a:p>
        </p:txBody>
      </p:sp>
      <p:grpSp>
        <p:nvGrpSpPr>
          <p:cNvPr id="4" name="组合 12"/>
          <p:cNvGrpSpPr/>
          <p:nvPr/>
        </p:nvGrpSpPr>
        <p:grpSpPr>
          <a:xfrm>
            <a:off x="3172002" y="2772792"/>
            <a:ext cx="4074960" cy="912104"/>
            <a:chOff x="2387916" y="2121048"/>
            <a:chExt cx="5000660" cy="1071570"/>
          </a:xfrm>
        </p:grpSpPr>
        <p:sp>
          <p:nvSpPr>
            <p:cNvPr id="5" name="圆角矩形 4"/>
            <p:cNvSpPr/>
            <p:nvPr/>
          </p:nvSpPr>
          <p:spPr>
            <a:xfrm>
              <a:off x="2387916" y="2121048"/>
              <a:ext cx="5000660" cy="1071570"/>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lumMod val="40000"/>
                    <a:lumOff val="60000"/>
                  </a:schemeClr>
                </a:solidFill>
              </a:endParaRPr>
            </a:p>
          </p:txBody>
        </p:sp>
        <p:sp>
          <p:nvSpPr>
            <p:cNvPr id="6" name="TextBox 5"/>
            <p:cNvSpPr txBox="1"/>
            <p:nvPr/>
          </p:nvSpPr>
          <p:spPr>
            <a:xfrm>
              <a:off x="2428434" y="2431565"/>
              <a:ext cx="4857784" cy="542379"/>
            </a:xfrm>
            <a:prstGeom prst="rect">
              <a:avLst/>
            </a:prstGeom>
            <a:noFill/>
          </p:spPr>
          <p:txBody>
            <a:bodyPr wrap="square" rtlCol="0">
              <a:spAutoFit/>
            </a:bodyPr>
            <a:lstStyle/>
            <a:p>
              <a:r>
                <a:rPr lang="en-US" altLang="zh-CN" sz="2400" b="1" smtClean="0"/>
                <a:t>Part1</a:t>
              </a:r>
              <a:r>
                <a:rPr lang="zh-CN" altLang="en-US" sz="2400" b="1" smtClean="0"/>
                <a:t>：</a:t>
              </a:r>
              <a:r>
                <a:rPr lang="en-US" altLang="zh-CN" sz="2400" b="1" smtClean="0"/>
                <a:t>The introduction</a:t>
              </a:r>
              <a:endParaRPr lang="zh-CN" altLang="en-US" sz="2400" b="1"/>
            </a:p>
          </p:txBody>
        </p:sp>
      </p:grpSp>
      <p:sp>
        <p:nvSpPr>
          <p:cNvPr id="8" name="圆角矩形 7"/>
          <p:cNvSpPr/>
          <p:nvPr/>
        </p:nvSpPr>
        <p:spPr>
          <a:xfrm>
            <a:off x="3289110" y="4039736"/>
            <a:ext cx="6387154" cy="846162"/>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lumMod val="40000"/>
                  <a:lumOff val="60000"/>
                </a:schemeClr>
              </a:solidFill>
            </a:endParaRPr>
          </a:p>
        </p:txBody>
      </p:sp>
      <p:sp>
        <p:nvSpPr>
          <p:cNvPr id="9" name="TextBox 8"/>
          <p:cNvSpPr txBox="1"/>
          <p:nvPr/>
        </p:nvSpPr>
        <p:spPr>
          <a:xfrm>
            <a:off x="3501255" y="3985668"/>
            <a:ext cx="6188655" cy="830997"/>
          </a:xfrm>
          <a:prstGeom prst="rect">
            <a:avLst/>
          </a:prstGeom>
          <a:noFill/>
        </p:spPr>
        <p:txBody>
          <a:bodyPr wrap="square" rtlCol="0">
            <a:spAutoFit/>
          </a:bodyPr>
          <a:lstStyle/>
          <a:p>
            <a:r>
              <a:rPr lang="en-US" altLang="zh-CN" sz="2400" b="1" smtClean="0"/>
              <a:t>Part 2: some background information of the new study</a:t>
            </a:r>
            <a:endParaRPr lang="zh-CN" altLang="en-US" sz="2400" b="1"/>
          </a:p>
        </p:txBody>
      </p:sp>
      <p:sp>
        <p:nvSpPr>
          <p:cNvPr id="10" name="圆角矩形 9"/>
          <p:cNvSpPr/>
          <p:nvPr/>
        </p:nvSpPr>
        <p:spPr>
          <a:xfrm>
            <a:off x="3490450" y="4988276"/>
            <a:ext cx="4780094" cy="771079"/>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lumMod val="40000"/>
                  <a:lumOff val="60000"/>
                </a:schemeClr>
              </a:solidFill>
            </a:endParaRPr>
          </a:p>
        </p:txBody>
      </p:sp>
      <p:sp>
        <p:nvSpPr>
          <p:cNvPr id="11" name="TextBox 10"/>
          <p:cNvSpPr txBox="1"/>
          <p:nvPr/>
        </p:nvSpPr>
        <p:spPr>
          <a:xfrm>
            <a:off x="3544473" y="5093409"/>
            <a:ext cx="6477046" cy="461665"/>
          </a:xfrm>
          <a:prstGeom prst="rect">
            <a:avLst/>
          </a:prstGeom>
          <a:noFill/>
        </p:spPr>
        <p:txBody>
          <a:bodyPr wrap="square" rtlCol="0">
            <a:spAutoFit/>
          </a:bodyPr>
          <a:lstStyle/>
          <a:p>
            <a:r>
              <a:rPr lang="en-US" altLang="zh-CN" sz="2400" b="1" smtClean="0"/>
              <a:t>Part 3: result of the study</a:t>
            </a:r>
            <a:endParaRPr lang="zh-CN" altLang="en-US" sz="2400" b="1"/>
          </a:p>
        </p:txBody>
      </p:sp>
      <p:sp>
        <p:nvSpPr>
          <p:cNvPr id="12" name="圆角矩形 11"/>
          <p:cNvSpPr/>
          <p:nvPr/>
        </p:nvSpPr>
        <p:spPr>
          <a:xfrm>
            <a:off x="3806625" y="5850361"/>
            <a:ext cx="3822474" cy="771079"/>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lumMod val="40000"/>
                  <a:lumOff val="60000"/>
                </a:schemeClr>
              </a:solidFill>
            </a:endParaRPr>
          </a:p>
        </p:txBody>
      </p:sp>
      <p:sp>
        <p:nvSpPr>
          <p:cNvPr id="13" name="TextBox 12"/>
          <p:cNvSpPr txBox="1"/>
          <p:nvPr/>
        </p:nvSpPr>
        <p:spPr>
          <a:xfrm>
            <a:off x="3655930" y="5900903"/>
            <a:ext cx="6477046" cy="461665"/>
          </a:xfrm>
          <a:prstGeom prst="rect">
            <a:avLst/>
          </a:prstGeom>
          <a:noFill/>
        </p:spPr>
        <p:txBody>
          <a:bodyPr wrap="square" rtlCol="0">
            <a:spAutoFit/>
          </a:bodyPr>
          <a:lstStyle/>
          <a:p>
            <a:r>
              <a:rPr lang="en-US" altLang="zh-CN" sz="2400" b="1" smtClean="0"/>
              <a:t>Part 4: the conclusion</a:t>
            </a:r>
            <a:endParaRPr lang="zh-CN" altLang="en-US" sz="240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linds(horizontal)">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ox(in)">
                                      <p:cBhvr>
                                        <p:cTn id="20" dur="500"/>
                                        <p:tgtEl>
                                          <p:spTgt spid="11"/>
                                        </p:tgtEl>
                                      </p:cBhvr>
                                    </p:animEffect>
                                  </p:childTnLst>
                                </p:cTn>
                              </p:par>
                              <p:par>
                                <p:cTn id="21" presetID="4" presetClass="entr" presetSubtype="16"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ox(in)">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box(in)">
                                      <p:cBhvr>
                                        <p:cTn id="28" dur="500"/>
                                        <p:tgtEl>
                                          <p:spTgt spid="13"/>
                                        </p:tgtEl>
                                      </p:cBhvr>
                                    </p:animEffect>
                                  </p:childTnLst>
                                </p:cTn>
                              </p:par>
                              <p:par>
                                <p:cTn id="29" presetID="4" presetClass="entr" presetSubtype="16"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box(in)">
                                      <p:cBhvr>
                                        <p:cTn id="3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animBg="1"/>
      <p:bldP spid="11" grpId="0"/>
      <p:bldP spid="12" grpId="0" animBg="1"/>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1"/>
            <a:ext cx="5036234" cy="788670"/>
          </a:xfrm>
        </p:spPr>
        <p:txBody>
          <a:bodyPr>
            <a:normAutofit fontScale="90000"/>
          </a:bodyPr>
          <a:lstStyle/>
          <a:p>
            <a:r>
              <a:rPr lang="zh-CN" altLang="en-US" smtClean="0"/>
              <a:t>文章结构分析（说明文）</a:t>
            </a:r>
            <a:endParaRPr lang="zh-CN" altLang="en-US"/>
          </a:p>
        </p:txBody>
      </p:sp>
      <p:sp>
        <p:nvSpPr>
          <p:cNvPr id="3" name="内容占位符 2"/>
          <p:cNvSpPr>
            <a:spLocks noGrp="1"/>
          </p:cNvSpPr>
          <p:nvPr>
            <p:ph idx="1"/>
          </p:nvPr>
        </p:nvSpPr>
        <p:spPr>
          <a:xfrm>
            <a:off x="2227006" y="368710"/>
            <a:ext cx="9964994" cy="6489290"/>
          </a:xfrm>
        </p:spPr>
        <p:txBody>
          <a:bodyPr>
            <a:normAutofit fontScale="92500" lnSpcReduction="20000"/>
          </a:bodyPr>
          <a:lstStyle/>
          <a:p>
            <a:r>
              <a:rPr lang="en-US" altLang="zh-CN" sz="2600" smtClean="0"/>
              <a:t>                                         </a:t>
            </a:r>
            <a:r>
              <a:rPr lang="en-US" altLang="zh-CN" sz="2600" b="1" smtClean="0"/>
              <a:t>2020 </a:t>
            </a:r>
            <a:r>
              <a:rPr lang="zh-CN" altLang="en-US" sz="2600" b="1" smtClean="0"/>
              <a:t>高三四校联考</a:t>
            </a:r>
            <a:r>
              <a:rPr lang="en-US" altLang="zh-CN" sz="2600" b="1" smtClean="0"/>
              <a:t>C</a:t>
            </a:r>
            <a:r>
              <a:rPr lang="zh-CN" altLang="en-US" sz="2600" b="1" smtClean="0"/>
              <a:t>篇</a:t>
            </a:r>
            <a:endParaRPr lang="en-US" altLang="zh-CN" sz="2600" b="1" smtClean="0"/>
          </a:p>
          <a:p>
            <a:r>
              <a:rPr lang="en-US" altLang="zh-CN" sz="2400" b="1" smtClean="0"/>
              <a:t>     para. 1:  </a:t>
            </a:r>
            <a:r>
              <a:rPr lang="en-US" altLang="zh-CN" sz="2400" b="1" smtClean="0">
                <a:solidFill>
                  <a:srgbClr val="FF0000"/>
                </a:solidFill>
              </a:rPr>
              <a:t>Food experts say washing could spread the germs on your turkey in the kitchen sink or nearby food.</a:t>
            </a:r>
            <a:r>
              <a:rPr lang="en-US" altLang="zh-CN" sz="2400" b="1" smtClean="0"/>
              <a:t> But it’s been a challenge trying to convince cooks to stop rinsing(</a:t>
            </a:r>
            <a:r>
              <a:rPr lang="zh-CN" altLang="en-US" sz="2400" b="1" smtClean="0"/>
              <a:t>冲洗</a:t>
            </a:r>
            <a:r>
              <a:rPr lang="en-US" altLang="zh-CN" sz="2400" b="1" smtClean="0"/>
              <a:t>) off law poultry. Germs that can make people sick are common in the guts of healthy poultry and are legally allowed to be on raw turkey and chicken. The assumption is that nobody eats their poultry raw, and that thorough cooking will kill the bacteria. (</a:t>
            </a:r>
            <a:r>
              <a:rPr lang="zh-CN" altLang="en-US" sz="2400" b="1" smtClean="0"/>
              <a:t>引出观点或者现象</a:t>
            </a:r>
            <a:r>
              <a:rPr lang="en-US" altLang="zh-CN" sz="2400" b="1" smtClean="0"/>
              <a:t>—</a:t>
            </a:r>
            <a:r>
              <a:rPr lang="zh-CN" altLang="en-US" sz="2400" b="1" smtClean="0"/>
              <a:t>专家认为在厨房清洗家禽会造成细菌污染。</a:t>
            </a:r>
            <a:r>
              <a:rPr lang="en-US" altLang="zh-CN" sz="2400" b="1" smtClean="0"/>
              <a:t>)</a:t>
            </a:r>
          </a:p>
          <a:p>
            <a:r>
              <a:rPr lang="en-US" altLang="zh-CN" sz="2400" b="1" smtClean="0"/>
              <a:t>      para. 2:  </a:t>
            </a:r>
            <a:r>
              <a:rPr lang="zh-CN" altLang="en-US" sz="2400" b="1" smtClean="0"/>
              <a:t>为什么人们不接受不洗家禽的观点</a:t>
            </a:r>
            <a:endParaRPr lang="en-US" altLang="zh-CN" sz="2400" b="1" smtClean="0"/>
          </a:p>
          <a:p>
            <a:r>
              <a:rPr lang="en-US" altLang="zh-CN" sz="2400" b="1" smtClean="0"/>
              <a:t>      para. 3: But food preparation is a complicated act, and germs from poultry can be spread even if it’s not washed, especially when birds are removed from packaging. </a:t>
            </a:r>
            <a:r>
              <a:rPr lang="zh-CN" altLang="en-US" sz="2400" b="1" smtClean="0"/>
              <a:t>（承上启下</a:t>
            </a:r>
            <a:r>
              <a:rPr lang="en-US" altLang="zh-CN" sz="2400" b="1" smtClean="0"/>
              <a:t>---</a:t>
            </a:r>
            <a:r>
              <a:rPr lang="zh-CN" altLang="en-US" sz="2400" b="1" smtClean="0"/>
              <a:t>洗不洗家禽都会细菌污染）</a:t>
            </a:r>
            <a:endParaRPr lang="en-US" altLang="zh-CN" sz="2400" b="1" smtClean="0"/>
          </a:p>
          <a:p>
            <a:r>
              <a:rPr lang="en-US" altLang="zh-CN" sz="2400" b="1" smtClean="0"/>
              <a:t>       para. 4: </a:t>
            </a:r>
            <a:r>
              <a:rPr lang="zh-CN" altLang="en-US" sz="2400" b="1" smtClean="0"/>
              <a:t>一项研究证明洗不洗家禽都会细菌污染</a:t>
            </a:r>
            <a:endParaRPr lang="en-US" altLang="zh-CN" sz="2400" b="1" smtClean="0"/>
          </a:p>
          <a:p>
            <a:r>
              <a:rPr lang="en-US" altLang="zh-CN" sz="2400" b="1" smtClean="0"/>
              <a:t>       para. 5: </a:t>
            </a:r>
            <a:r>
              <a:rPr lang="en-US" altLang="zh-CN" sz="2400" b="1" smtClean="0">
                <a:solidFill>
                  <a:srgbClr val="FF0000"/>
                </a:solidFill>
              </a:rPr>
              <a:t>To ensure </a:t>
            </a:r>
            <a:r>
              <a:rPr lang="en-US" altLang="zh-CN" sz="2400" b="1" smtClean="0"/>
              <a:t>a bird is thoroughly cooked, they say to use a thermometer to check that</a:t>
            </a:r>
            <a:r>
              <a:rPr lang="en-US" altLang="zh-CN" sz="2400" b="1" smtClean="0">
                <a:solidFill>
                  <a:srgbClr val="FF0000"/>
                </a:solidFill>
              </a:rPr>
              <a:t>…   To keep </a:t>
            </a:r>
            <a:r>
              <a:rPr lang="en-US" altLang="zh-CN" sz="2400" b="1" smtClean="0"/>
              <a:t>turkeys and other leftovers safe, experts say </a:t>
            </a:r>
            <a:r>
              <a:rPr lang="en-US" altLang="zh-CN" sz="2400" b="1" smtClean="0">
                <a:solidFill>
                  <a:srgbClr val="FF0000"/>
                </a:solidFill>
              </a:rPr>
              <a:t>they should be</a:t>
            </a:r>
            <a:r>
              <a:rPr lang="en-US" altLang="zh-CN" sz="2400" b="1" smtClean="0"/>
              <a:t>…</a:t>
            </a:r>
            <a:r>
              <a:rPr lang="zh-CN" altLang="en-US" sz="2400" b="1" smtClean="0"/>
              <a:t>（解决方法）</a:t>
            </a:r>
            <a:endParaRPr lang="en-US" altLang="zh-CN" sz="2400" b="1" smtClean="0"/>
          </a:p>
        </p:txBody>
      </p:sp>
      <p:grpSp>
        <p:nvGrpSpPr>
          <p:cNvPr id="4" name="组合 12"/>
          <p:cNvGrpSpPr/>
          <p:nvPr/>
        </p:nvGrpSpPr>
        <p:grpSpPr>
          <a:xfrm>
            <a:off x="3595083" y="1953927"/>
            <a:ext cx="6122123" cy="912104"/>
            <a:chOff x="2387916" y="2121048"/>
            <a:chExt cx="5000660" cy="1071570"/>
          </a:xfrm>
        </p:grpSpPr>
        <p:sp>
          <p:nvSpPr>
            <p:cNvPr id="5" name="圆角矩形 4"/>
            <p:cNvSpPr/>
            <p:nvPr/>
          </p:nvSpPr>
          <p:spPr>
            <a:xfrm>
              <a:off x="2387916" y="2121048"/>
              <a:ext cx="5000660" cy="1071570"/>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lumMod val="40000"/>
                    <a:lumOff val="60000"/>
                  </a:schemeClr>
                </a:solidFill>
              </a:endParaRPr>
            </a:p>
          </p:txBody>
        </p:sp>
        <p:sp>
          <p:nvSpPr>
            <p:cNvPr id="6" name="TextBox 5"/>
            <p:cNvSpPr txBox="1"/>
            <p:nvPr/>
          </p:nvSpPr>
          <p:spPr>
            <a:xfrm>
              <a:off x="2428434" y="2431565"/>
              <a:ext cx="4027080" cy="542379"/>
            </a:xfrm>
            <a:prstGeom prst="rect">
              <a:avLst/>
            </a:prstGeom>
            <a:noFill/>
          </p:spPr>
          <p:txBody>
            <a:bodyPr wrap="square" rtlCol="0">
              <a:spAutoFit/>
            </a:bodyPr>
            <a:lstStyle/>
            <a:p>
              <a:r>
                <a:rPr lang="en-US" altLang="zh-CN" sz="2400" b="1" smtClean="0"/>
                <a:t>Part1</a:t>
              </a:r>
              <a:r>
                <a:rPr lang="zh-CN" altLang="en-US" sz="2400" b="1" smtClean="0"/>
                <a:t>：</a:t>
              </a:r>
              <a:r>
                <a:rPr lang="en-US" altLang="zh-CN" sz="2400" b="1" smtClean="0"/>
                <a:t>the introduction (an idea)</a:t>
              </a:r>
              <a:endParaRPr lang="zh-CN" altLang="en-US" sz="2400" b="1"/>
            </a:p>
          </p:txBody>
        </p:sp>
      </p:grpSp>
      <p:grpSp>
        <p:nvGrpSpPr>
          <p:cNvPr id="7" name="组合 12"/>
          <p:cNvGrpSpPr/>
          <p:nvPr/>
        </p:nvGrpSpPr>
        <p:grpSpPr>
          <a:xfrm>
            <a:off x="3554139" y="3032099"/>
            <a:ext cx="4087085" cy="912104"/>
            <a:chOff x="2354419" y="1752269"/>
            <a:chExt cx="5015540" cy="1071570"/>
          </a:xfrm>
        </p:grpSpPr>
        <p:sp>
          <p:nvSpPr>
            <p:cNvPr id="8" name="圆角矩形 7"/>
            <p:cNvSpPr/>
            <p:nvPr/>
          </p:nvSpPr>
          <p:spPr>
            <a:xfrm>
              <a:off x="2354419" y="1752269"/>
              <a:ext cx="5000660" cy="1071570"/>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lumMod val="40000"/>
                    <a:lumOff val="60000"/>
                  </a:schemeClr>
                </a:solidFill>
              </a:endParaRPr>
            </a:p>
          </p:txBody>
        </p:sp>
        <p:sp>
          <p:nvSpPr>
            <p:cNvPr id="9" name="TextBox 8"/>
            <p:cNvSpPr txBox="1"/>
            <p:nvPr/>
          </p:nvSpPr>
          <p:spPr>
            <a:xfrm>
              <a:off x="2512174" y="1998651"/>
              <a:ext cx="4857785" cy="542379"/>
            </a:xfrm>
            <a:prstGeom prst="rect">
              <a:avLst/>
            </a:prstGeom>
            <a:noFill/>
          </p:spPr>
          <p:txBody>
            <a:bodyPr wrap="square" rtlCol="0">
              <a:spAutoFit/>
            </a:bodyPr>
            <a:lstStyle/>
            <a:p>
              <a:r>
                <a:rPr lang="en-US" altLang="zh-CN" sz="2400" b="1" smtClean="0"/>
                <a:t>Part 2</a:t>
              </a:r>
              <a:r>
                <a:rPr lang="zh-CN" altLang="en-US" sz="2400" b="1" smtClean="0"/>
                <a:t>：</a:t>
              </a:r>
              <a:r>
                <a:rPr lang="en-US" altLang="zh-CN" sz="2400" b="1" smtClean="0"/>
                <a:t>the reason</a:t>
              </a:r>
              <a:endParaRPr lang="zh-CN" altLang="en-US" sz="2400" b="1"/>
            </a:p>
          </p:txBody>
        </p:sp>
      </p:grpSp>
      <p:grpSp>
        <p:nvGrpSpPr>
          <p:cNvPr id="14" name="组合 13"/>
          <p:cNvGrpSpPr/>
          <p:nvPr/>
        </p:nvGrpSpPr>
        <p:grpSpPr>
          <a:xfrm>
            <a:off x="3570061" y="4208081"/>
            <a:ext cx="4536709" cy="912104"/>
            <a:chOff x="3570061" y="4208081"/>
            <a:chExt cx="4223563" cy="912104"/>
          </a:xfrm>
        </p:grpSpPr>
        <p:sp>
          <p:nvSpPr>
            <p:cNvPr id="10" name="圆角矩形 9"/>
            <p:cNvSpPr/>
            <p:nvPr/>
          </p:nvSpPr>
          <p:spPr>
            <a:xfrm>
              <a:off x="3570061" y="4208081"/>
              <a:ext cx="4074960" cy="912104"/>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lumMod val="40000"/>
                    <a:lumOff val="60000"/>
                  </a:schemeClr>
                </a:solidFill>
              </a:endParaRPr>
            </a:p>
          </p:txBody>
        </p:sp>
        <p:sp>
          <p:nvSpPr>
            <p:cNvPr id="11" name="TextBox 10"/>
            <p:cNvSpPr txBox="1"/>
            <p:nvPr/>
          </p:nvSpPr>
          <p:spPr>
            <a:xfrm>
              <a:off x="3835091" y="4363207"/>
              <a:ext cx="3958533" cy="461665"/>
            </a:xfrm>
            <a:prstGeom prst="rect">
              <a:avLst/>
            </a:prstGeom>
            <a:noFill/>
          </p:spPr>
          <p:txBody>
            <a:bodyPr wrap="square" rtlCol="0">
              <a:spAutoFit/>
            </a:bodyPr>
            <a:lstStyle/>
            <a:p>
              <a:r>
                <a:rPr lang="en-US" altLang="zh-CN" sz="2400" b="1" smtClean="0"/>
                <a:t>Part 3: Analysis </a:t>
              </a:r>
              <a:r>
                <a:rPr lang="zh-CN" altLang="en-US" sz="2400" b="1" smtClean="0"/>
                <a:t>（</a:t>
              </a:r>
              <a:r>
                <a:rPr lang="en-US" altLang="zh-CN" sz="2400" b="1" smtClean="0"/>
                <a:t>a study</a:t>
              </a:r>
              <a:r>
                <a:rPr lang="zh-CN" altLang="en-US" sz="2400" b="1" smtClean="0"/>
                <a:t>）</a:t>
              </a:r>
              <a:endParaRPr lang="zh-CN" altLang="en-US" sz="2400" b="1"/>
            </a:p>
          </p:txBody>
        </p:sp>
      </p:grpSp>
      <p:grpSp>
        <p:nvGrpSpPr>
          <p:cNvPr id="15" name="组合 14"/>
          <p:cNvGrpSpPr/>
          <p:nvPr/>
        </p:nvGrpSpPr>
        <p:grpSpPr>
          <a:xfrm>
            <a:off x="3708812" y="5575132"/>
            <a:ext cx="4684561" cy="912104"/>
            <a:chOff x="3708812" y="5575132"/>
            <a:chExt cx="4684561" cy="912104"/>
          </a:xfrm>
        </p:grpSpPr>
        <p:sp>
          <p:nvSpPr>
            <p:cNvPr id="12" name="圆角矩形 11"/>
            <p:cNvSpPr/>
            <p:nvPr/>
          </p:nvSpPr>
          <p:spPr>
            <a:xfrm>
              <a:off x="3708812" y="5575132"/>
              <a:ext cx="4643617" cy="912104"/>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lumMod val="40000"/>
                    <a:lumOff val="60000"/>
                  </a:schemeClr>
                </a:solidFill>
              </a:endParaRPr>
            </a:p>
          </p:txBody>
        </p:sp>
        <p:sp>
          <p:nvSpPr>
            <p:cNvPr id="13" name="TextBox 12"/>
            <p:cNvSpPr txBox="1"/>
            <p:nvPr/>
          </p:nvSpPr>
          <p:spPr>
            <a:xfrm>
              <a:off x="3782775" y="5771202"/>
              <a:ext cx="4610598" cy="461665"/>
            </a:xfrm>
            <a:prstGeom prst="rect">
              <a:avLst/>
            </a:prstGeom>
            <a:noFill/>
          </p:spPr>
          <p:txBody>
            <a:bodyPr wrap="square" rtlCol="0">
              <a:spAutoFit/>
            </a:bodyPr>
            <a:lstStyle/>
            <a:p>
              <a:r>
                <a:rPr lang="en-US" altLang="zh-CN" sz="2400" b="1" smtClean="0"/>
                <a:t>Part 4: solutions/suggestions </a:t>
              </a:r>
              <a:endParaRPr lang="zh-CN" altLang="en-US" sz="2400" b="1"/>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ox(i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linds(horizont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linds(horizontal)">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 y="1"/>
            <a:ext cx="3330056" cy="788670"/>
          </a:xfrm>
        </p:spPr>
        <p:txBody>
          <a:bodyPr>
            <a:noAutofit/>
          </a:bodyPr>
          <a:lstStyle/>
          <a:p>
            <a:r>
              <a:rPr lang="en-US" altLang="zh-CN" sz="3200" smtClean="0"/>
              <a:t/>
            </a:r>
            <a:br>
              <a:rPr lang="en-US" altLang="zh-CN" sz="3200" smtClean="0"/>
            </a:br>
            <a:r>
              <a:rPr lang="zh-CN" altLang="en-US" sz="3200" smtClean="0"/>
              <a:t>社科类说明文的基本结构</a:t>
            </a:r>
            <a:br>
              <a:rPr lang="zh-CN" altLang="en-US" sz="3200" smtClean="0"/>
            </a:br>
            <a:endParaRPr lang="zh-CN" altLang="en-US" sz="3200"/>
          </a:p>
        </p:txBody>
      </p:sp>
      <p:grpSp>
        <p:nvGrpSpPr>
          <p:cNvPr id="21" name="组合 20"/>
          <p:cNvGrpSpPr/>
          <p:nvPr/>
        </p:nvGrpSpPr>
        <p:grpSpPr>
          <a:xfrm>
            <a:off x="4285397" y="163773"/>
            <a:ext cx="5920029" cy="1173708"/>
            <a:chOff x="4285397" y="163773"/>
            <a:chExt cx="5920029" cy="1173708"/>
          </a:xfrm>
        </p:grpSpPr>
        <p:sp>
          <p:nvSpPr>
            <p:cNvPr id="10" name="椭圆 9"/>
            <p:cNvSpPr/>
            <p:nvPr/>
          </p:nvSpPr>
          <p:spPr>
            <a:xfrm>
              <a:off x="4285397" y="163773"/>
              <a:ext cx="5920029" cy="1173708"/>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TextBox 10"/>
            <p:cNvSpPr txBox="1"/>
            <p:nvPr/>
          </p:nvSpPr>
          <p:spPr>
            <a:xfrm>
              <a:off x="5061890" y="286603"/>
              <a:ext cx="4409656" cy="954107"/>
            </a:xfrm>
            <a:prstGeom prst="rect">
              <a:avLst/>
            </a:prstGeom>
            <a:noFill/>
          </p:spPr>
          <p:txBody>
            <a:bodyPr wrap="square" rtlCol="0">
              <a:spAutoFit/>
            </a:bodyPr>
            <a:lstStyle/>
            <a:p>
              <a:r>
                <a:rPr lang="en-US" altLang="zh-CN" sz="2800" b="1" smtClean="0"/>
                <a:t>Introduction</a:t>
              </a:r>
              <a:r>
                <a:rPr lang="zh-CN" altLang="en-US" sz="2800" b="1" smtClean="0"/>
                <a:t>（引出一个现象或者观点）</a:t>
              </a:r>
              <a:endParaRPr lang="zh-CN" altLang="en-US" sz="2800" b="1"/>
            </a:p>
          </p:txBody>
        </p:sp>
      </p:grpSp>
      <p:sp>
        <p:nvSpPr>
          <p:cNvPr id="12" name="下箭头 11"/>
          <p:cNvSpPr/>
          <p:nvPr/>
        </p:nvSpPr>
        <p:spPr>
          <a:xfrm>
            <a:off x="6830710" y="1402292"/>
            <a:ext cx="476253" cy="3571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2" name="组合 21"/>
          <p:cNvGrpSpPr/>
          <p:nvPr/>
        </p:nvGrpSpPr>
        <p:grpSpPr>
          <a:xfrm>
            <a:off x="4857742" y="1842447"/>
            <a:ext cx="4272610" cy="846161"/>
            <a:chOff x="4857742" y="1842447"/>
            <a:chExt cx="4272610" cy="846161"/>
          </a:xfrm>
        </p:grpSpPr>
        <p:sp>
          <p:nvSpPr>
            <p:cNvPr id="13" name="椭圆 12"/>
            <p:cNvSpPr/>
            <p:nvPr/>
          </p:nvSpPr>
          <p:spPr>
            <a:xfrm>
              <a:off x="4857742" y="1842447"/>
              <a:ext cx="4272610" cy="846161"/>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TextBox 13"/>
            <p:cNvSpPr txBox="1"/>
            <p:nvPr/>
          </p:nvSpPr>
          <p:spPr>
            <a:xfrm>
              <a:off x="6218547" y="2034786"/>
              <a:ext cx="2857520" cy="523220"/>
            </a:xfrm>
            <a:prstGeom prst="rect">
              <a:avLst/>
            </a:prstGeom>
            <a:noFill/>
          </p:spPr>
          <p:txBody>
            <a:bodyPr wrap="square" rtlCol="0">
              <a:spAutoFit/>
            </a:bodyPr>
            <a:lstStyle/>
            <a:p>
              <a:r>
                <a:rPr lang="en-US" altLang="zh-CN" sz="2800" b="1" smtClean="0"/>
                <a:t>reason</a:t>
              </a:r>
              <a:endParaRPr lang="zh-CN" altLang="en-US" sz="2800" b="1"/>
            </a:p>
          </p:txBody>
        </p:sp>
      </p:grpSp>
      <p:sp>
        <p:nvSpPr>
          <p:cNvPr id="15" name="下箭头 14"/>
          <p:cNvSpPr/>
          <p:nvPr/>
        </p:nvSpPr>
        <p:spPr>
          <a:xfrm>
            <a:off x="6694232" y="2939382"/>
            <a:ext cx="666755" cy="4286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3" name="组合 22"/>
          <p:cNvGrpSpPr/>
          <p:nvPr/>
        </p:nvGrpSpPr>
        <p:grpSpPr>
          <a:xfrm>
            <a:off x="3782972" y="3521335"/>
            <a:ext cx="7048549" cy="1071570"/>
            <a:chOff x="3782972" y="3521335"/>
            <a:chExt cx="7048549" cy="1071570"/>
          </a:xfrm>
        </p:grpSpPr>
        <p:sp>
          <p:nvSpPr>
            <p:cNvPr id="16" name="椭圆 15"/>
            <p:cNvSpPr/>
            <p:nvPr/>
          </p:nvSpPr>
          <p:spPr>
            <a:xfrm>
              <a:off x="3782972" y="3521335"/>
              <a:ext cx="7048549" cy="1071570"/>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TextBox 16"/>
            <p:cNvSpPr txBox="1"/>
            <p:nvPr/>
          </p:nvSpPr>
          <p:spPr>
            <a:xfrm>
              <a:off x="4490113" y="3650564"/>
              <a:ext cx="6277971" cy="892552"/>
            </a:xfrm>
            <a:prstGeom prst="rect">
              <a:avLst/>
            </a:prstGeom>
            <a:noFill/>
          </p:spPr>
          <p:txBody>
            <a:bodyPr wrap="square" rtlCol="0">
              <a:spAutoFit/>
            </a:bodyPr>
            <a:lstStyle/>
            <a:p>
              <a:r>
                <a:rPr lang="en-US" altLang="zh-CN" sz="2800" b="1" smtClean="0"/>
                <a:t>analysis:</a:t>
              </a:r>
              <a:r>
                <a:rPr lang="en-US" altLang="zh-CN" sz="2400" b="1" smtClean="0"/>
                <a:t> </a:t>
              </a:r>
              <a:r>
                <a:rPr lang="zh-CN" altLang="en-US" sz="2400" b="1" smtClean="0"/>
                <a:t>摆事实</a:t>
              </a:r>
              <a:r>
                <a:rPr lang="en-US" altLang="zh-CN" sz="2400" b="1" smtClean="0"/>
                <a:t>/</a:t>
              </a:r>
              <a:r>
                <a:rPr lang="zh-CN" altLang="en-US" sz="2400" b="1" smtClean="0"/>
                <a:t>研究 （研究背景；如何开展研究；研究的结果；研究的评价</a:t>
              </a:r>
              <a:r>
                <a:rPr lang="zh-CN" altLang="en-US" sz="2400" smtClean="0"/>
                <a:t>）</a:t>
              </a:r>
              <a:endParaRPr lang="zh-CN" altLang="en-US" sz="2400"/>
            </a:p>
          </p:txBody>
        </p:sp>
      </p:grpSp>
      <p:sp>
        <p:nvSpPr>
          <p:cNvPr id="19" name="下箭头 18"/>
          <p:cNvSpPr/>
          <p:nvPr/>
        </p:nvSpPr>
        <p:spPr>
          <a:xfrm>
            <a:off x="6680301" y="4793571"/>
            <a:ext cx="666755" cy="4286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4" name="组合 23"/>
          <p:cNvGrpSpPr/>
          <p:nvPr/>
        </p:nvGrpSpPr>
        <p:grpSpPr>
          <a:xfrm>
            <a:off x="5143210" y="5361877"/>
            <a:ext cx="5215442" cy="1071570"/>
            <a:chOff x="5266040" y="5361876"/>
            <a:chExt cx="5215442" cy="1071570"/>
          </a:xfrm>
        </p:grpSpPr>
        <p:sp>
          <p:nvSpPr>
            <p:cNvPr id="18" name="椭圆 17"/>
            <p:cNvSpPr/>
            <p:nvPr/>
          </p:nvSpPr>
          <p:spPr>
            <a:xfrm>
              <a:off x="5266040" y="5361876"/>
              <a:ext cx="4095779" cy="1071570"/>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TextBox 19"/>
            <p:cNvSpPr txBox="1"/>
            <p:nvPr/>
          </p:nvSpPr>
          <p:spPr>
            <a:xfrm>
              <a:off x="5441760" y="5641231"/>
              <a:ext cx="5039722" cy="523220"/>
            </a:xfrm>
            <a:prstGeom prst="rect">
              <a:avLst/>
            </a:prstGeom>
            <a:noFill/>
          </p:spPr>
          <p:txBody>
            <a:bodyPr wrap="square" rtlCol="0">
              <a:spAutoFit/>
            </a:bodyPr>
            <a:lstStyle/>
            <a:p>
              <a:r>
                <a:rPr lang="en-US" altLang="zh-CN" sz="2800" b="1" smtClean="0"/>
                <a:t>solutions/ conclusion</a:t>
              </a:r>
              <a:endParaRPr lang="zh-CN" altLang="en-US" sz="2800" b="1"/>
            </a:p>
          </p:txBody>
        </p: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 y="1"/>
            <a:ext cx="4937761" cy="788670"/>
          </a:xfrm>
        </p:spPr>
        <p:txBody>
          <a:bodyPr>
            <a:normAutofit fontScale="90000"/>
          </a:bodyPr>
          <a:lstStyle/>
          <a:p>
            <a:r>
              <a:rPr lang="zh-CN" altLang="en-US" smtClean="0"/>
              <a:t>文章结构分析（议论文）</a:t>
            </a:r>
            <a:endParaRPr lang="zh-CN" altLang="en-US"/>
          </a:p>
        </p:txBody>
      </p:sp>
      <p:sp>
        <p:nvSpPr>
          <p:cNvPr id="3" name="内容占位符 2"/>
          <p:cNvSpPr>
            <a:spLocks noGrp="1"/>
          </p:cNvSpPr>
          <p:nvPr>
            <p:ph idx="1"/>
          </p:nvPr>
        </p:nvSpPr>
        <p:spPr>
          <a:xfrm>
            <a:off x="1631173" y="685004"/>
            <a:ext cx="10560827" cy="7374195"/>
          </a:xfrm>
        </p:spPr>
        <p:txBody>
          <a:bodyPr>
            <a:noAutofit/>
          </a:bodyPr>
          <a:lstStyle/>
          <a:p>
            <a:r>
              <a:rPr lang="en-US" altLang="zh-CN" sz="2200" b="1" u="sng" smtClean="0">
                <a:effectLst>
                  <a:outerShdw blurRad="38100" dist="38100" dir="2700000" algn="tl">
                    <a:srgbClr val="000000">
                      <a:alpha val="43137"/>
                    </a:srgbClr>
                  </a:outerShdw>
                </a:effectLst>
              </a:rPr>
              <a:t>1. </a:t>
            </a:r>
            <a:r>
              <a:rPr lang="zh-CN" altLang="en-US" sz="2200" b="1" u="sng" smtClean="0">
                <a:effectLst>
                  <a:outerShdw blurRad="38100" dist="38100" dir="2700000" algn="tl">
                    <a:srgbClr val="000000">
                      <a:alpha val="43137"/>
                    </a:srgbClr>
                  </a:outerShdw>
                </a:effectLst>
              </a:rPr>
              <a:t>论点（</a:t>
            </a:r>
            <a:r>
              <a:rPr lang="en-US" altLang="zh-CN" sz="2200" b="1" u="sng" smtClean="0">
                <a:effectLst>
                  <a:outerShdw blurRad="38100" dist="38100" dir="2700000" algn="tl">
                    <a:srgbClr val="000000">
                      <a:alpha val="43137"/>
                    </a:srgbClr>
                  </a:outerShdw>
                </a:effectLst>
              </a:rPr>
              <a:t>CP</a:t>
            </a:r>
            <a:r>
              <a:rPr lang="zh-CN" altLang="en-US" sz="2200" b="1" u="sng" smtClean="0">
                <a:effectLst>
                  <a:outerShdw blurRad="38100" dist="38100" dir="2700000" algn="tl">
                    <a:srgbClr val="000000">
                      <a:alpha val="43137"/>
                    </a:srgbClr>
                  </a:outerShdw>
                </a:effectLst>
              </a:rPr>
              <a:t>）</a:t>
            </a:r>
            <a:r>
              <a:rPr lang="en-US" altLang="zh-CN" sz="2200" b="1" u="sng" smtClean="0">
                <a:effectLst>
                  <a:outerShdw blurRad="38100" dist="38100" dir="2700000" algn="tl">
                    <a:srgbClr val="000000">
                      <a:alpha val="43137"/>
                    </a:srgbClr>
                  </a:outerShdw>
                </a:effectLst>
              </a:rPr>
              <a:t>---</a:t>
            </a:r>
            <a:r>
              <a:rPr lang="zh-CN" altLang="en-US" sz="2200" b="1" u="sng" smtClean="0">
                <a:effectLst>
                  <a:outerShdw blurRad="38100" dist="38100" dir="2700000" algn="tl">
                    <a:srgbClr val="000000">
                      <a:alpha val="43137"/>
                    </a:srgbClr>
                  </a:outerShdw>
                </a:effectLst>
              </a:rPr>
              <a:t>分点论证（举例子；列数据；对比等）</a:t>
            </a:r>
            <a:r>
              <a:rPr lang="en-US" altLang="zh-CN" sz="2200" b="1" u="sng" smtClean="0">
                <a:effectLst>
                  <a:outerShdw blurRad="38100" dist="38100" dir="2700000" algn="tl">
                    <a:srgbClr val="000000">
                      <a:alpha val="43137"/>
                    </a:srgbClr>
                  </a:outerShdw>
                </a:effectLst>
              </a:rPr>
              <a:t>--</a:t>
            </a:r>
            <a:r>
              <a:rPr lang="zh-CN" altLang="en-US" sz="2200" b="1" u="sng" smtClean="0">
                <a:effectLst>
                  <a:outerShdw blurRad="38100" dist="38100" dir="2700000" algn="tl">
                    <a:srgbClr val="000000">
                      <a:alpha val="43137"/>
                    </a:srgbClr>
                  </a:outerShdw>
                </a:effectLst>
              </a:rPr>
              <a:t>总结（重申论点）</a:t>
            </a:r>
            <a:endParaRPr lang="en-US" altLang="zh-CN" sz="2200" b="1" u="sng" smtClean="0">
              <a:effectLst>
                <a:outerShdw blurRad="38100" dist="38100" dir="2700000" algn="tl">
                  <a:srgbClr val="000000">
                    <a:alpha val="43137"/>
                  </a:srgbClr>
                </a:outerShdw>
              </a:effectLst>
            </a:endParaRPr>
          </a:p>
          <a:p>
            <a:r>
              <a:rPr lang="en-US" altLang="zh-CN" sz="2200" b="1" smtClean="0">
                <a:effectLst>
                  <a:outerShdw blurRad="38100" dist="38100" dir="2700000" algn="tl">
                    <a:srgbClr val="000000">
                      <a:alpha val="43137"/>
                    </a:srgbClr>
                  </a:outerShdw>
                </a:effectLst>
              </a:rPr>
              <a:t> </a:t>
            </a:r>
            <a:r>
              <a:rPr lang="en-US" altLang="zh-CN" sz="2200" b="1" u="sng" smtClean="0">
                <a:effectLst>
                  <a:outerShdw blurRad="38100" dist="38100" dir="2700000" algn="tl">
                    <a:srgbClr val="000000">
                      <a:alpha val="43137"/>
                    </a:srgbClr>
                  </a:outerShdw>
                </a:effectLst>
              </a:rPr>
              <a:t>2. </a:t>
            </a:r>
            <a:r>
              <a:rPr lang="zh-CN" altLang="en-US" sz="2200" b="1" u="sng" smtClean="0">
                <a:effectLst>
                  <a:outerShdw blurRad="38100" dist="38100" dir="2700000" algn="tl">
                    <a:srgbClr val="000000">
                      <a:alpha val="43137"/>
                    </a:srgbClr>
                  </a:outerShdw>
                </a:effectLst>
              </a:rPr>
              <a:t>正反论证</a:t>
            </a:r>
            <a:endParaRPr lang="en-US" altLang="zh-CN" sz="2200" b="1" u="sng" smtClean="0">
              <a:effectLst>
                <a:outerShdw blurRad="38100" dist="38100" dir="2700000" algn="tl">
                  <a:srgbClr val="000000">
                    <a:alpha val="43137"/>
                  </a:srgbClr>
                </a:outerShdw>
              </a:effectLst>
            </a:endParaRPr>
          </a:p>
          <a:p>
            <a:r>
              <a:rPr lang="en-US" altLang="zh-CN" sz="2200" b="1" smtClean="0">
                <a:solidFill>
                  <a:srgbClr val="FF0000"/>
                </a:solidFill>
              </a:rPr>
              <a:t>        Publicity offers several benefits. </a:t>
            </a:r>
            <a:r>
              <a:rPr lang="en-US" altLang="zh-CN" sz="2200" b="1" smtClean="0"/>
              <a:t>There are not costs for message time or space… Publicity reaches a mass audience within a shot time…</a:t>
            </a:r>
          </a:p>
          <a:p>
            <a:r>
              <a:rPr lang="en-US" altLang="zh-CN" sz="2200" b="1" smtClean="0"/>
              <a:t>        Credibility about message is high, because thy are reported in independent media…</a:t>
            </a:r>
          </a:p>
          <a:p>
            <a:r>
              <a:rPr lang="en-US" altLang="zh-CN" sz="2200" b="1" smtClean="0">
                <a:solidFill>
                  <a:srgbClr val="FF0000"/>
                </a:solidFill>
              </a:rPr>
              <a:t>         Publicity also has some significant limitations. </a:t>
            </a:r>
            <a:r>
              <a:rPr lang="en-US" altLang="zh-CN" sz="2200" b="1" smtClean="0"/>
              <a:t>A firm has little control over messages, their timing, their placement, or their coverage by a given medium.</a:t>
            </a:r>
          </a:p>
          <a:p>
            <a:r>
              <a:rPr lang="en-US" altLang="zh-CN" sz="2200" b="1" smtClean="0"/>
              <a:t>          For example, in 1982, …</a:t>
            </a:r>
          </a:p>
          <a:p>
            <a:r>
              <a:rPr lang="en-US" altLang="zh-CN" sz="2200" b="1" smtClean="0"/>
              <a:t>          A firm may want publicity during certain periods, such as when a new product is introduced or new store opened, …Finally, the media decide whether to cover a story at all an the amount of coverage to be devoted to it.</a:t>
            </a:r>
          </a:p>
        </p:txBody>
      </p:sp>
      <p:grpSp>
        <p:nvGrpSpPr>
          <p:cNvPr id="8" name="组合 7"/>
          <p:cNvGrpSpPr/>
          <p:nvPr/>
        </p:nvGrpSpPr>
        <p:grpSpPr>
          <a:xfrm>
            <a:off x="4318782" y="1899138"/>
            <a:ext cx="4783015" cy="1448973"/>
            <a:chOff x="4318782" y="1899138"/>
            <a:chExt cx="4783015" cy="1448973"/>
          </a:xfrm>
        </p:grpSpPr>
        <p:sp>
          <p:nvSpPr>
            <p:cNvPr id="4" name="椭圆 3"/>
            <p:cNvSpPr/>
            <p:nvPr/>
          </p:nvSpPr>
          <p:spPr>
            <a:xfrm>
              <a:off x="4318782" y="1899138"/>
              <a:ext cx="4783015" cy="1448973"/>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4"/>
            <p:cNvSpPr txBox="1"/>
            <p:nvPr/>
          </p:nvSpPr>
          <p:spPr>
            <a:xfrm>
              <a:off x="4783016" y="2152357"/>
              <a:ext cx="4149969" cy="954107"/>
            </a:xfrm>
            <a:prstGeom prst="rect">
              <a:avLst/>
            </a:prstGeom>
            <a:noFill/>
          </p:spPr>
          <p:txBody>
            <a:bodyPr wrap="square" rtlCol="0">
              <a:spAutoFit/>
            </a:bodyPr>
            <a:lstStyle/>
            <a:p>
              <a:r>
                <a:rPr lang="zh-CN" altLang="en-US" sz="2800" b="1" smtClean="0"/>
                <a:t>正面论证（媒体报道的好处）</a:t>
              </a:r>
              <a:r>
                <a:rPr lang="en-US" altLang="zh-CN" sz="2800" b="1" smtClean="0"/>
                <a:t>+</a:t>
              </a:r>
              <a:r>
                <a:rPr lang="zh-CN" altLang="en-US" sz="2800" b="1" smtClean="0"/>
                <a:t>论据（分点；对比</a:t>
              </a:r>
              <a:r>
                <a:rPr lang="zh-CN" altLang="en-US" b="1" smtClean="0"/>
                <a:t>）</a:t>
              </a:r>
              <a:endParaRPr lang="zh-CN" altLang="en-US" b="1"/>
            </a:p>
          </p:txBody>
        </p:sp>
      </p:grpSp>
      <p:grpSp>
        <p:nvGrpSpPr>
          <p:cNvPr id="9" name="组合 8"/>
          <p:cNvGrpSpPr/>
          <p:nvPr/>
        </p:nvGrpSpPr>
        <p:grpSpPr>
          <a:xfrm>
            <a:off x="4400844" y="3964744"/>
            <a:ext cx="5291796" cy="1704536"/>
            <a:chOff x="4400844" y="3964744"/>
            <a:chExt cx="5291796" cy="1704536"/>
          </a:xfrm>
        </p:grpSpPr>
        <p:sp>
          <p:nvSpPr>
            <p:cNvPr id="6" name="椭圆 5"/>
            <p:cNvSpPr/>
            <p:nvPr/>
          </p:nvSpPr>
          <p:spPr>
            <a:xfrm>
              <a:off x="4400844" y="3964744"/>
              <a:ext cx="5291796" cy="1704536"/>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TextBox 6"/>
            <p:cNvSpPr txBox="1"/>
            <p:nvPr/>
          </p:nvSpPr>
          <p:spPr>
            <a:xfrm>
              <a:off x="4977619" y="4302370"/>
              <a:ext cx="4489938" cy="954107"/>
            </a:xfrm>
            <a:prstGeom prst="rect">
              <a:avLst/>
            </a:prstGeom>
            <a:noFill/>
          </p:spPr>
          <p:txBody>
            <a:bodyPr wrap="square" rtlCol="0">
              <a:spAutoFit/>
            </a:bodyPr>
            <a:lstStyle/>
            <a:p>
              <a:r>
                <a:rPr lang="zh-CN" altLang="en-US" sz="2800" b="1" smtClean="0"/>
                <a:t>反面论证（媒体报道的弊端）</a:t>
              </a:r>
              <a:r>
                <a:rPr lang="en-US" altLang="zh-CN" sz="2800" b="1" smtClean="0"/>
                <a:t>+</a:t>
              </a:r>
              <a:r>
                <a:rPr lang="zh-CN" altLang="en-US" sz="2800" b="1" smtClean="0"/>
                <a:t>论据（分点；举例</a:t>
              </a:r>
              <a:r>
                <a:rPr lang="zh-CN" altLang="en-US" b="1" smtClean="0"/>
                <a:t>）</a:t>
              </a:r>
              <a:endParaRPr lang="zh-CN" altLang="en-US" b="1"/>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linds(horizontal)">
                                      <p:cBhvr>
                                        <p:cTn id="15" dur="500"/>
                                        <p:tgtEl>
                                          <p:spTgt spid="3">
                                            <p:txEl>
                                              <p:pRg st="2" end="2"/>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blinds(horizontal)">
                                      <p:cBhvr>
                                        <p:cTn id="18" dur="500"/>
                                        <p:tgtEl>
                                          <p:spTgt spid="3">
                                            <p:txEl>
                                              <p:pRg st="3" end="3"/>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blinds(horizontal)">
                                      <p:cBhvr>
                                        <p:cTn id="21" dur="500"/>
                                        <p:tgtEl>
                                          <p:spTgt spid="3">
                                            <p:txEl>
                                              <p:pRg st="4" end="4"/>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blinds(horizontal)">
                                      <p:cBhvr>
                                        <p:cTn id="24" dur="500"/>
                                        <p:tgtEl>
                                          <p:spTgt spid="3">
                                            <p:txEl>
                                              <p:pRg st="5" end="5"/>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blinds(horizontal)">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linds(horizontal)">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blinds(horizontal)">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 y="1"/>
            <a:ext cx="5078437" cy="788670"/>
          </a:xfrm>
        </p:spPr>
        <p:txBody>
          <a:bodyPr>
            <a:normAutofit fontScale="90000"/>
          </a:bodyPr>
          <a:lstStyle/>
          <a:p>
            <a:r>
              <a:rPr lang="zh-CN" altLang="en-US" smtClean="0"/>
              <a:t>文章结构分析（记叙文）</a:t>
            </a:r>
            <a:endParaRPr lang="zh-CN" altLang="en-US"/>
          </a:p>
        </p:txBody>
      </p:sp>
      <p:sp>
        <p:nvSpPr>
          <p:cNvPr id="3" name="内容占位符 2"/>
          <p:cNvSpPr>
            <a:spLocks noGrp="1"/>
          </p:cNvSpPr>
          <p:nvPr>
            <p:ph idx="1"/>
          </p:nvPr>
        </p:nvSpPr>
        <p:spPr>
          <a:xfrm>
            <a:off x="1917291" y="791781"/>
            <a:ext cx="10274710" cy="6066219"/>
          </a:xfrm>
        </p:spPr>
        <p:txBody>
          <a:bodyPr>
            <a:normAutofit fontScale="92500" lnSpcReduction="10000"/>
          </a:bodyPr>
          <a:lstStyle/>
          <a:p>
            <a:r>
              <a:rPr lang="zh-CN" altLang="en-US" sz="2400" b="1" smtClean="0"/>
              <a:t>以时间顺序（正序；倒叙）讲故事</a:t>
            </a:r>
            <a:endParaRPr lang="en-US" altLang="zh-CN" sz="2400" b="1" smtClean="0"/>
          </a:p>
          <a:p>
            <a:r>
              <a:rPr lang="zh-CN" altLang="en-US" sz="2400" b="1" smtClean="0"/>
              <a:t>一般没有明显的主题句，需要根据文中叙述的内容和线索来概括文章大意</a:t>
            </a:r>
            <a:r>
              <a:rPr lang="en-US" altLang="zh-CN" sz="2400" b="1" smtClean="0"/>
              <a:t>;</a:t>
            </a:r>
          </a:p>
          <a:p>
            <a:r>
              <a:rPr lang="zh-CN" altLang="en-US" sz="2400" b="1" smtClean="0">
                <a:solidFill>
                  <a:srgbClr val="FF0000"/>
                </a:solidFill>
              </a:rPr>
              <a:t>尾段可能出现说理或者作者情感态度的句子。</a:t>
            </a:r>
            <a:endParaRPr lang="en-US" altLang="zh-CN" sz="2400" b="1" smtClean="0">
              <a:solidFill>
                <a:srgbClr val="FF0000"/>
              </a:solidFill>
            </a:endParaRPr>
          </a:p>
          <a:p>
            <a:r>
              <a:rPr lang="en-US" altLang="zh-CN" sz="2400" b="1" smtClean="0"/>
              <a:t>2020</a:t>
            </a:r>
            <a:r>
              <a:rPr lang="zh-CN" altLang="en-US" sz="2400" b="1" smtClean="0"/>
              <a:t>广州市调研考 </a:t>
            </a:r>
            <a:r>
              <a:rPr lang="en-US" altLang="zh-CN" sz="2400" b="1" smtClean="0"/>
              <a:t>B</a:t>
            </a:r>
            <a:r>
              <a:rPr lang="zh-CN" altLang="en-US" sz="2400" b="1" smtClean="0"/>
              <a:t>篇</a:t>
            </a:r>
            <a:endParaRPr lang="en-US" altLang="zh-CN" sz="2400" b="1" smtClean="0"/>
          </a:p>
          <a:p>
            <a:r>
              <a:rPr lang="en-US" altLang="zh-CN" sz="2400" b="1" smtClean="0">
                <a:solidFill>
                  <a:srgbClr val="FF0000"/>
                </a:solidFill>
              </a:rPr>
              <a:t> Last para</a:t>
            </a:r>
            <a:r>
              <a:rPr lang="zh-CN" altLang="en-US" sz="2400" b="1" smtClean="0">
                <a:solidFill>
                  <a:srgbClr val="FF0000"/>
                </a:solidFill>
              </a:rPr>
              <a:t>：</a:t>
            </a:r>
            <a:endParaRPr lang="en-US" altLang="zh-CN" sz="2400" b="1" smtClean="0">
              <a:solidFill>
                <a:srgbClr val="FF0000"/>
              </a:solidFill>
            </a:endParaRPr>
          </a:p>
          <a:p>
            <a:r>
              <a:rPr lang="en-US" altLang="zh-CN" sz="2400" b="1" smtClean="0"/>
              <a:t> I won’t lie—I was still wishing for a hot shower and a soft bed, but as I gazed upward at the Milky Way, I knew this was an adventure </a:t>
            </a:r>
            <a:r>
              <a:rPr lang="en-US" altLang="zh-CN" sz="2400" b="1" u="sng" smtClean="0"/>
              <a:t>I would never forget</a:t>
            </a:r>
            <a:r>
              <a:rPr lang="en-US" altLang="zh-CN" sz="2400" b="1" smtClean="0"/>
              <a:t>.</a:t>
            </a:r>
          </a:p>
          <a:p>
            <a:r>
              <a:rPr lang="en-US" altLang="zh-CN" sz="2400" b="1" smtClean="0"/>
              <a:t>2016</a:t>
            </a:r>
            <a:r>
              <a:rPr lang="zh-CN" altLang="en-US" sz="2400" b="1" smtClean="0"/>
              <a:t>四校联考</a:t>
            </a:r>
            <a:endParaRPr lang="en-US" altLang="zh-CN" sz="2400" b="1" smtClean="0"/>
          </a:p>
          <a:p>
            <a:r>
              <a:rPr lang="en-US" altLang="zh-CN" sz="2400" b="1" smtClean="0">
                <a:solidFill>
                  <a:srgbClr val="FF0000"/>
                </a:solidFill>
              </a:rPr>
              <a:t>Last para</a:t>
            </a:r>
            <a:r>
              <a:rPr lang="zh-CN" altLang="en-US" sz="2400" b="1" smtClean="0">
                <a:solidFill>
                  <a:srgbClr val="FF0000"/>
                </a:solidFill>
              </a:rPr>
              <a:t>：</a:t>
            </a:r>
            <a:endParaRPr lang="en-US" altLang="zh-CN" sz="2400" b="1" smtClean="0">
              <a:solidFill>
                <a:srgbClr val="FF0000"/>
              </a:solidFill>
            </a:endParaRPr>
          </a:p>
          <a:p>
            <a:r>
              <a:rPr lang="en-US" sz="2400" b="1" smtClean="0"/>
              <a:t>I </a:t>
            </a:r>
            <a:r>
              <a:rPr lang="en-US" sz="2400" b="1" u="sng" smtClean="0"/>
              <a:t>feel guilty </a:t>
            </a:r>
            <a:r>
              <a:rPr lang="en-US" sz="2400" b="1" smtClean="0"/>
              <a:t>because I was the one driving in the accident which caused Stacey’s death</a:t>
            </a:r>
            <a:r>
              <a:rPr lang="en-US" sz="2400" b="1" u="sng" smtClean="0"/>
              <a:t>. I also feel proud </a:t>
            </a:r>
            <a:r>
              <a:rPr lang="en-US" sz="2400" b="1" smtClean="0"/>
              <a:t>that my daughter has helped so many people.</a:t>
            </a:r>
            <a:endParaRPr lang="zh-CN" altLang="en-US" sz="2400" b="1" smtClean="0"/>
          </a:p>
          <a:p>
            <a:endParaRPr lang="en-US" altLang="zh-CN" b="1" smtClean="0"/>
          </a:p>
          <a:p>
            <a:endParaRPr lang="en-US" altLang="zh-CN" b="1"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blinds(horizontal)">
                                      <p:cBhvr>
                                        <p:cTn id="18" dur="500"/>
                                        <p:tgtEl>
                                          <p:spTgt spid="3">
                                            <p:txEl>
                                              <p:pRg st="3" end="3"/>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blinds(horizontal)">
                                      <p:cBhvr>
                                        <p:cTn id="21" dur="500"/>
                                        <p:tgtEl>
                                          <p:spTgt spid="3">
                                            <p:txEl>
                                              <p:pRg st="4" end="4"/>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blinds(horizontal)">
                                      <p:cBhvr>
                                        <p:cTn id="24" dur="500"/>
                                        <p:tgtEl>
                                          <p:spTgt spid="3">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blinds(horizontal)">
                                      <p:cBhvr>
                                        <p:cTn id="29" dur="500"/>
                                        <p:tgtEl>
                                          <p:spTgt spid="3">
                                            <p:txEl>
                                              <p:pRg st="6" end="6"/>
                                            </p:txEl>
                                          </p:spTgt>
                                        </p:tgtEl>
                                      </p:cBhvr>
                                    </p:animEffect>
                                  </p:childTnLst>
                                </p:cTn>
                              </p:par>
                              <p:par>
                                <p:cTn id="30" presetID="3" presetClass="entr" presetSubtype="10" fill="hold"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blinds(horizontal)">
                                      <p:cBhvr>
                                        <p:cTn id="32" dur="500"/>
                                        <p:tgtEl>
                                          <p:spTgt spid="3">
                                            <p:txEl>
                                              <p:pRg st="7" end="7"/>
                                            </p:txEl>
                                          </p:spTgt>
                                        </p:tgtEl>
                                      </p:cBhvr>
                                    </p:animEffect>
                                  </p:childTnLst>
                                </p:cTn>
                              </p:par>
                              <p:par>
                                <p:cTn id="33" presetID="3" presetClass="entr" presetSubtype="10"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blinds(horizontal)">
                                      <p:cBhvr>
                                        <p:cTn id="35"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latin typeface="宋体" pitchFamily="2" charset="-122"/>
                <a:ea typeface="宋体" pitchFamily="2" charset="-122"/>
              </a:rPr>
              <a:t>主旨大意题</a:t>
            </a:r>
            <a:endParaRPr lang="zh-CN" altLang="en-US">
              <a:latin typeface="宋体" pitchFamily="2" charset="-122"/>
              <a:ea typeface="宋体" pitchFamily="2" charset="-122"/>
            </a:endParaRPr>
          </a:p>
        </p:txBody>
      </p:sp>
      <p:sp>
        <p:nvSpPr>
          <p:cNvPr id="3" name="内容占位符 2"/>
          <p:cNvSpPr>
            <a:spLocks noGrp="1"/>
          </p:cNvSpPr>
          <p:nvPr>
            <p:ph idx="1"/>
          </p:nvPr>
        </p:nvSpPr>
        <p:spPr>
          <a:xfrm>
            <a:off x="1740310" y="1179871"/>
            <a:ext cx="9613490" cy="4997092"/>
          </a:xfrm>
        </p:spPr>
        <p:txBody>
          <a:bodyPr>
            <a:normAutofit/>
          </a:bodyPr>
          <a:lstStyle/>
          <a:p>
            <a:r>
              <a:rPr lang="zh-CN" altLang="en-US" sz="3200" b="1" smtClean="0">
                <a:solidFill>
                  <a:srgbClr val="0070C0"/>
                </a:solidFill>
              </a:rPr>
              <a:t>技巧点拨：</a:t>
            </a:r>
            <a:r>
              <a:rPr lang="zh-CN" altLang="en-US" sz="3200" b="1" smtClean="0"/>
              <a:t>弄清文章的体裁，文章的主线和文章的行文逻辑，那么无论是主旨题，标题，作者观点态度题，段落大意题，写作目的题，都迎刃而解了！</a:t>
            </a:r>
            <a:endParaRPr lang="en-US" altLang="zh-CN" sz="3200" b="1" smtClean="0"/>
          </a:p>
          <a:p>
            <a:endParaRPr lang="en-US" altLang="zh-CN" sz="3200" b="1" smtClean="0"/>
          </a:p>
          <a:p>
            <a:r>
              <a:rPr lang="en-US" altLang="zh-CN" sz="3200" b="1" smtClean="0"/>
              <a:t>See the forest</a:t>
            </a:r>
            <a:r>
              <a:rPr lang="zh-CN" altLang="en-US" sz="3200" b="1" smtClean="0"/>
              <a:t>！</a:t>
            </a:r>
            <a:r>
              <a:rPr lang="en-US" altLang="zh-CN" sz="3200" b="1" smtClean="0"/>
              <a:t>Not just the trees.</a:t>
            </a:r>
          </a:p>
          <a:p>
            <a:r>
              <a:rPr lang="en-US" altLang="zh-CN" sz="3200" b="1" smtClean="0">
                <a:solidFill>
                  <a:srgbClr val="C00000"/>
                </a:solidFill>
              </a:rPr>
              <a:t> (</a:t>
            </a:r>
            <a:r>
              <a:rPr lang="zh-CN" altLang="en-US" sz="3200" b="1" smtClean="0">
                <a:solidFill>
                  <a:srgbClr val="C00000"/>
                </a:solidFill>
              </a:rPr>
              <a:t>心中有主线，下笔如有神</a:t>
            </a:r>
            <a:r>
              <a:rPr lang="en-US" altLang="zh-CN" sz="3200" b="1" smtClean="0">
                <a:solidFill>
                  <a:srgbClr val="C00000"/>
                </a:solidFill>
              </a:rPr>
              <a:t>)</a:t>
            </a:r>
            <a:endParaRPr lang="zh-CN" altLang="en-US" sz="3200" b="1">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blinds(horizontal)">
                                      <p:cBhvr>
                                        <p:cTn id="1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1"/>
            <a:ext cx="5134708" cy="788670"/>
          </a:xfrm>
        </p:spPr>
        <p:txBody>
          <a:bodyPr>
            <a:normAutofit fontScale="90000"/>
          </a:bodyPr>
          <a:lstStyle/>
          <a:p>
            <a:r>
              <a:rPr lang="zh-CN" altLang="en-US" smtClean="0">
                <a:latin typeface="宋体" pitchFamily="2" charset="-122"/>
                <a:ea typeface="宋体" pitchFamily="2" charset="-122"/>
              </a:rPr>
              <a:t>主旨大意题（最佳标题）</a:t>
            </a:r>
            <a:endParaRPr lang="zh-CN" altLang="en-US">
              <a:latin typeface="宋体" pitchFamily="2" charset="-122"/>
              <a:ea typeface="宋体" pitchFamily="2" charset="-122"/>
            </a:endParaRPr>
          </a:p>
        </p:txBody>
      </p:sp>
      <p:sp>
        <p:nvSpPr>
          <p:cNvPr id="3" name="内容占位符 2"/>
          <p:cNvSpPr>
            <a:spLocks noGrp="1"/>
          </p:cNvSpPr>
          <p:nvPr>
            <p:ph idx="1"/>
          </p:nvPr>
        </p:nvSpPr>
        <p:spPr>
          <a:xfrm>
            <a:off x="1873045" y="973394"/>
            <a:ext cx="9366534" cy="5884606"/>
          </a:xfrm>
        </p:spPr>
        <p:txBody>
          <a:bodyPr>
            <a:normAutofit/>
          </a:bodyPr>
          <a:lstStyle/>
          <a:p>
            <a:r>
              <a:rPr lang="en-US" altLang="zh-CN" b="1" smtClean="0"/>
              <a:t>What’s the best title for the text?</a:t>
            </a:r>
          </a:p>
          <a:p>
            <a:r>
              <a:rPr lang="en-US" altLang="zh-CN" b="1" smtClean="0"/>
              <a:t>A. The potential Problems of Microplastics.</a:t>
            </a:r>
          </a:p>
          <a:p>
            <a:r>
              <a:rPr lang="en-US" altLang="zh-CN" b="1" smtClean="0"/>
              <a:t>B. Microplastics Coming From Various sources.</a:t>
            </a:r>
          </a:p>
          <a:p>
            <a:r>
              <a:rPr lang="en-US" altLang="zh-CN" b="1" smtClean="0"/>
              <a:t>C. Microplastics Found Within Human Bodies</a:t>
            </a:r>
          </a:p>
          <a:p>
            <a:r>
              <a:rPr lang="en-US" altLang="zh-CN" b="1" smtClean="0"/>
              <a:t>D. The Impact of Microplastics on Human Health.</a:t>
            </a:r>
          </a:p>
          <a:p>
            <a:r>
              <a:rPr lang="zh-CN" altLang="en-US" b="1" smtClean="0">
                <a:solidFill>
                  <a:srgbClr val="C00000"/>
                </a:solidFill>
              </a:rPr>
              <a:t>技巧点拨：</a:t>
            </a:r>
            <a:endParaRPr lang="en-US" altLang="zh-CN" b="1" smtClean="0">
              <a:solidFill>
                <a:srgbClr val="C00000"/>
              </a:solidFill>
            </a:endParaRPr>
          </a:p>
          <a:p>
            <a:r>
              <a:rPr lang="zh-CN" altLang="en-US" b="1" smtClean="0"/>
              <a:t>一个好的标题应具备两个特点：</a:t>
            </a:r>
            <a:endParaRPr lang="zh-CN" altLang="en-US" smtClean="0"/>
          </a:p>
          <a:p>
            <a:r>
              <a:rPr lang="en-US" b="1" smtClean="0"/>
              <a:t>1</a:t>
            </a:r>
            <a:r>
              <a:rPr lang="zh-CN" altLang="en-US" b="1" smtClean="0"/>
              <a:t>．概括性</a:t>
            </a:r>
            <a:r>
              <a:rPr lang="en-US" b="1" smtClean="0"/>
              <a:t>——</a:t>
            </a:r>
            <a:r>
              <a:rPr lang="zh-CN" altLang="en-US" b="1" smtClean="0"/>
              <a:t>准确而又简短；（范围刚刚好）</a:t>
            </a:r>
            <a:endParaRPr lang="zh-CN" altLang="en-US" smtClean="0"/>
          </a:p>
          <a:p>
            <a:r>
              <a:rPr lang="en-US" b="1" smtClean="0"/>
              <a:t>2</a:t>
            </a:r>
            <a:r>
              <a:rPr lang="zh-CN" altLang="en-US" b="1" smtClean="0"/>
              <a:t>．醒目性</a:t>
            </a:r>
            <a:r>
              <a:rPr lang="en-US" b="1" smtClean="0"/>
              <a:t>——</a:t>
            </a:r>
            <a:r>
              <a:rPr lang="zh-CN" altLang="en-US" b="1" smtClean="0"/>
              <a:t>能引发读者的阅读欲望。</a:t>
            </a:r>
            <a:endParaRPr lang="en-US" altLang="zh-CN" b="1" smtClean="0"/>
          </a:p>
          <a:p>
            <a:r>
              <a:rPr lang="zh-CN" altLang="en-US" b="1" smtClean="0"/>
              <a:t>方法：</a:t>
            </a:r>
            <a:r>
              <a:rPr lang="en-US" altLang="zh-CN" b="1" smtClean="0"/>
              <a:t>1. </a:t>
            </a:r>
            <a:r>
              <a:rPr lang="zh-CN" altLang="en-US" b="1" smtClean="0"/>
              <a:t>正面肯定法；（对比文章主旨）</a:t>
            </a:r>
            <a:endParaRPr lang="en-US" altLang="zh-CN" b="1" smtClean="0"/>
          </a:p>
          <a:p>
            <a:r>
              <a:rPr lang="en-US" altLang="zh-CN" b="1" smtClean="0"/>
              <a:t>             2. </a:t>
            </a:r>
            <a:r>
              <a:rPr lang="zh-CN" altLang="en-US" b="1" smtClean="0"/>
              <a:t>反面否定法；（用选项反推文章内容）</a:t>
            </a:r>
            <a:endParaRPr lang="en-US" altLang="zh-CN" b="1" smtClean="0"/>
          </a:p>
        </p:txBody>
      </p:sp>
      <p:sp>
        <p:nvSpPr>
          <p:cNvPr id="5" name="TextBox 4"/>
          <p:cNvSpPr txBox="1"/>
          <p:nvPr/>
        </p:nvSpPr>
        <p:spPr>
          <a:xfrm>
            <a:off x="7157294" y="1486806"/>
            <a:ext cx="2190765" cy="461665"/>
          </a:xfrm>
          <a:prstGeom prst="rect">
            <a:avLst/>
          </a:prstGeom>
          <a:solidFill>
            <a:schemeClr val="accent1">
              <a:lumMod val="20000"/>
              <a:lumOff val="80000"/>
            </a:schemeClr>
          </a:solidFill>
        </p:spPr>
        <p:txBody>
          <a:bodyPr wrap="square" rtlCol="0">
            <a:spAutoFit/>
          </a:bodyPr>
          <a:lstStyle/>
          <a:p>
            <a:r>
              <a:rPr lang="zh-CN" altLang="en-US" sz="2400" b="1" smtClean="0">
                <a:solidFill>
                  <a:srgbClr val="FF0000"/>
                </a:solidFill>
              </a:rPr>
              <a:t>范围偏大</a:t>
            </a:r>
            <a:endParaRPr lang="zh-CN" altLang="en-US" sz="2400" b="1">
              <a:solidFill>
                <a:srgbClr val="FF0000"/>
              </a:solidFill>
            </a:endParaRPr>
          </a:p>
        </p:txBody>
      </p:sp>
      <p:sp>
        <p:nvSpPr>
          <p:cNvPr id="6" name="TextBox 5"/>
          <p:cNvSpPr txBox="1"/>
          <p:nvPr/>
        </p:nvSpPr>
        <p:spPr>
          <a:xfrm>
            <a:off x="7744732" y="1927878"/>
            <a:ext cx="2190765" cy="461665"/>
          </a:xfrm>
          <a:prstGeom prst="rect">
            <a:avLst/>
          </a:prstGeom>
          <a:solidFill>
            <a:schemeClr val="accent1">
              <a:lumMod val="20000"/>
              <a:lumOff val="80000"/>
            </a:schemeClr>
          </a:solidFill>
        </p:spPr>
        <p:txBody>
          <a:bodyPr wrap="square" rtlCol="0">
            <a:spAutoFit/>
          </a:bodyPr>
          <a:lstStyle/>
          <a:p>
            <a:r>
              <a:rPr lang="zh-CN" altLang="en-US" sz="2400" b="1" smtClean="0">
                <a:solidFill>
                  <a:srgbClr val="FF0000"/>
                </a:solidFill>
              </a:rPr>
              <a:t>范围太小</a:t>
            </a:r>
            <a:endParaRPr lang="zh-CN" altLang="en-US" sz="2400" b="1">
              <a:solidFill>
                <a:srgbClr val="FF0000"/>
              </a:solidFill>
            </a:endParaRPr>
          </a:p>
        </p:txBody>
      </p:sp>
      <p:sp>
        <p:nvSpPr>
          <p:cNvPr id="7" name="TextBox 6"/>
          <p:cNvSpPr txBox="1"/>
          <p:nvPr/>
        </p:nvSpPr>
        <p:spPr>
          <a:xfrm>
            <a:off x="7910631" y="2899437"/>
            <a:ext cx="3755343" cy="461665"/>
          </a:xfrm>
          <a:prstGeom prst="rect">
            <a:avLst/>
          </a:prstGeom>
          <a:solidFill>
            <a:schemeClr val="accent1">
              <a:lumMod val="20000"/>
              <a:lumOff val="80000"/>
            </a:schemeClr>
          </a:solidFill>
        </p:spPr>
        <p:txBody>
          <a:bodyPr wrap="square" rtlCol="0">
            <a:spAutoFit/>
          </a:bodyPr>
          <a:lstStyle/>
          <a:p>
            <a:r>
              <a:rPr lang="zh-CN" altLang="en-US" sz="2400" b="1" smtClean="0">
                <a:solidFill>
                  <a:srgbClr val="FF0000"/>
                </a:solidFill>
              </a:rPr>
              <a:t>范围偏离主题（反推法）</a:t>
            </a:r>
            <a:endParaRPr lang="zh-CN" altLang="en-US" sz="2400" b="1">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linds(horizontal)">
                                      <p:cBhvr>
                                        <p:cTn id="22" dur="500"/>
                                        <p:tgtEl>
                                          <p:spTgt spid="3">
                                            <p:txEl>
                                              <p:pRg st="5" end="5"/>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blinds(horizontal)">
                                      <p:cBhvr>
                                        <p:cTn id="25" dur="500"/>
                                        <p:tgtEl>
                                          <p:spTgt spid="3">
                                            <p:txEl>
                                              <p:pRg st="6" end="6"/>
                                            </p:txEl>
                                          </p:spTgt>
                                        </p:tgtEl>
                                      </p:cBhvr>
                                    </p:animEffect>
                                  </p:childTnLst>
                                </p:cTn>
                              </p:par>
                              <p:par>
                                <p:cTn id="26" presetID="3" presetClass="entr" presetSubtype="10"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blinds(horizontal)">
                                      <p:cBhvr>
                                        <p:cTn id="28" dur="500"/>
                                        <p:tgtEl>
                                          <p:spTgt spid="3">
                                            <p:txEl>
                                              <p:pRg st="7" end="7"/>
                                            </p:txEl>
                                          </p:spTgt>
                                        </p:tgtEl>
                                      </p:cBhvr>
                                    </p:animEffect>
                                  </p:childTnLst>
                                </p:cTn>
                              </p:par>
                              <p:par>
                                <p:cTn id="29" presetID="3" presetClass="entr" presetSubtype="10"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blinds(horizontal)">
                                      <p:cBhvr>
                                        <p:cTn id="31" dur="500"/>
                                        <p:tgtEl>
                                          <p:spTgt spid="3">
                                            <p:txEl>
                                              <p:pRg st="8" end="8"/>
                                            </p:txEl>
                                          </p:spTgt>
                                        </p:tgtEl>
                                      </p:cBhvr>
                                    </p:animEffect>
                                  </p:childTnLst>
                                </p:cTn>
                              </p:par>
                              <p:par>
                                <p:cTn id="32" presetID="3" presetClass="entr" presetSubtype="10" fill="hold" nodeType="with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animEffect transition="in" filter="blinds(horizontal)">
                                      <p:cBhvr>
                                        <p:cTn id="34" dur="500"/>
                                        <p:tgtEl>
                                          <p:spTgt spid="3">
                                            <p:txEl>
                                              <p:pRg st="9" end="9"/>
                                            </p:txEl>
                                          </p:spTgt>
                                        </p:tgtEl>
                                      </p:cBhvr>
                                    </p:animEffect>
                                  </p:childTnLst>
                                </p:cTn>
                              </p:par>
                              <p:par>
                                <p:cTn id="35" presetID="3" presetClass="entr" presetSubtype="10" fill="hold" nodeType="with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Effect transition="in" filter="blinds(horizontal)">
                                      <p:cBhvr>
                                        <p:cTn id="3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 y="1"/>
            <a:ext cx="4909625" cy="788670"/>
          </a:xfrm>
        </p:spPr>
        <p:txBody>
          <a:bodyPr>
            <a:normAutofit fontScale="90000"/>
          </a:bodyPr>
          <a:lstStyle/>
          <a:p>
            <a:r>
              <a:rPr lang="zh-CN" altLang="en-US" smtClean="0">
                <a:latin typeface="宋体" pitchFamily="2" charset="-122"/>
                <a:ea typeface="宋体" pitchFamily="2" charset="-122"/>
              </a:rPr>
              <a:t>主旨大意题（写作目的）</a:t>
            </a:r>
            <a:endParaRPr lang="zh-CN" altLang="en-US">
              <a:latin typeface="宋体" pitchFamily="2" charset="-122"/>
              <a:ea typeface="宋体" pitchFamily="2" charset="-122"/>
            </a:endParaRPr>
          </a:p>
        </p:txBody>
      </p:sp>
      <p:graphicFrame>
        <p:nvGraphicFramePr>
          <p:cNvPr id="4" name="Group 3"/>
          <p:cNvGraphicFramePr>
            <a:graphicFrameLocks noGrp="1"/>
          </p:cNvGraphicFramePr>
          <p:nvPr/>
        </p:nvGraphicFramePr>
        <p:xfrm>
          <a:off x="1886432" y="1020721"/>
          <a:ext cx="9967492" cy="3044394"/>
        </p:xfrm>
        <a:graphic>
          <a:graphicData uri="http://schemas.openxmlformats.org/drawingml/2006/table">
            <a:tbl>
              <a:tblPr/>
              <a:tblGrid>
                <a:gridCol w="1672573"/>
                <a:gridCol w="8294919"/>
              </a:tblGrid>
              <a:tr h="457200">
                <a:tc>
                  <a:txBody>
                    <a:bodyPr/>
                    <a:lstStyle/>
                    <a:p>
                      <a:pPr marL="0" marR="0" lvl="0" indent="0" algn="ctr" defTabSz="914400" rtl="0" eaLnBrk="1" fontAlgn="base" latinLnBrk="0" hangingPunct="1">
                        <a:lnSpc>
                          <a:spcPct val="140000"/>
                        </a:lnSpc>
                        <a:spcBef>
                          <a:spcPct val="0"/>
                        </a:spcBef>
                        <a:spcAft>
                          <a:spcPct val="0"/>
                        </a:spcAft>
                        <a:buClrTx/>
                        <a:buSzTx/>
                        <a:buFontTx/>
                        <a:buNone/>
                        <a:tabLst/>
                      </a:pPr>
                      <a:r>
                        <a:rPr kumimoji="0" lang="zh-CN" altLang="en-US" sz="24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体裁</a:t>
                      </a:r>
                      <a:endParaRPr kumimoji="0" lang="zh-CN" altLang="en-US" sz="1800" b="0" i="0" u="none" strike="noStrike" cap="none" normalizeH="0" baseline="0" smtClean="0">
                        <a:ln>
                          <a:noFill/>
                        </a:ln>
                        <a:solidFill>
                          <a:schemeClr val="tx1"/>
                        </a:solidFill>
                        <a:effectLst/>
                        <a:latin typeface="Arial" charset="0"/>
                        <a:ea typeface="宋体" pitchFamily="2" charset="-122"/>
                      </a:endParaRPr>
                    </a:p>
                  </a:txBody>
                  <a:tcPr marL="121920" marR="12192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0"/>
                        </a:spcBef>
                        <a:spcAft>
                          <a:spcPct val="0"/>
                        </a:spcAft>
                        <a:buClrTx/>
                        <a:buSzTx/>
                        <a:buFontTx/>
                        <a:buNone/>
                        <a:tabLst/>
                      </a:pPr>
                      <a:r>
                        <a:rPr kumimoji="0" lang="zh-CN" altLang="en-US" sz="24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写作目的</a:t>
                      </a:r>
                      <a:endParaRPr kumimoji="0" lang="zh-CN" altLang="en-US" sz="1800" b="0" i="0" u="none" strike="noStrike" cap="none" normalizeH="0" baseline="0" smtClean="0">
                        <a:ln>
                          <a:noFill/>
                        </a:ln>
                        <a:solidFill>
                          <a:schemeClr val="tx1"/>
                        </a:solidFill>
                        <a:effectLst/>
                        <a:latin typeface="Arial" charset="0"/>
                        <a:ea typeface="宋体" pitchFamily="2" charset="-122"/>
                      </a:endParaRPr>
                    </a:p>
                  </a:txBody>
                  <a:tcPr marL="121920" marR="12192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1325322">
                <a:tc>
                  <a:txBody>
                    <a:bodyPr/>
                    <a:lstStyle/>
                    <a:p>
                      <a:pPr marL="0" marR="0" lvl="0" indent="0" algn="ctr" defTabSz="914400" rtl="0" eaLnBrk="1" fontAlgn="base" latinLnBrk="0" hangingPunct="1">
                        <a:lnSpc>
                          <a:spcPct val="140000"/>
                        </a:lnSpc>
                        <a:spcBef>
                          <a:spcPct val="0"/>
                        </a:spcBef>
                        <a:spcAft>
                          <a:spcPct val="0"/>
                        </a:spcAft>
                        <a:buClrTx/>
                        <a:buSzTx/>
                        <a:buFontTx/>
                        <a:buNone/>
                        <a:tabLst/>
                      </a:pPr>
                      <a:r>
                        <a:rPr kumimoji="0" lang="zh-CN" altLang="en-US" sz="24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广告</a:t>
                      </a:r>
                      <a:endParaRPr kumimoji="0" lang="zh-CN" altLang="en-US" sz="1800" b="0" i="0" u="none" strike="noStrike" cap="none" normalizeH="0" baseline="0" smtClean="0">
                        <a:ln>
                          <a:noFill/>
                        </a:ln>
                        <a:solidFill>
                          <a:schemeClr val="tx1"/>
                        </a:solidFill>
                        <a:effectLst/>
                        <a:latin typeface="Arial" charset="0"/>
                        <a:ea typeface="宋体" pitchFamily="2" charset="-122"/>
                      </a:endParaRPr>
                    </a:p>
                  </a:txBody>
                  <a:tcPr marL="121920" marR="12192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0"/>
                        </a:spcBef>
                        <a:spcAft>
                          <a:spcPct val="0"/>
                        </a:spcAft>
                        <a:buClrTx/>
                        <a:buSzTx/>
                        <a:buFontTx/>
                        <a:buNone/>
                        <a:tabLst/>
                      </a:pPr>
                      <a:r>
                        <a:rPr kumimoji="0" lang="zh-CN" altLang="en-US" sz="24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推销某种产品或某种服务，或是通过影片、电视节目、旅游景点等的介绍以吸引更多的观众、读者或游客等</a:t>
                      </a:r>
                      <a:endParaRPr kumimoji="0" lang="zh-CN" altLang="en-US" sz="1800" b="0" i="0" u="none" strike="noStrike" cap="none" normalizeH="0" baseline="0" smtClean="0">
                        <a:ln>
                          <a:noFill/>
                        </a:ln>
                        <a:solidFill>
                          <a:schemeClr val="tx1"/>
                        </a:solidFill>
                        <a:effectLst/>
                        <a:latin typeface="Arial" charset="0"/>
                        <a:ea typeface="宋体" pitchFamily="2" charset="-122"/>
                      </a:endParaRPr>
                    </a:p>
                  </a:txBody>
                  <a:tcPr marL="121920" marR="12192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1071570">
                <a:tc>
                  <a:txBody>
                    <a:bodyPr/>
                    <a:lstStyle/>
                    <a:p>
                      <a:pPr marL="0" marR="0" lvl="0" indent="0" algn="ctr" defTabSz="914400" rtl="0" eaLnBrk="1" fontAlgn="base" latinLnBrk="0" hangingPunct="1">
                        <a:lnSpc>
                          <a:spcPct val="140000"/>
                        </a:lnSpc>
                        <a:spcBef>
                          <a:spcPct val="0"/>
                        </a:spcBef>
                        <a:spcAft>
                          <a:spcPct val="0"/>
                        </a:spcAft>
                        <a:buClrTx/>
                        <a:buSzTx/>
                        <a:buFontTx/>
                        <a:buNone/>
                        <a:tabLst/>
                      </a:pPr>
                      <a:r>
                        <a:rPr kumimoji="0" lang="zh-CN" altLang="en-US" sz="24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社科类说明文</a:t>
                      </a:r>
                      <a:endParaRPr kumimoji="0" lang="zh-CN" altLang="en-US" sz="1800" b="0" i="0" u="none" strike="noStrike" cap="none" normalizeH="0" baseline="0" smtClean="0">
                        <a:ln>
                          <a:noFill/>
                        </a:ln>
                        <a:solidFill>
                          <a:schemeClr val="tx1"/>
                        </a:solidFill>
                        <a:effectLst/>
                        <a:latin typeface="Arial" charset="0"/>
                        <a:ea typeface="宋体" pitchFamily="2" charset="-122"/>
                      </a:endParaRPr>
                    </a:p>
                  </a:txBody>
                  <a:tcPr marL="121920" marR="12192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0"/>
                        </a:spcBef>
                        <a:spcAft>
                          <a:spcPct val="0"/>
                        </a:spcAft>
                        <a:buClrTx/>
                        <a:buSzTx/>
                        <a:buFontTx/>
                        <a:buNone/>
                        <a:tabLst/>
                      </a:pPr>
                      <a:r>
                        <a:rPr kumimoji="0" lang="zh-CN" altLang="en-US" sz="24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向人们说明某个事物；现象等 （可能会呼吁或者倡导）</a:t>
                      </a:r>
                      <a:endParaRPr kumimoji="0" lang="zh-CN" altLang="en-US" sz="1800" b="0" i="0" u="none" strike="noStrike" cap="none" normalizeH="0" baseline="0" smtClean="0">
                        <a:ln>
                          <a:noFill/>
                        </a:ln>
                        <a:solidFill>
                          <a:schemeClr val="tx1"/>
                        </a:solidFill>
                        <a:effectLst/>
                        <a:latin typeface="Arial" charset="0"/>
                        <a:ea typeface="宋体" pitchFamily="2" charset="-122"/>
                      </a:endParaRPr>
                    </a:p>
                  </a:txBody>
                  <a:tcPr marL="121920" marR="12192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5" name="Group 2"/>
          <p:cNvGraphicFramePr>
            <a:graphicFrameLocks noGrp="1"/>
          </p:cNvGraphicFramePr>
          <p:nvPr/>
        </p:nvGraphicFramePr>
        <p:xfrm>
          <a:off x="1872363" y="4079858"/>
          <a:ext cx="10000769" cy="1470518"/>
        </p:xfrm>
        <a:graphic>
          <a:graphicData uri="http://schemas.openxmlformats.org/drawingml/2006/table">
            <a:tbl>
              <a:tblPr/>
              <a:tblGrid>
                <a:gridCol w="1685551"/>
                <a:gridCol w="8315218"/>
              </a:tblGrid>
              <a:tr h="830438">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zh-CN" altLang="en-US" sz="24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议论文</a:t>
                      </a:r>
                      <a:endParaRPr kumimoji="0" lang="zh-CN" altLang="en-US" sz="1800" b="0" i="0" u="none" strike="noStrike" cap="none" normalizeH="0" baseline="0" smtClean="0">
                        <a:ln>
                          <a:noFill/>
                        </a:ln>
                        <a:solidFill>
                          <a:schemeClr val="tx1"/>
                        </a:solidFill>
                        <a:effectLst/>
                        <a:latin typeface="Arial" charset="0"/>
                        <a:ea typeface="宋体" pitchFamily="2" charset="-122"/>
                      </a:endParaRPr>
                    </a:p>
                  </a:txBody>
                  <a:tcPr marL="121920" marR="12192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zh-CN" altLang="en-US" sz="24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论述一个道理或表达一个观点</a:t>
                      </a:r>
                      <a:endParaRPr kumimoji="0" lang="zh-CN" altLang="en-US" sz="1800" b="0" i="0" u="none" strike="noStrike" cap="none" normalizeH="0" baseline="0" smtClean="0">
                        <a:ln>
                          <a:noFill/>
                        </a:ln>
                        <a:solidFill>
                          <a:schemeClr val="tx1"/>
                        </a:solidFill>
                        <a:effectLst/>
                        <a:latin typeface="Arial" charset="0"/>
                        <a:ea typeface="宋体" pitchFamily="2" charset="-122"/>
                      </a:endParaRPr>
                    </a:p>
                  </a:txBody>
                  <a:tcPr marL="121920" marR="12192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zh-CN" altLang="en-US" sz="24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记叙文</a:t>
                      </a:r>
                      <a:endParaRPr kumimoji="0" lang="zh-CN" altLang="en-US" sz="1800" b="0" i="0" u="none" strike="noStrike" cap="none" normalizeH="0" baseline="0" smtClean="0">
                        <a:ln>
                          <a:noFill/>
                        </a:ln>
                        <a:solidFill>
                          <a:schemeClr val="tx1"/>
                        </a:solidFill>
                        <a:effectLst/>
                        <a:latin typeface="Arial" charset="0"/>
                        <a:ea typeface="宋体" pitchFamily="2" charset="-122"/>
                      </a:endParaRPr>
                    </a:p>
                  </a:txBody>
                  <a:tcPr marL="121920" marR="12192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zh-CN" altLang="en-US" sz="24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向人们分享经历、叙述一件事情或表达感情等</a:t>
                      </a:r>
                      <a:endParaRPr kumimoji="0" lang="zh-CN" altLang="en-US" sz="1800" b="0" i="0" u="none" strike="noStrike" cap="none" normalizeH="0" baseline="0" smtClean="0">
                        <a:ln>
                          <a:noFill/>
                        </a:ln>
                        <a:solidFill>
                          <a:schemeClr val="tx1"/>
                        </a:solidFill>
                        <a:effectLst/>
                        <a:latin typeface="Arial" charset="0"/>
                        <a:ea typeface="宋体" pitchFamily="2" charset="-122"/>
                      </a:endParaRPr>
                    </a:p>
                  </a:txBody>
                  <a:tcPr marL="121920" marR="12192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a:t>
            </a:r>
            <a:r>
              <a:rPr lang="zh-CN" altLang="en-US" smtClean="0">
                <a:latin typeface="宋体" pitchFamily="2" charset="-122"/>
                <a:ea typeface="宋体" pitchFamily="2" charset="-122"/>
              </a:rPr>
              <a:t>新课标</a:t>
            </a:r>
            <a:r>
              <a:rPr lang="en-US" altLang="zh-CN" smtClean="0">
                <a:latin typeface="宋体" pitchFamily="2" charset="-122"/>
                <a:ea typeface="宋体" pitchFamily="2" charset="-122"/>
              </a:rPr>
              <a:t>》</a:t>
            </a:r>
            <a:r>
              <a:rPr lang="zh-CN" altLang="en-US" smtClean="0">
                <a:latin typeface="宋体" pitchFamily="2" charset="-122"/>
                <a:ea typeface="宋体" pitchFamily="2" charset="-122"/>
              </a:rPr>
              <a:t>要求</a:t>
            </a:r>
            <a:endParaRPr lang="zh-CN" altLang="en-US">
              <a:latin typeface="宋体" pitchFamily="2" charset="-122"/>
              <a:ea typeface="宋体" pitchFamily="2" charset="-122"/>
            </a:endParaRPr>
          </a:p>
        </p:txBody>
      </p:sp>
      <p:sp>
        <p:nvSpPr>
          <p:cNvPr id="5" name="内容占位符 2"/>
          <p:cNvSpPr txBox="1">
            <a:spLocks/>
          </p:cNvSpPr>
          <p:nvPr/>
        </p:nvSpPr>
        <p:spPr>
          <a:xfrm>
            <a:off x="1992570" y="1209814"/>
            <a:ext cx="10199430" cy="5450066"/>
          </a:xfrm>
          <a:prstGeom prst="rect">
            <a:avLst/>
          </a:prstGeom>
        </p:spPr>
        <p:txBody>
          <a:bodyPr vert="horz" lIns="91440" tIns="45720" rIns="91440" bIns="45720" rtlCol="0">
            <a:normAutofit/>
          </a:body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smtClean="0">
                <a:ln>
                  <a:noFill/>
                </a:ln>
                <a:solidFill>
                  <a:srgbClr val="2D3E50"/>
                </a:solidFill>
                <a:effectLst/>
                <a:uLnTx/>
                <a:uFillTx/>
                <a:latin typeface="+mn-lt"/>
                <a:ea typeface="+mn-ea"/>
                <a:cs typeface="+mn-cs"/>
              </a:rPr>
              <a:t>1.Vocabulary:</a:t>
            </a:r>
            <a:r>
              <a:rPr kumimoji="0" lang="en-US" sz="2800" b="1" i="0" u="none" strike="noStrike" kern="1200" cap="none" spc="0" normalizeH="0" noProof="0" smtClean="0">
                <a:ln>
                  <a:noFill/>
                </a:ln>
                <a:solidFill>
                  <a:srgbClr val="2D3E50"/>
                </a:solidFill>
                <a:effectLst/>
                <a:uLnTx/>
                <a:uFillTx/>
                <a:latin typeface="+mn-lt"/>
                <a:ea typeface="+mn-ea"/>
                <a:cs typeface="+mn-cs"/>
              </a:rPr>
              <a:t> 3500words + 400-500 set phrases</a:t>
            </a:r>
            <a:r>
              <a:rPr lang="zh-CN" altLang="en-US" sz="2800" b="1" smtClean="0">
                <a:solidFill>
                  <a:srgbClr val="2D3E50"/>
                </a:solidFill>
              </a:rPr>
              <a:t> </a:t>
            </a:r>
            <a:r>
              <a:rPr lang="en-US" altLang="zh-CN" sz="2800" b="1" smtClean="0">
                <a:solidFill>
                  <a:srgbClr val="2D3E50"/>
                </a:solidFill>
              </a:rPr>
              <a:t>+    frequently used words (</a:t>
            </a:r>
            <a:r>
              <a:rPr lang="zh-CN" altLang="en-US" sz="2800" b="1" smtClean="0">
                <a:solidFill>
                  <a:srgbClr val="2D3E50"/>
                </a:solidFill>
              </a:rPr>
              <a:t>高频词</a:t>
            </a:r>
            <a:r>
              <a:rPr lang="en-US" altLang="zh-CN" sz="2800" b="1" smtClean="0">
                <a:solidFill>
                  <a:srgbClr val="2D3E50"/>
                </a:solidFill>
              </a:rPr>
              <a:t>)</a:t>
            </a: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smtClean="0">
                <a:ln>
                  <a:noFill/>
                </a:ln>
                <a:solidFill>
                  <a:srgbClr val="2D3E50"/>
                </a:solidFill>
                <a:effectLst/>
                <a:uLnTx/>
                <a:uFillTx/>
                <a:latin typeface="+mn-lt"/>
                <a:ea typeface="+mn-ea"/>
                <a:cs typeface="+mn-cs"/>
              </a:rPr>
              <a:t>2.</a:t>
            </a:r>
            <a:r>
              <a:rPr kumimoji="0" lang="en-US" sz="2800" b="1" i="0" u="none" strike="noStrike" kern="1200" cap="none" spc="0" normalizeH="0" noProof="0" smtClean="0">
                <a:ln>
                  <a:noFill/>
                </a:ln>
                <a:solidFill>
                  <a:srgbClr val="2D3E50"/>
                </a:solidFill>
                <a:effectLst/>
                <a:uLnTx/>
                <a:uFillTx/>
                <a:latin typeface="+mn-lt"/>
                <a:ea typeface="+mn-ea"/>
                <a:cs typeface="+mn-cs"/>
              </a:rPr>
              <a:t> The ablility of analyzing long and complicated sentences</a:t>
            </a: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lang="en-US" altLang="zh-CN" sz="2800" b="1" baseline="0" smtClean="0">
                <a:solidFill>
                  <a:srgbClr val="2D3E50"/>
                </a:solidFill>
              </a:rPr>
              <a:t>   </a:t>
            </a:r>
            <a:r>
              <a:rPr lang="zh-CN" altLang="en-US" sz="2800" b="1" baseline="0" smtClean="0">
                <a:solidFill>
                  <a:srgbClr val="2D3E50"/>
                </a:solidFill>
              </a:rPr>
              <a:t>（分析长难句）</a:t>
            </a:r>
            <a:endParaRPr kumimoji="0" lang="zh-CN" altLang="en-US" sz="2800" b="1" i="0" u="none" strike="noStrike" kern="1200" cap="none" spc="0" normalizeH="0" baseline="0" noProof="0" smtClean="0">
              <a:ln>
                <a:noFill/>
              </a:ln>
              <a:solidFill>
                <a:srgbClr val="2D3E50"/>
              </a:solidFill>
              <a:effectLst/>
              <a:uLnTx/>
              <a:uFillTx/>
              <a:latin typeface="+mn-lt"/>
              <a:ea typeface="+mn-ea"/>
              <a:cs typeface="+mn-cs"/>
            </a:endParaRP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smtClean="0">
                <a:ln>
                  <a:noFill/>
                </a:ln>
                <a:solidFill>
                  <a:srgbClr val="2D3E50"/>
                </a:solidFill>
                <a:effectLst/>
                <a:uLnTx/>
                <a:uFillTx/>
                <a:latin typeface="+mn-lt"/>
                <a:ea typeface="+mn-ea"/>
                <a:cs typeface="+mn-cs"/>
              </a:rPr>
              <a:t>3.</a:t>
            </a:r>
            <a:r>
              <a:rPr kumimoji="0" lang="en-US" sz="2800" b="1" i="0" u="none" strike="noStrike" kern="1200" cap="none" spc="0" normalizeH="0" noProof="0" smtClean="0">
                <a:ln>
                  <a:noFill/>
                </a:ln>
                <a:solidFill>
                  <a:srgbClr val="2D3E50"/>
                </a:solidFill>
                <a:effectLst/>
                <a:uLnTx/>
                <a:uFillTx/>
                <a:latin typeface="+mn-lt"/>
                <a:ea typeface="+mn-ea"/>
                <a:cs typeface="+mn-cs"/>
              </a:rPr>
              <a:t> Reading speed: 70-80 words/minute  </a:t>
            </a:r>
            <a:r>
              <a:rPr kumimoji="0" lang="zh-CN" altLang="en-US" sz="2800" b="1" i="0" u="none" strike="noStrike" kern="1200" cap="none" spc="0" normalizeH="0" baseline="0" noProof="0" smtClean="0">
                <a:ln>
                  <a:noFill/>
                </a:ln>
                <a:solidFill>
                  <a:srgbClr val="2D3E50"/>
                </a:solidFill>
                <a:effectLst/>
                <a:uLnTx/>
                <a:uFillTx/>
                <a:latin typeface="+mn-lt"/>
                <a:ea typeface="+mn-ea"/>
                <a:cs typeface="+mn-cs"/>
              </a:rPr>
              <a:t> </a:t>
            </a:r>
            <a:r>
              <a:rPr kumimoji="0" lang="en-US" sz="2800" b="1" i="0" u="none" strike="noStrike" kern="1200" cap="none" spc="0" normalizeH="0" baseline="0" noProof="0" smtClean="0">
                <a:ln>
                  <a:noFill/>
                </a:ln>
                <a:solidFill>
                  <a:srgbClr val="2D3E50"/>
                </a:solidFill>
                <a:effectLst/>
                <a:uLnTx/>
                <a:uFillTx/>
                <a:latin typeface="+mn-lt"/>
                <a:ea typeface="+mn-ea"/>
                <a:cs typeface="+mn-cs"/>
              </a:rPr>
              <a:t/>
            </a:r>
            <a:br>
              <a:rPr kumimoji="0" lang="en-US" sz="2800" b="1" i="0" u="none" strike="noStrike" kern="1200" cap="none" spc="0" normalizeH="0" baseline="0" noProof="0" smtClean="0">
                <a:ln>
                  <a:noFill/>
                </a:ln>
                <a:solidFill>
                  <a:srgbClr val="2D3E50"/>
                </a:solidFill>
                <a:effectLst/>
                <a:uLnTx/>
                <a:uFillTx/>
                <a:latin typeface="+mn-lt"/>
                <a:ea typeface="+mn-ea"/>
                <a:cs typeface="+mn-cs"/>
              </a:rPr>
            </a:br>
            <a:r>
              <a:rPr kumimoji="0" lang="en-US" sz="2800" b="1" i="0" u="none" strike="noStrike" kern="1200" cap="none" spc="0" normalizeH="0" baseline="0" noProof="0" smtClean="0">
                <a:ln>
                  <a:noFill/>
                </a:ln>
                <a:solidFill>
                  <a:srgbClr val="2D3E50"/>
                </a:solidFill>
                <a:effectLst/>
                <a:uLnTx/>
                <a:uFillTx/>
                <a:latin typeface="+mn-lt"/>
                <a:ea typeface="+mn-ea"/>
                <a:cs typeface="+mn-cs"/>
              </a:rPr>
              <a:t>  </a:t>
            </a:r>
            <a:r>
              <a:rPr kumimoji="0" lang="en-US" sz="2800" b="1" i="0" u="none" strike="noStrike" kern="1200" cap="none" spc="0" normalizeH="0" noProof="0" smtClean="0">
                <a:ln>
                  <a:noFill/>
                </a:ln>
                <a:solidFill>
                  <a:srgbClr val="2D3E50"/>
                </a:solidFill>
                <a:effectLst/>
                <a:uLnTx/>
                <a:uFillTx/>
                <a:latin typeface="+mn-lt"/>
                <a:ea typeface="+mn-ea"/>
                <a:cs typeface="+mn-cs"/>
              </a:rPr>
              <a:t>  (</a:t>
            </a:r>
            <a:r>
              <a:rPr kumimoji="0" lang="zh-CN" altLang="en-US" sz="2800" b="1" i="0" u="none" strike="noStrike" kern="1200" cap="none" spc="0" normalizeH="0" baseline="0" noProof="0" smtClean="0">
                <a:ln>
                  <a:noFill/>
                </a:ln>
                <a:solidFill>
                  <a:srgbClr val="2D3E50"/>
                </a:solidFill>
                <a:effectLst/>
                <a:uLnTx/>
                <a:uFillTx/>
                <a:latin typeface="+mn-lt"/>
                <a:ea typeface="+mn-ea"/>
                <a:cs typeface="+mn-cs"/>
              </a:rPr>
              <a:t>完成大约一篇阅读题用时</a:t>
            </a:r>
            <a:r>
              <a:rPr lang="en-US" altLang="zh-CN" sz="2800" b="1" smtClean="0">
                <a:solidFill>
                  <a:srgbClr val="2D3E50"/>
                </a:solidFill>
              </a:rPr>
              <a:t>7</a:t>
            </a:r>
            <a:r>
              <a:rPr kumimoji="0" lang="en-US" altLang="zh-CN" sz="2800" b="1" i="0" u="none" strike="noStrike" kern="1200" cap="none" spc="0" normalizeH="0" baseline="0" noProof="0" smtClean="0">
                <a:ln>
                  <a:noFill/>
                </a:ln>
                <a:solidFill>
                  <a:srgbClr val="2D3E50"/>
                </a:solidFill>
                <a:effectLst/>
                <a:uLnTx/>
                <a:uFillTx/>
                <a:latin typeface="+mn-lt"/>
                <a:ea typeface="+mn-ea"/>
                <a:cs typeface="+mn-cs"/>
              </a:rPr>
              <a:t>-8</a:t>
            </a:r>
            <a:r>
              <a:rPr kumimoji="0" lang="zh-CN" altLang="en-US" sz="2800" b="1" i="0" u="none" strike="noStrike" kern="1200" cap="none" spc="0" normalizeH="0" baseline="0" noProof="0" smtClean="0">
                <a:ln>
                  <a:noFill/>
                </a:ln>
                <a:solidFill>
                  <a:srgbClr val="2D3E50"/>
                </a:solidFill>
                <a:effectLst/>
                <a:uLnTx/>
                <a:uFillTx/>
                <a:latin typeface="+mn-lt"/>
                <a:ea typeface="+mn-ea"/>
                <a:cs typeface="+mn-cs"/>
              </a:rPr>
              <a:t>分钟）</a:t>
            </a: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endParaRPr kumimoji="0" lang="zh-CN" altLang="en-US" sz="2000" b="0" i="0" u="none" strike="noStrike" kern="1200" cap="none" spc="0" normalizeH="0" baseline="0" noProof="0">
              <a:ln>
                <a:noFill/>
              </a:ln>
              <a:solidFill>
                <a:srgbClr val="2D3E50"/>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961536" y="978446"/>
            <a:ext cx="10007551" cy="5422353"/>
          </a:xfrm>
        </p:spPr>
        <p:txBody>
          <a:bodyPr>
            <a:normAutofit fontScale="70000" lnSpcReduction="20000"/>
          </a:bodyPr>
          <a:lstStyle/>
          <a:p>
            <a:r>
              <a:rPr lang="zh-CN" altLang="en-US" sz="3400" b="1" smtClean="0"/>
              <a:t>推理题设问：</a:t>
            </a:r>
            <a:endParaRPr lang="en-US" altLang="zh-CN" sz="3400" b="1" smtClean="0"/>
          </a:p>
          <a:p>
            <a:r>
              <a:rPr lang="en-US" altLang="zh-CN" sz="3400" b="1" smtClean="0"/>
              <a:t>1. What can we </a:t>
            </a:r>
            <a:r>
              <a:rPr lang="en-US" altLang="zh-CN" sz="3400" b="1" smtClean="0">
                <a:solidFill>
                  <a:srgbClr val="FF0000"/>
                </a:solidFill>
              </a:rPr>
              <a:t>infer</a:t>
            </a:r>
            <a:r>
              <a:rPr lang="en-US" altLang="zh-CN" sz="3400" b="1" smtClean="0"/>
              <a:t> from paragraph two?</a:t>
            </a:r>
          </a:p>
          <a:p>
            <a:r>
              <a:rPr lang="en-US" altLang="zh-CN" sz="3400" b="1" smtClean="0"/>
              <a:t>2. Terry’s remark </a:t>
            </a:r>
            <a:r>
              <a:rPr lang="en-US" altLang="zh-CN" sz="3400" b="1" smtClean="0">
                <a:solidFill>
                  <a:srgbClr val="FF0000"/>
                </a:solidFill>
              </a:rPr>
              <a:t>suggest</a:t>
            </a:r>
            <a:r>
              <a:rPr lang="en-US" altLang="zh-CN" sz="3400" b="1" smtClean="0"/>
              <a:t> that ______.</a:t>
            </a:r>
          </a:p>
          <a:p>
            <a:r>
              <a:rPr lang="en-US" altLang="zh-CN" sz="3400" b="1" smtClean="0"/>
              <a:t>3. The author </a:t>
            </a:r>
            <a:r>
              <a:rPr lang="en-US" altLang="zh-CN" sz="3400" b="1" smtClean="0">
                <a:solidFill>
                  <a:srgbClr val="FF0000"/>
                </a:solidFill>
              </a:rPr>
              <a:t>implies/indicate</a:t>
            </a:r>
            <a:r>
              <a:rPr lang="en-US" altLang="zh-CN" sz="3400" b="1" smtClean="0"/>
              <a:t>s that_________. </a:t>
            </a:r>
          </a:p>
          <a:p>
            <a:r>
              <a:rPr lang="en-US" altLang="zh-CN" sz="3400" b="1" smtClean="0"/>
              <a:t>4. What </a:t>
            </a:r>
            <a:r>
              <a:rPr lang="en-US" altLang="zh-CN" sz="3400" b="1" smtClean="0">
                <a:solidFill>
                  <a:srgbClr val="FF0000"/>
                </a:solidFill>
              </a:rPr>
              <a:t>can</a:t>
            </a:r>
            <a:r>
              <a:rPr lang="en-US" altLang="zh-CN" sz="3400" b="1" smtClean="0"/>
              <a:t> we </a:t>
            </a:r>
            <a:r>
              <a:rPr lang="en-US" altLang="zh-CN" sz="3400" b="1" smtClean="0">
                <a:solidFill>
                  <a:srgbClr val="FF0000"/>
                </a:solidFill>
              </a:rPr>
              <a:t>gusess </a:t>
            </a:r>
            <a:r>
              <a:rPr lang="en-US" altLang="zh-CN" sz="3400" b="1" smtClean="0"/>
              <a:t>about Leo?</a:t>
            </a:r>
          </a:p>
          <a:p>
            <a:r>
              <a:rPr lang="en-US" altLang="zh-CN" sz="3400" b="1" smtClean="0"/>
              <a:t>5. What did </a:t>
            </a:r>
            <a:r>
              <a:rPr lang="en-US" altLang="zh-CN" sz="3400" b="1" smtClean="0"/>
              <a:t>Terry </a:t>
            </a:r>
            <a:r>
              <a:rPr lang="en-US" altLang="zh-CN" sz="3400" b="1" smtClean="0">
                <a:solidFill>
                  <a:srgbClr val="FF0000"/>
                </a:solidFill>
              </a:rPr>
              <a:t>probably</a:t>
            </a:r>
            <a:r>
              <a:rPr lang="en-US" altLang="zh-CN" sz="3400" b="1" smtClean="0"/>
              <a:t> do in the end?</a:t>
            </a:r>
          </a:p>
          <a:p>
            <a:r>
              <a:rPr lang="en-US" altLang="zh-CN" sz="3400" b="1" smtClean="0"/>
              <a:t>6. How did the author feel at the end of the story?</a:t>
            </a:r>
          </a:p>
          <a:p>
            <a:r>
              <a:rPr lang="zh-CN" altLang="en-US" sz="3400" b="1" smtClean="0"/>
              <a:t>常用</a:t>
            </a:r>
            <a:r>
              <a:rPr lang="en-US" altLang="zh-CN" sz="3400" b="1" smtClean="0"/>
              <a:t>infer; suggest; imply </a:t>
            </a:r>
            <a:r>
              <a:rPr lang="zh-CN" altLang="en-US" sz="3400" b="1" smtClean="0"/>
              <a:t>等常规动词发问；也可能用到</a:t>
            </a:r>
            <a:r>
              <a:rPr lang="en-US" altLang="zh-CN" sz="3400" b="1" smtClean="0"/>
              <a:t>could, might, can, would</a:t>
            </a:r>
            <a:r>
              <a:rPr lang="zh-CN" altLang="en-US" sz="3400" b="1" smtClean="0"/>
              <a:t>等情态动词，或者</a:t>
            </a:r>
            <a:r>
              <a:rPr lang="en-US" altLang="zh-CN" sz="3400" b="1" smtClean="0"/>
              <a:t>probably, most likely</a:t>
            </a:r>
            <a:r>
              <a:rPr lang="zh-CN" altLang="en-US" sz="3400" b="1" smtClean="0"/>
              <a:t>等副词。</a:t>
            </a:r>
            <a:endParaRPr lang="en-US" altLang="zh-CN" sz="3400" b="1" smtClean="0"/>
          </a:p>
          <a:p>
            <a:r>
              <a:rPr lang="zh-CN" altLang="en-US" sz="3400" b="1" smtClean="0">
                <a:solidFill>
                  <a:srgbClr val="FF0000"/>
                </a:solidFill>
              </a:rPr>
              <a:t>记叙文</a:t>
            </a:r>
            <a:r>
              <a:rPr lang="zh-CN" altLang="en-US" sz="3400" b="1" smtClean="0"/>
              <a:t>：推断人物行为原因；人物性格，感受等；</a:t>
            </a:r>
            <a:endParaRPr lang="en-US" altLang="zh-CN" sz="3400" b="1" smtClean="0"/>
          </a:p>
          <a:p>
            <a:r>
              <a:rPr lang="zh-CN" altLang="en-US" sz="3400" b="1" smtClean="0">
                <a:solidFill>
                  <a:srgbClr val="FF0000"/>
                </a:solidFill>
              </a:rPr>
              <a:t>说明文、议论文：</a:t>
            </a:r>
            <a:r>
              <a:rPr lang="zh-CN" altLang="en-US" sz="3400" b="1" smtClean="0"/>
              <a:t>推断原因，文章出处等</a:t>
            </a:r>
            <a:endParaRPr lang="en-US" altLang="zh-CN" sz="3400" b="1" smtClean="0"/>
          </a:p>
          <a:p>
            <a:pPr>
              <a:buNone/>
            </a:pPr>
            <a:endParaRPr lang="zh-CN" altLang="en-US" b="1"/>
          </a:p>
        </p:txBody>
      </p:sp>
      <p:sp>
        <p:nvSpPr>
          <p:cNvPr id="5" name="标题 4"/>
          <p:cNvSpPr txBox="1">
            <a:spLocks noGrp="1"/>
          </p:cNvSpPr>
          <p:nvPr>
            <p:ph type="title"/>
          </p:nvPr>
        </p:nvSpPr>
        <p:spPr>
          <a:xfrm>
            <a:off x="0" y="0"/>
            <a:ext cx="12192000" cy="646331"/>
          </a:xfrm>
          <a:prstGeom prst="rect">
            <a:avLst/>
          </a:prstGeom>
          <a:solidFill>
            <a:schemeClr val="accent2">
              <a:lumMod val="20000"/>
              <a:lumOff val="80000"/>
            </a:schemeClr>
          </a:solidFill>
        </p:spPr>
        <p:txBody>
          <a:bodyPr wrap="square" rtlCol="0">
            <a:spAutoFit/>
          </a:bodyPr>
          <a:lstStyle/>
          <a:p>
            <a:pPr algn="ctr"/>
            <a:r>
              <a:rPr lang="zh-CN" altLang="en-US" sz="4000" smtClean="0">
                <a:solidFill>
                  <a:schemeClr val="tx1"/>
                </a:solidFill>
                <a:latin typeface="宋体" pitchFamily="2" charset="-122"/>
                <a:ea typeface="宋体" pitchFamily="2" charset="-122"/>
              </a:rPr>
              <a:t>第三类题：推理判断题</a:t>
            </a:r>
            <a:endParaRPr lang="zh-CN" altLang="en-US" sz="4000">
              <a:solidFill>
                <a:schemeClr val="tx1"/>
              </a:solidFill>
              <a:latin typeface="宋体" pitchFamily="2" charset="-122"/>
              <a:ea typeface="宋体"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Effect transition="in" filter="blinds(horizontal)">
                                      <p:cBhvr>
                                        <p:cTn id="7" dur="500"/>
                                        <p:tgtEl>
                                          <p:spTgt spid="3">
                                            <p:txEl>
                                              <p:pRg st="7" end="7"/>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8" end="8"/>
                                            </p:txEl>
                                          </p:spTgt>
                                        </p:tgtEl>
                                        <p:attrNameLst>
                                          <p:attrName>style.visibility</p:attrName>
                                        </p:attrNameLst>
                                      </p:cBhvr>
                                      <p:to>
                                        <p:strVal val="visible"/>
                                      </p:to>
                                    </p:set>
                                    <p:animEffect transition="in" filter="blinds(horizontal)">
                                      <p:cBhvr>
                                        <p:cTn id="12" dur="500"/>
                                        <p:tgtEl>
                                          <p:spTgt spid="3">
                                            <p:txEl>
                                              <p:pRg st="8" end="8"/>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animEffect transition="in" filter="blinds(horizontal)">
                                      <p:cBhvr>
                                        <p:cTn id="15"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204717"/>
            <a:ext cx="5568287" cy="788670"/>
          </a:xfrm>
        </p:spPr>
        <p:txBody>
          <a:bodyPr>
            <a:normAutofit fontScale="90000"/>
          </a:bodyPr>
          <a:lstStyle/>
          <a:p>
            <a:r>
              <a:rPr lang="zh-CN" altLang="en-US" smtClean="0">
                <a:latin typeface="宋体" pitchFamily="2" charset="-122"/>
                <a:ea typeface="宋体" pitchFamily="2" charset="-122"/>
              </a:rPr>
              <a:t>推理判断题的干扰项</a:t>
            </a:r>
            <a:r>
              <a:rPr lang="en-US" altLang="zh-CN" smtClean="0">
                <a:solidFill>
                  <a:srgbClr val="FF0000"/>
                </a:solidFill>
                <a:latin typeface="宋体" pitchFamily="2" charset="-122"/>
                <a:ea typeface="宋体" pitchFamily="2" charset="-122"/>
              </a:rPr>
              <a:t/>
            </a:r>
            <a:br>
              <a:rPr lang="en-US" altLang="zh-CN" smtClean="0">
                <a:solidFill>
                  <a:srgbClr val="FF0000"/>
                </a:solidFill>
                <a:latin typeface="宋体" pitchFamily="2" charset="-122"/>
                <a:ea typeface="宋体" pitchFamily="2" charset="-122"/>
              </a:rPr>
            </a:br>
            <a:endParaRPr lang="zh-CN" altLang="en-US">
              <a:latin typeface="宋体" pitchFamily="2" charset="-122"/>
              <a:ea typeface="宋体" pitchFamily="2" charset="-122"/>
            </a:endParaRPr>
          </a:p>
        </p:txBody>
      </p:sp>
      <p:sp>
        <p:nvSpPr>
          <p:cNvPr id="3" name="内容占位符 2"/>
          <p:cNvSpPr>
            <a:spLocks noGrp="1"/>
          </p:cNvSpPr>
          <p:nvPr>
            <p:ph idx="1"/>
          </p:nvPr>
        </p:nvSpPr>
        <p:spPr>
          <a:xfrm>
            <a:off x="1740310" y="884903"/>
            <a:ext cx="9792048" cy="5241261"/>
          </a:xfrm>
        </p:spPr>
        <p:txBody>
          <a:bodyPr>
            <a:noAutofit/>
          </a:bodyPr>
          <a:lstStyle/>
          <a:p>
            <a:r>
              <a:rPr lang="en-US" altLang="zh-CN" sz="2400" b="1" smtClean="0"/>
              <a:t>1. </a:t>
            </a:r>
            <a:r>
              <a:rPr lang="zh-CN" altLang="en-US" sz="2400" b="1" smtClean="0"/>
              <a:t>张冠李戴。把不同人的观点互相替换，看似文中内容，实际上牛头不对马嘴；</a:t>
            </a:r>
            <a:endParaRPr lang="en-US" altLang="zh-CN" sz="2400" b="1" smtClean="0"/>
          </a:p>
          <a:p>
            <a:r>
              <a:rPr lang="en-US" altLang="zh-CN" sz="2400" b="1" smtClean="0"/>
              <a:t>2. </a:t>
            </a:r>
            <a:r>
              <a:rPr lang="zh-CN" altLang="en-US" sz="2400" b="1" smtClean="0"/>
              <a:t>曲解文意。用了文中的字词或者句型，但是在容易忽略的地方换了一些词，导致实际意思与原文有出入；</a:t>
            </a:r>
            <a:endParaRPr lang="en-US" altLang="zh-CN" sz="2400" b="1" smtClean="0"/>
          </a:p>
          <a:p>
            <a:r>
              <a:rPr lang="en-US" altLang="zh-CN" sz="2400" b="1" smtClean="0"/>
              <a:t>3. </a:t>
            </a:r>
            <a:r>
              <a:rPr lang="zh-CN" altLang="en-US" sz="2400" b="1" smtClean="0"/>
              <a:t>无中生有。符合常识，但是文中未提及，或者与题干问题无关；</a:t>
            </a:r>
            <a:endParaRPr lang="en-US" altLang="zh-CN" sz="2400" b="1" smtClean="0"/>
          </a:p>
          <a:p>
            <a:r>
              <a:rPr lang="en-US" altLang="zh-CN" sz="2400" b="1" smtClean="0"/>
              <a:t>4. </a:t>
            </a:r>
            <a:r>
              <a:rPr lang="zh-CN" altLang="en-US" sz="2400" b="1" smtClean="0"/>
              <a:t>扩缩范围： </a:t>
            </a:r>
            <a:r>
              <a:rPr lang="en-US" sz="2400" b="1" u="sng" smtClean="0"/>
              <a:t>“</a:t>
            </a:r>
            <a:r>
              <a:rPr lang="zh-CN" altLang="en-US" sz="2400" b="1" u="sng" smtClean="0"/>
              <a:t>扩缩范围</a:t>
            </a:r>
            <a:r>
              <a:rPr lang="en-US" sz="2400" b="1" u="sng" smtClean="0"/>
              <a:t>”</a:t>
            </a:r>
            <a:r>
              <a:rPr lang="zh-CN" altLang="en-US" sz="2400" b="1" u="sng" smtClean="0"/>
              <a:t>干扰法就是在选项中通过改变或去掉限制性词语</a:t>
            </a:r>
            <a:r>
              <a:rPr lang="en-US" altLang="zh-CN" sz="2400" b="1" u="sng" smtClean="0"/>
              <a:t>(</a:t>
            </a:r>
            <a:r>
              <a:rPr lang="en-US" sz="2400" b="1" smtClean="0"/>
              <a:t>almost, all, nearly, more than,  normally,  usually</a:t>
            </a:r>
            <a:r>
              <a:rPr lang="en-US" altLang="zh-CN" sz="2400" b="1" u="sng" smtClean="0"/>
              <a:t>)</a:t>
            </a:r>
            <a:r>
              <a:rPr lang="zh-CN" altLang="en-US" sz="2400" b="1" u="sng" smtClean="0"/>
              <a:t>，将信息的范围、程度、感情色彩等改变，从而给考生解题造成干扰的命题方法</a:t>
            </a:r>
            <a:r>
              <a:rPr lang="zh-CN" altLang="en-US" sz="2400" b="1" smtClean="0"/>
              <a:t>。</a:t>
            </a:r>
            <a:endParaRPr lang="zh-CN" altLang="en-US" sz="2400" b="1"/>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 y="1"/>
            <a:ext cx="4763069" cy="788670"/>
          </a:xfrm>
        </p:spPr>
        <p:txBody>
          <a:bodyPr>
            <a:normAutofit/>
          </a:bodyPr>
          <a:lstStyle/>
          <a:p>
            <a:r>
              <a:rPr lang="zh-CN" altLang="en-US" smtClean="0">
                <a:latin typeface="宋体" pitchFamily="2" charset="-122"/>
                <a:ea typeface="宋体" pitchFamily="2" charset="-122"/>
              </a:rPr>
              <a:t>推理判断题（例题）</a:t>
            </a:r>
            <a:endParaRPr lang="zh-CN" altLang="en-US">
              <a:latin typeface="宋体" pitchFamily="2" charset="-122"/>
              <a:ea typeface="宋体" pitchFamily="2" charset="-122"/>
            </a:endParaRPr>
          </a:p>
        </p:txBody>
      </p:sp>
      <p:sp>
        <p:nvSpPr>
          <p:cNvPr id="3" name="内容占位符 2"/>
          <p:cNvSpPr>
            <a:spLocks noGrp="1"/>
          </p:cNvSpPr>
          <p:nvPr>
            <p:ph idx="1"/>
          </p:nvPr>
        </p:nvSpPr>
        <p:spPr>
          <a:xfrm>
            <a:off x="2020528" y="442452"/>
            <a:ext cx="10171471" cy="6415547"/>
          </a:xfrm>
        </p:spPr>
        <p:txBody>
          <a:bodyPr>
            <a:normAutofit/>
          </a:bodyPr>
          <a:lstStyle/>
          <a:p>
            <a:endParaRPr lang="en-US" b="1" smtClean="0"/>
          </a:p>
          <a:p>
            <a:r>
              <a:rPr lang="en-US" b="1" smtClean="0"/>
              <a:t>26</a:t>
            </a:r>
            <a:r>
              <a:rPr lang="zh-CN" altLang="en-US" b="1" smtClean="0"/>
              <a:t>．</a:t>
            </a:r>
            <a:r>
              <a:rPr lang="en-US" b="1" smtClean="0"/>
              <a:t>What was the reaction of the public to Mrs. Robinson's decision?</a:t>
            </a:r>
            <a:endParaRPr lang="zh-CN" altLang="en-US" smtClean="0"/>
          </a:p>
          <a:p>
            <a:r>
              <a:rPr lang="en-US" b="1" smtClean="0"/>
              <a:t>A</a:t>
            </a:r>
            <a:r>
              <a:rPr lang="zh-CN" altLang="en-US" b="1" smtClean="0"/>
              <a:t>．</a:t>
            </a:r>
            <a:r>
              <a:rPr lang="en-US" b="1" smtClean="0"/>
              <a:t>17% expressed their support for it.</a:t>
            </a:r>
            <a:endParaRPr lang="zh-CN" altLang="en-US" smtClean="0"/>
          </a:p>
          <a:p>
            <a:r>
              <a:rPr lang="en-US" b="1" smtClean="0"/>
              <a:t>B</a:t>
            </a:r>
            <a:r>
              <a:rPr lang="zh-CN" altLang="en-US" b="1" smtClean="0"/>
              <a:t>．</a:t>
            </a:r>
            <a:r>
              <a:rPr lang="en-US" b="1" smtClean="0"/>
              <a:t>Few people responded sympathetically.</a:t>
            </a:r>
            <a:endParaRPr lang="zh-CN" altLang="en-US" smtClean="0"/>
          </a:p>
          <a:p>
            <a:r>
              <a:rPr lang="en-US" b="1" smtClean="0"/>
              <a:t>C</a:t>
            </a:r>
            <a:r>
              <a:rPr lang="zh-CN" altLang="en-US" b="1" smtClean="0"/>
              <a:t>．</a:t>
            </a:r>
            <a:r>
              <a:rPr lang="en-US" b="1" smtClean="0"/>
              <a:t>83% believed it had a bad influence.</a:t>
            </a:r>
            <a:endParaRPr lang="zh-CN" altLang="en-US" smtClean="0"/>
          </a:p>
          <a:p>
            <a:r>
              <a:rPr lang="en-US" b="1" smtClean="0"/>
              <a:t>D</a:t>
            </a:r>
            <a:r>
              <a:rPr lang="zh-CN" altLang="en-US" b="1" smtClean="0"/>
              <a:t>．</a:t>
            </a:r>
            <a:r>
              <a:rPr lang="en-US" b="1" smtClean="0"/>
              <a:t>The majority thought it was a trend.</a:t>
            </a:r>
            <a:endParaRPr lang="zh-CN" altLang="en-US" smtClean="0"/>
          </a:p>
          <a:p>
            <a:r>
              <a:rPr lang="en-US" b="1" smtClean="0"/>
              <a:t>2016·</a:t>
            </a:r>
            <a:r>
              <a:rPr lang="zh-CN" altLang="en-US" b="1" smtClean="0"/>
              <a:t>全国卷</a:t>
            </a:r>
            <a:r>
              <a:rPr lang="en-US" altLang="zh-CN" b="1" smtClean="0"/>
              <a:t>Ⅰ</a:t>
            </a:r>
            <a:r>
              <a:rPr lang="zh-CN" altLang="en-US" b="1" smtClean="0"/>
              <a:t>阅读</a:t>
            </a:r>
            <a:r>
              <a:rPr lang="en-US" b="1" smtClean="0"/>
              <a:t>B</a:t>
            </a:r>
            <a:r>
              <a:rPr lang="zh-CN" altLang="en-US" b="1" smtClean="0"/>
              <a:t>节选</a:t>
            </a:r>
            <a:r>
              <a:rPr lang="en-US" b="1" smtClean="0"/>
              <a:t>)</a:t>
            </a:r>
            <a:endParaRPr lang="zh-CN" altLang="en-US" smtClean="0"/>
          </a:p>
          <a:p>
            <a:r>
              <a:rPr lang="en-US" b="1" smtClean="0"/>
              <a:t>No statistics show the number of grandparents like Garza who are moving closer to adult children and grandchildren. </a:t>
            </a:r>
            <a:r>
              <a:rPr lang="en-US" b="1" smtClean="0">
                <a:solidFill>
                  <a:srgbClr val="FF0000"/>
                </a:solidFill>
              </a:rPr>
              <a:t>Yet there is evidence suggesting that the trend is growing. </a:t>
            </a:r>
            <a:r>
              <a:rPr lang="en-US" b="1" smtClean="0"/>
              <a:t>Even President Obama's mother­in­law, Marian Robinson, has agreed to leave Chicago and move into the White House to help care for her granddaughters. According to a study by grandparents. com,</a:t>
            </a:r>
            <a:r>
              <a:rPr lang="en-US" b="1" smtClean="0">
                <a:solidFill>
                  <a:srgbClr val="FF0000"/>
                </a:solidFill>
              </a:rPr>
              <a:t> 83 percent </a:t>
            </a:r>
            <a:r>
              <a:rPr lang="en-US" b="1" smtClean="0"/>
              <a:t>of the people said </a:t>
            </a:r>
            <a:r>
              <a:rPr lang="en-US" b="1" smtClean="0">
                <a:solidFill>
                  <a:srgbClr val="FF0000"/>
                </a:solidFill>
              </a:rPr>
              <a:t>Mrs. Robinson's decision </a:t>
            </a:r>
            <a:r>
              <a:rPr lang="en-US" b="1" smtClean="0"/>
              <a:t>will influence grandparents in the American family. </a:t>
            </a:r>
            <a:r>
              <a:rPr lang="en-US" b="1" u="sng" smtClean="0"/>
              <a:t>Two­thirds believe more families will follow the example of Obama's family</a:t>
            </a:r>
            <a:r>
              <a:rPr lang="en-US" b="1" smtClean="0"/>
              <a:t>.</a:t>
            </a:r>
            <a:endParaRPr lang="zh-CN" altLang="en-US" smtClean="0"/>
          </a:p>
          <a:p>
            <a:endParaRPr lang="zh-CN" altLang="en-US"/>
          </a:p>
        </p:txBody>
      </p:sp>
      <p:sp>
        <p:nvSpPr>
          <p:cNvPr id="5" name="TextBox 4"/>
          <p:cNvSpPr txBox="1"/>
          <p:nvPr/>
        </p:nvSpPr>
        <p:spPr>
          <a:xfrm>
            <a:off x="6837118" y="1333789"/>
            <a:ext cx="2190765" cy="461665"/>
          </a:xfrm>
          <a:prstGeom prst="rect">
            <a:avLst/>
          </a:prstGeom>
          <a:solidFill>
            <a:schemeClr val="accent1">
              <a:lumMod val="20000"/>
              <a:lumOff val="80000"/>
            </a:schemeClr>
          </a:solidFill>
        </p:spPr>
        <p:txBody>
          <a:bodyPr wrap="square" rtlCol="0">
            <a:spAutoFit/>
          </a:bodyPr>
          <a:lstStyle/>
          <a:p>
            <a:r>
              <a:rPr lang="zh-CN" altLang="en-US" sz="2400" b="1" smtClean="0">
                <a:solidFill>
                  <a:srgbClr val="FF0000"/>
                </a:solidFill>
              </a:rPr>
              <a:t>曲解原意</a:t>
            </a:r>
            <a:endParaRPr lang="zh-CN" altLang="en-US" sz="2400" b="1">
              <a:solidFill>
                <a:srgbClr val="FF0000"/>
              </a:solidFill>
            </a:endParaRPr>
          </a:p>
        </p:txBody>
      </p:sp>
      <p:sp>
        <p:nvSpPr>
          <p:cNvPr id="6" name="TextBox 5"/>
          <p:cNvSpPr txBox="1"/>
          <p:nvPr/>
        </p:nvSpPr>
        <p:spPr>
          <a:xfrm>
            <a:off x="7428933" y="1862252"/>
            <a:ext cx="2190765" cy="461665"/>
          </a:xfrm>
          <a:prstGeom prst="rect">
            <a:avLst/>
          </a:prstGeom>
          <a:solidFill>
            <a:schemeClr val="accent1">
              <a:lumMod val="20000"/>
              <a:lumOff val="80000"/>
            </a:schemeClr>
          </a:solidFill>
        </p:spPr>
        <p:txBody>
          <a:bodyPr wrap="square" rtlCol="0">
            <a:spAutoFit/>
          </a:bodyPr>
          <a:lstStyle/>
          <a:p>
            <a:r>
              <a:rPr lang="zh-CN" altLang="en-US" sz="2400" b="1" smtClean="0">
                <a:solidFill>
                  <a:srgbClr val="FF0000"/>
                </a:solidFill>
              </a:rPr>
              <a:t>颠倒是非</a:t>
            </a:r>
            <a:endParaRPr lang="zh-CN" altLang="en-US" sz="2400" b="1">
              <a:solidFill>
                <a:srgbClr val="FF0000"/>
              </a:solidFill>
            </a:endParaRPr>
          </a:p>
        </p:txBody>
      </p:sp>
      <p:sp>
        <p:nvSpPr>
          <p:cNvPr id="8" name="TextBox 7"/>
          <p:cNvSpPr txBox="1"/>
          <p:nvPr/>
        </p:nvSpPr>
        <p:spPr>
          <a:xfrm>
            <a:off x="6731425" y="2378166"/>
            <a:ext cx="2190765" cy="461665"/>
          </a:xfrm>
          <a:prstGeom prst="rect">
            <a:avLst/>
          </a:prstGeom>
          <a:solidFill>
            <a:schemeClr val="accent1">
              <a:lumMod val="20000"/>
              <a:lumOff val="80000"/>
            </a:schemeClr>
          </a:solidFill>
        </p:spPr>
        <p:txBody>
          <a:bodyPr wrap="square" rtlCol="0">
            <a:spAutoFit/>
          </a:bodyPr>
          <a:lstStyle/>
          <a:p>
            <a:r>
              <a:rPr lang="zh-CN" altLang="en-US" sz="2400" b="1" smtClean="0">
                <a:solidFill>
                  <a:srgbClr val="FF0000"/>
                </a:solidFill>
              </a:rPr>
              <a:t>无中生有</a:t>
            </a:r>
            <a:endParaRPr lang="zh-CN" altLang="en-US" sz="2400" b="1">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a:t>
            </a:r>
            <a:endParaRPr lang="zh-CN" altLang="en-US"/>
          </a:p>
        </p:txBody>
      </p:sp>
      <p:sp>
        <p:nvSpPr>
          <p:cNvPr id="3" name="内容占位符 2"/>
          <p:cNvSpPr>
            <a:spLocks noGrp="1"/>
          </p:cNvSpPr>
          <p:nvPr>
            <p:ph idx="1"/>
          </p:nvPr>
        </p:nvSpPr>
        <p:spPr>
          <a:xfrm>
            <a:off x="2005780" y="803162"/>
            <a:ext cx="10008029" cy="6054838"/>
          </a:xfrm>
        </p:spPr>
        <p:txBody>
          <a:bodyPr>
            <a:noAutofit/>
          </a:bodyPr>
          <a:lstStyle/>
          <a:p>
            <a:r>
              <a:rPr lang="en-US" altLang="zh-CN" sz="2400" b="1" smtClean="0"/>
              <a:t>What’s the author’s attitude towards publicity?</a:t>
            </a:r>
          </a:p>
          <a:p>
            <a:r>
              <a:rPr lang="en-US" altLang="zh-CN" sz="2400" b="1" smtClean="0"/>
              <a:t>A. Objective.        B. Doubtful. </a:t>
            </a:r>
          </a:p>
          <a:p>
            <a:r>
              <a:rPr lang="en-US" altLang="zh-CN" sz="2400" b="1" smtClean="0"/>
              <a:t>C. Passive.            D. Supportive</a:t>
            </a:r>
          </a:p>
          <a:p>
            <a:r>
              <a:rPr lang="en-US" altLang="zh-CN" sz="2400" b="1" i="1" smtClean="0">
                <a:solidFill>
                  <a:srgbClr val="FF0000"/>
                </a:solidFill>
              </a:rPr>
              <a:t>       Publicity offers several benefits. </a:t>
            </a:r>
            <a:r>
              <a:rPr lang="en-US" altLang="zh-CN" sz="2400" b="1" i="1" smtClean="0"/>
              <a:t>There are not costs for message time or space… Publicity reaches a mass audience within a shot time…</a:t>
            </a:r>
          </a:p>
          <a:p>
            <a:r>
              <a:rPr lang="en-US" altLang="zh-CN" sz="2400" b="1" i="1" smtClean="0">
                <a:solidFill>
                  <a:srgbClr val="FF0000"/>
                </a:solidFill>
              </a:rPr>
              <a:t>       Publicity also has some significant limitations. </a:t>
            </a:r>
            <a:r>
              <a:rPr lang="en-US" altLang="zh-CN" sz="2400" b="1" i="1" smtClean="0"/>
              <a:t>A firm has little controal over messages, their timing, their placement, or their coverage by a given medium.</a:t>
            </a:r>
          </a:p>
          <a:p>
            <a:r>
              <a:rPr lang="zh-CN" altLang="en-US" sz="2400" b="1" smtClean="0">
                <a:solidFill>
                  <a:srgbClr val="0070C0"/>
                </a:solidFill>
              </a:rPr>
              <a:t>技巧点拨：</a:t>
            </a:r>
            <a:r>
              <a:rPr lang="zh-CN" altLang="en-US" sz="2400" b="1" smtClean="0"/>
              <a:t>观点态度题，一方面要关注文章主旨，一方面要留意</a:t>
            </a:r>
            <a:r>
              <a:rPr lang="en-US" altLang="zh-CN" sz="2400" b="1" smtClean="0"/>
              <a:t>doubt,appreciate, hate, against</a:t>
            </a:r>
            <a:r>
              <a:rPr lang="zh-CN" altLang="en-US" sz="2400" b="1" smtClean="0"/>
              <a:t>等表达观点态度的词语，以及一些带有感情色彩的形容词或者特殊句式（祈使句；感叹句；反问句等）</a:t>
            </a:r>
            <a:endParaRPr lang="en-US" altLang="zh-CN" sz="2400" b="1" smtClean="0"/>
          </a:p>
          <a:p>
            <a:endParaRPr lang="en-US" altLang="zh-CN" sz="2400" b="1" i="1" smtClean="0"/>
          </a:p>
        </p:txBody>
      </p:sp>
      <p:sp>
        <p:nvSpPr>
          <p:cNvPr id="5" name="标题 1"/>
          <p:cNvSpPr txBox="1">
            <a:spLocks/>
          </p:cNvSpPr>
          <p:nvPr/>
        </p:nvSpPr>
        <p:spPr>
          <a:xfrm>
            <a:off x="0" y="1"/>
            <a:ext cx="5134708" cy="788670"/>
          </a:xfrm>
          <a:prstGeom prst="rect">
            <a:avLst/>
          </a:prstGeom>
        </p:spPr>
        <p:txBody>
          <a:bodyPr vert="horz" lIns="91440" tIns="45720" rIns="91440" bIns="45720" rtlCol="0" anchor="ctr">
            <a:normAutofit fontScale="82500" lnSpcReduction="10000"/>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zh-CN" altLang="en-US" sz="4000" b="1" i="0" u="none" strike="noStrike" kern="1200" cap="none" spc="0" normalizeH="0" baseline="0" noProof="0" smtClean="0">
                <a:ln>
                  <a:noFill/>
                </a:ln>
                <a:solidFill>
                  <a:schemeClr val="bg1"/>
                </a:solidFill>
                <a:effectLst/>
                <a:uLnTx/>
                <a:uFillTx/>
                <a:latin typeface="宋体" pitchFamily="2" charset="-122"/>
                <a:ea typeface="宋体" pitchFamily="2" charset="-122"/>
                <a:cs typeface="+mj-cs"/>
              </a:rPr>
              <a:t>推理判断题（观点态度题）</a:t>
            </a:r>
            <a:endParaRPr kumimoji="0" lang="zh-CN" altLang="en-US" sz="4000" b="1" i="0" u="none" strike="noStrike" kern="1200" cap="none" spc="0" normalizeH="0" baseline="0" noProof="0">
              <a:ln>
                <a:noFill/>
              </a:ln>
              <a:solidFill>
                <a:schemeClr val="bg1"/>
              </a:solidFill>
              <a:effectLst/>
              <a:uLnTx/>
              <a:uFillTx/>
              <a:latin typeface="宋体" pitchFamily="2" charset="-122"/>
              <a:ea typeface="宋体" pitchFamily="2" charset="-122"/>
              <a:cs typeface="+mj-cs"/>
            </a:endParaRPr>
          </a:p>
        </p:txBody>
      </p:sp>
      <p:sp>
        <p:nvSpPr>
          <p:cNvPr id="6" name="椭圆 5"/>
          <p:cNvSpPr/>
          <p:nvPr/>
        </p:nvSpPr>
        <p:spPr>
          <a:xfrm>
            <a:off x="2025748" y="1392702"/>
            <a:ext cx="464234" cy="4360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blinds(horizontal)">
                                      <p:cBhvr>
                                        <p:cTn id="1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 y="1"/>
            <a:ext cx="5233183" cy="788670"/>
          </a:xfrm>
        </p:spPr>
        <p:txBody>
          <a:bodyPr>
            <a:normAutofit fontScale="90000"/>
          </a:bodyPr>
          <a:lstStyle/>
          <a:p>
            <a:r>
              <a:rPr lang="zh-CN" altLang="en-US" smtClean="0">
                <a:latin typeface="宋体" pitchFamily="2" charset="-122"/>
                <a:ea typeface="宋体" pitchFamily="2" charset="-122"/>
              </a:rPr>
              <a:t>推理判断题（解题步骤</a:t>
            </a:r>
            <a:r>
              <a:rPr lang="zh-CN" altLang="en-US" smtClean="0"/>
              <a:t>）</a:t>
            </a:r>
            <a:endParaRPr lang="zh-CN" altLang="en-US"/>
          </a:p>
        </p:txBody>
      </p:sp>
      <p:sp>
        <p:nvSpPr>
          <p:cNvPr id="3" name="内容占位符 2"/>
          <p:cNvSpPr>
            <a:spLocks noGrp="1"/>
          </p:cNvSpPr>
          <p:nvPr>
            <p:ph idx="1"/>
          </p:nvPr>
        </p:nvSpPr>
        <p:spPr>
          <a:xfrm>
            <a:off x="2079522" y="1353676"/>
            <a:ext cx="9200535" cy="4351338"/>
          </a:xfrm>
        </p:spPr>
        <p:txBody>
          <a:bodyPr/>
          <a:lstStyle/>
          <a:p>
            <a:r>
              <a:rPr lang="en-US" sz="2800" b="1" smtClean="0"/>
              <a:t>1</a:t>
            </a:r>
            <a:r>
              <a:rPr lang="zh-CN" altLang="en-US" sz="2800" b="1" smtClean="0"/>
              <a:t>．定位信息：通过寻读找到相关信息点；</a:t>
            </a:r>
            <a:endParaRPr lang="zh-CN" altLang="en-US" sz="2800" smtClean="0"/>
          </a:p>
          <a:p>
            <a:r>
              <a:rPr lang="en-US" sz="2800" b="1" smtClean="0"/>
              <a:t>2</a:t>
            </a:r>
            <a:r>
              <a:rPr lang="zh-CN" altLang="en-US" sz="2800" b="1" smtClean="0"/>
              <a:t>．字面理解：理解相关信息点的字面意义；</a:t>
            </a:r>
            <a:endParaRPr lang="zh-CN" altLang="en-US" sz="2800" smtClean="0"/>
          </a:p>
          <a:p>
            <a:r>
              <a:rPr lang="en-US" sz="2800" b="1" smtClean="0"/>
              <a:t>3</a:t>
            </a:r>
            <a:r>
              <a:rPr lang="zh-CN" altLang="en-US" sz="2800" b="1" smtClean="0"/>
              <a:t>．深层理解：结合语境和常识，在字面意义的基础上进行符合逻辑的推断，从而理解作者的言外之意。有时候可以结合文章或者段落主旨大意作答。</a:t>
            </a:r>
            <a:endParaRPr lang="zh-CN" altLang="en-US" sz="2800" smtClean="0"/>
          </a:p>
          <a:p>
            <a:endParaRPr lang="zh-CN" alt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1917290" y="1825625"/>
            <a:ext cx="9436510" cy="4351338"/>
          </a:xfrm>
        </p:spPr>
        <p:txBody>
          <a:bodyPr>
            <a:normAutofit/>
          </a:bodyPr>
          <a:lstStyle/>
          <a:p>
            <a:r>
              <a:rPr lang="en-US" altLang="zh-CN" sz="2800" b="1" smtClean="0"/>
              <a:t>1. </a:t>
            </a:r>
            <a:r>
              <a:rPr lang="zh-CN" altLang="en-US" sz="2800" b="1" smtClean="0"/>
              <a:t>上下文语境分析法 （在寻找上下文信息时，要特别注意语句、语段或语篇中所存在的解释、说明或者同义、反义、对比、归纳、列举等逻辑上的联系。）</a:t>
            </a:r>
            <a:endParaRPr lang="en-US" altLang="zh-CN" sz="2800" b="1" smtClean="0"/>
          </a:p>
          <a:p>
            <a:r>
              <a:rPr lang="en-US" altLang="zh-CN" sz="2800" b="1" smtClean="0"/>
              <a:t>2. </a:t>
            </a:r>
            <a:r>
              <a:rPr lang="zh-CN" altLang="en-US" sz="2800" b="1" smtClean="0"/>
              <a:t>构词法 （合成词，词缀词根，旧词新意</a:t>
            </a:r>
            <a:r>
              <a:rPr lang="zh-CN" altLang="en-US" sz="2800" smtClean="0"/>
              <a:t>）</a:t>
            </a:r>
            <a:endParaRPr lang="zh-CN" altLang="en-US" sz="2800"/>
          </a:p>
        </p:txBody>
      </p:sp>
      <p:sp>
        <p:nvSpPr>
          <p:cNvPr id="4" name="TextBox 3"/>
          <p:cNvSpPr txBox="1"/>
          <p:nvPr/>
        </p:nvSpPr>
        <p:spPr>
          <a:xfrm>
            <a:off x="0" y="0"/>
            <a:ext cx="11906291" cy="707886"/>
          </a:xfrm>
          <a:prstGeom prst="rect">
            <a:avLst/>
          </a:prstGeom>
          <a:solidFill>
            <a:schemeClr val="accent2">
              <a:lumMod val="20000"/>
              <a:lumOff val="80000"/>
            </a:schemeClr>
          </a:solidFill>
        </p:spPr>
        <p:txBody>
          <a:bodyPr wrap="square" rtlCol="0">
            <a:spAutoFit/>
          </a:bodyPr>
          <a:lstStyle/>
          <a:p>
            <a:pPr algn="ctr"/>
            <a:r>
              <a:rPr lang="zh-CN" altLang="en-US" sz="4000" b="1" smtClean="0"/>
              <a:t>第四类题：词义猜测题</a:t>
            </a:r>
            <a:endParaRPr lang="zh-CN" altLang="en-US" sz="4000" b="1"/>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latin typeface="宋体" pitchFamily="2" charset="-122"/>
                <a:ea typeface="宋体" pitchFamily="2" charset="-122"/>
              </a:rPr>
              <a:t>词义猜测题线索</a:t>
            </a:r>
            <a:endParaRPr lang="zh-CN" altLang="en-US">
              <a:latin typeface="宋体" pitchFamily="2" charset="-122"/>
              <a:ea typeface="宋体" pitchFamily="2" charset="-122"/>
            </a:endParaRPr>
          </a:p>
        </p:txBody>
      </p:sp>
      <p:sp>
        <p:nvSpPr>
          <p:cNvPr id="3" name="内容占位符 2"/>
          <p:cNvSpPr>
            <a:spLocks noGrp="1"/>
          </p:cNvSpPr>
          <p:nvPr>
            <p:ph idx="1"/>
          </p:nvPr>
        </p:nvSpPr>
        <p:spPr>
          <a:xfrm>
            <a:off x="1858296" y="693174"/>
            <a:ext cx="9952743" cy="5950536"/>
          </a:xfrm>
        </p:spPr>
        <p:txBody>
          <a:bodyPr>
            <a:normAutofit fontScale="92500" lnSpcReduction="10000"/>
          </a:bodyPr>
          <a:lstStyle/>
          <a:p>
            <a:r>
              <a:rPr lang="en-US" sz="2400" b="1" smtClean="0"/>
              <a:t>(1)</a:t>
            </a:r>
            <a:r>
              <a:rPr lang="zh-CN" altLang="en-US" sz="2400" b="1" smtClean="0"/>
              <a:t>词义猜测题线索</a:t>
            </a:r>
            <a:r>
              <a:rPr lang="en-US" altLang="zh-CN" sz="2400" b="1" smtClean="0"/>
              <a:t>—</a:t>
            </a:r>
            <a:r>
              <a:rPr lang="zh-CN" altLang="en-US" sz="2400" b="1" smtClean="0"/>
              <a:t>重申</a:t>
            </a:r>
          </a:p>
          <a:p>
            <a:r>
              <a:rPr lang="zh-CN" altLang="en-US" sz="2400" b="1" smtClean="0"/>
              <a:t>作者为了使某一难词或术语的含义更清楚，通常会使用常用、简明的词或词组对其进行解释，这就是重述。重述部分通过逗号与句子的其他部分隔开</a:t>
            </a:r>
            <a:r>
              <a:rPr lang="en-US" sz="2400" b="1" smtClean="0"/>
              <a:t>(</a:t>
            </a:r>
            <a:r>
              <a:rPr lang="zh-CN" altLang="en-US" sz="2400" b="1" smtClean="0"/>
              <a:t>有时也使用破折号、冒号、分号或括号</a:t>
            </a:r>
            <a:r>
              <a:rPr lang="en-US" sz="2400" b="1" smtClean="0"/>
              <a:t>)</a:t>
            </a:r>
            <a:r>
              <a:rPr lang="zh-CN" altLang="en-US" sz="2400" b="1" smtClean="0"/>
              <a:t>或用信号词引导。常见的信号词有：</a:t>
            </a:r>
            <a:r>
              <a:rPr lang="en-US" sz="2400" b="1" smtClean="0"/>
              <a:t>or, namely, that is, in other words, that is to say, to be more exact, to put in another way</a:t>
            </a:r>
            <a:r>
              <a:rPr lang="zh-CN" altLang="en-US" sz="2400" b="1" smtClean="0"/>
              <a:t>等等。</a:t>
            </a:r>
          </a:p>
          <a:p>
            <a:endParaRPr lang="en-US" altLang="zh-CN" sz="2400" b="1" smtClean="0"/>
          </a:p>
          <a:p>
            <a:r>
              <a:rPr lang="en-US" altLang="zh-CN" sz="2400" b="1" i="1" smtClean="0"/>
              <a:t>The first clue that something was off was the man who </a:t>
            </a:r>
            <a:r>
              <a:rPr lang="en-US" altLang="zh-CN" sz="2400" b="1" i="1" u="sng" smtClean="0">
                <a:solidFill>
                  <a:srgbClr val="FF0000"/>
                </a:solidFill>
              </a:rPr>
              <a:t>sprinted</a:t>
            </a:r>
            <a:r>
              <a:rPr lang="en-US" altLang="zh-CN" sz="2400" b="1" i="1" u="sng" smtClean="0"/>
              <a:t> </a:t>
            </a:r>
            <a:r>
              <a:rPr lang="en-US" altLang="zh-CN" sz="2400" b="1" i="1" smtClean="0"/>
              <a:t>past them. “</a:t>
            </a:r>
            <a:r>
              <a:rPr lang="en-US" altLang="zh-CN" sz="2400" b="1" i="1" smtClean="0">
                <a:solidFill>
                  <a:srgbClr val="FF0000"/>
                </a:solidFill>
              </a:rPr>
              <a:t>Running at an amazing pace,” </a:t>
            </a:r>
            <a:r>
              <a:rPr lang="en-US" altLang="zh-CN" sz="2400" b="1" i="1" smtClean="0"/>
              <a:t>Cassidy told Runner’s World admiringly.</a:t>
            </a:r>
          </a:p>
          <a:p>
            <a:endParaRPr lang="en-US" altLang="zh-CN" sz="2400" b="1" smtClean="0"/>
          </a:p>
          <a:p>
            <a:r>
              <a:rPr lang="en-US" altLang="zh-CN" sz="2400" b="1" smtClean="0"/>
              <a:t>What does the underlined word “sprinted” in paragraph 2 probably mean?</a:t>
            </a:r>
          </a:p>
          <a:p>
            <a:r>
              <a:rPr lang="en-US" altLang="zh-CN" sz="2400" b="1" smtClean="0"/>
              <a:t>A. Dashed.   B. Pushed.  C. Jumped.  D. Escaped</a:t>
            </a:r>
          </a:p>
          <a:p>
            <a:endParaRPr lang="en-US" altLang="zh-CN" smtClean="0"/>
          </a:p>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linds(horizontal)">
                                      <p:cBhvr>
                                        <p:cTn id="7" dur="500"/>
                                        <p:tgtEl>
                                          <p:spTgt spid="3">
                                            <p:txEl>
                                              <p:pRg st="3" end="3"/>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blinds(horizontal)">
                                      <p:cBhvr>
                                        <p:cTn id="10" dur="500"/>
                                        <p:tgtEl>
                                          <p:spTgt spid="3">
                                            <p:txEl>
                                              <p:pRg st="5" end="5"/>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blinds(horizontal)">
                                      <p:cBhvr>
                                        <p:cTn id="1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latin typeface="宋体" pitchFamily="2" charset="-122"/>
                <a:ea typeface="宋体" pitchFamily="2" charset="-122"/>
              </a:rPr>
              <a:t>词义猜测题线索</a:t>
            </a:r>
            <a:endParaRPr lang="zh-CN" altLang="en-US">
              <a:latin typeface="宋体" pitchFamily="2" charset="-122"/>
              <a:ea typeface="宋体" pitchFamily="2" charset="-122"/>
            </a:endParaRPr>
          </a:p>
        </p:txBody>
      </p:sp>
      <p:sp>
        <p:nvSpPr>
          <p:cNvPr id="3" name="内容占位符 2"/>
          <p:cNvSpPr>
            <a:spLocks noGrp="1"/>
          </p:cNvSpPr>
          <p:nvPr>
            <p:ph idx="1"/>
          </p:nvPr>
        </p:nvSpPr>
        <p:spPr>
          <a:xfrm>
            <a:off x="2025446" y="825910"/>
            <a:ext cx="9960077" cy="5344499"/>
          </a:xfrm>
        </p:spPr>
        <p:txBody>
          <a:bodyPr>
            <a:normAutofit/>
          </a:bodyPr>
          <a:lstStyle/>
          <a:p>
            <a:r>
              <a:rPr lang="en-US" sz="2400" b="1" smtClean="0"/>
              <a:t>(2)</a:t>
            </a:r>
            <a:r>
              <a:rPr lang="zh-CN" altLang="en-US" sz="2400" b="1" smtClean="0"/>
              <a:t>词义猜测题线索</a:t>
            </a:r>
            <a:r>
              <a:rPr lang="en-US" altLang="zh-CN" sz="2400" b="1" smtClean="0"/>
              <a:t>---</a:t>
            </a:r>
            <a:r>
              <a:rPr lang="zh-CN" altLang="en-US" sz="2400" b="1" smtClean="0"/>
              <a:t>同义</a:t>
            </a:r>
            <a:r>
              <a:rPr lang="zh-CN" altLang="en-US" sz="2400" b="1" smtClean="0"/>
              <a:t>词、近</a:t>
            </a:r>
            <a:r>
              <a:rPr lang="zh-CN" altLang="en-US" sz="2400" b="1" smtClean="0"/>
              <a:t>义</a:t>
            </a:r>
            <a:r>
              <a:rPr lang="zh-CN" altLang="en-US" sz="2400" b="1" smtClean="0"/>
              <a:t>词、反义词</a:t>
            </a:r>
            <a:endParaRPr lang="zh-CN" altLang="en-US" sz="2400" smtClean="0"/>
          </a:p>
          <a:p>
            <a:r>
              <a:rPr lang="zh-CN" altLang="en-US" sz="2400" b="1" smtClean="0"/>
              <a:t>在同一句、同一段或同一篇文章中，作者为了避免语言的单调、重复，有时会使用意思相同或相近的词。因此，考生只要读懂上下文，知道其中一个词的意思，就能猜出另外一个词的意思。</a:t>
            </a:r>
            <a:endParaRPr lang="zh-CN" altLang="en-US" sz="2400" smtClean="0"/>
          </a:p>
          <a:p>
            <a:r>
              <a:rPr lang="en-US" altLang="zh-CN" sz="2400" b="1" i="1" smtClean="0"/>
              <a:t>…</a:t>
            </a:r>
            <a:r>
              <a:rPr lang="en-US" altLang="zh-CN" sz="2400" b="1" i="1" smtClean="0"/>
              <a:t>This </a:t>
            </a:r>
            <a:r>
              <a:rPr lang="en-US" altLang="zh-CN" sz="2400" b="1" i="1" smtClean="0">
                <a:solidFill>
                  <a:srgbClr val="FF0000"/>
                </a:solidFill>
              </a:rPr>
              <a:t>is infuirating </a:t>
            </a:r>
            <a:r>
              <a:rPr lang="en-US" altLang="zh-CN" sz="2400" b="1" i="1" smtClean="0"/>
              <a:t>as, in Britain, at least, the claim is </a:t>
            </a:r>
            <a:r>
              <a:rPr lang="en-US" altLang="zh-CN" sz="2400" b="1" i="1" smtClean="0">
                <a:solidFill>
                  <a:srgbClr val="FF0000"/>
                </a:solidFill>
              </a:rPr>
              <a:t>ridiculous and offensive</a:t>
            </a:r>
            <a:r>
              <a:rPr lang="en-US" altLang="zh-CN" sz="2400" b="1" i="1" smtClean="0"/>
              <a:t>.</a:t>
            </a:r>
          </a:p>
          <a:p>
            <a:endParaRPr lang="en-US" altLang="zh-CN" sz="2400" b="1" smtClean="0"/>
          </a:p>
          <a:p>
            <a:r>
              <a:rPr lang="en-US" altLang="zh-CN" sz="2400" b="1" smtClean="0"/>
              <a:t>What does the underlined word “infuriating” in paragraph 1 mean?</a:t>
            </a:r>
          </a:p>
          <a:p>
            <a:r>
              <a:rPr lang="en-US" altLang="zh-CN" sz="2400" b="1" smtClean="0"/>
              <a:t>A. Quite interesting.    B. Very annoying</a:t>
            </a:r>
          </a:p>
          <a:p>
            <a:r>
              <a:rPr lang="en-US" altLang="zh-CN" sz="2400" b="1" smtClean="0"/>
              <a:t>C. Not certain.              D. Extremely abvious.</a:t>
            </a:r>
          </a:p>
          <a:p>
            <a:endParaRPr lang="en-US" altLang="zh-CN" smtClean="0"/>
          </a:p>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blinds(horizontal)">
                                      <p:cBhvr>
                                        <p:cTn id="10" dur="500"/>
                                        <p:tgtEl>
                                          <p:spTgt spid="3">
                                            <p:txEl>
                                              <p:pRg st="4" end="4"/>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blinds(horizontal)">
                                      <p:cBhvr>
                                        <p:cTn id="13" dur="500"/>
                                        <p:tgtEl>
                                          <p:spTgt spid="3">
                                            <p:txEl>
                                              <p:pRg st="5" end="5"/>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blinds(horizontal)">
                                      <p:cBhvr>
                                        <p:cTn id="16"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latin typeface="宋体" pitchFamily="2" charset="-122"/>
                <a:ea typeface="宋体" pitchFamily="2" charset="-122"/>
              </a:rPr>
              <a:t>词义猜测题线索</a:t>
            </a:r>
            <a:endParaRPr lang="zh-CN" altLang="en-US">
              <a:latin typeface="宋体" pitchFamily="2" charset="-122"/>
              <a:ea typeface="宋体" pitchFamily="2" charset="-122"/>
            </a:endParaRPr>
          </a:p>
        </p:txBody>
      </p:sp>
      <p:sp>
        <p:nvSpPr>
          <p:cNvPr id="3" name="内容占位符 2"/>
          <p:cNvSpPr>
            <a:spLocks noGrp="1"/>
          </p:cNvSpPr>
          <p:nvPr>
            <p:ph idx="1"/>
          </p:nvPr>
        </p:nvSpPr>
        <p:spPr>
          <a:xfrm>
            <a:off x="1681316" y="722670"/>
            <a:ext cx="10224975" cy="6135329"/>
          </a:xfrm>
        </p:spPr>
        <p:txBody>
          <a:bodyPr>
            <a:normAutofit fontScale="92500" lnSpcReduction="20000"/>
          </a:bodyPr>
          <a:lstStyle/>
          <a:p>
            <a:endParaRPr lang="en-US" altLang="zh-CN" b="1" smtClean="0"/>
          </a:p>
          <a:p>
            <a:r>
              <a:rPr lang="zh-CN" altLang="en-US" sz="2800" b="1" smtClean="0"/>
              <a:t>（</a:t>
            </a:r>
            <a:r>
              <a:rPr lang="en-US" altLang="zh-CN" sz="2800" b="1" smtClean="0"/>
              <a:t>3</a:t>
            </a:r>
            <a:r>
              <a:rPr lang="zh-CN" altLang="en-US" sz="2800" b="1" smtClean="0"/>
              <a:t>）词义猜测题线索</a:t>
            </a:r>
            <a:r>
              <a:rPr lang="en-US" altLang="zh-CN" sz="2800" b="1" smtClean="0"/>
              <a:t>———</a:t>
            </a:r>
            <a:r>
              <a:rPr lang="zh-CN" altLang="en-US" sz="2800" b="1" smtClean="0"/>
              <a:t>利用上下文的逻辑进行推理，需要分析附近句子的语法和内容。</a:t>
            </a:r>
            <a:endParaRPr lang="en-US" sz="2800" b="1" smtClean="0"/>
          </a:p>
          <a:p>
            <a:r>
              <a:rPr lang="en-US" sz="2800" b="1" i="1" smtClean="0"/>
              <a:t>Egypt and Babylon were both </a:t>
            </a:r>
            <a:r>
              <a:rPr lang="en-US" sz="2800" b="1" i="1" u="sng" smtClean="0">
                <a:solidFill>
                  <a:srgbClr val="FF0000"/>
                </a:solidFill>
              </a:rPr>
              <a:t>tyrannies,</a:t>
            </a:r>
            <a:r>
              <a:rPr lang="en-US" sz="2800" b="1" i="1" smtClean="0"/>
              <a:t>_one very powerful man ruling over helpless masses.</a:t>
            </a:r>
          </a:p>
          <a:p>
            <a:endParaRPr lang="en-US" sz="2800" b="1" i="1" smtClean="0"/>
          </a:p>
          <a:p>
            <a:r>
              <a:rPr lang="en-US" sz="2800" b="1" smtClean="0"/>
              <a:t>65</a:t>
            </a:r>
            <a:r>
              <a:rPr lang="zh-CN" altLang="en-US" sz="2800" b="1" smtClean="0"/>
              <a:t>．</a:t>
            </a:r>
            <a:r>
              <a:rPr lang="en-US" sz="2800" b="1" smtClean="0"/>
              <a:t>What does the underlined word“tyrannies”in Paragraph 2 refer to?</a:t>
            </a:r>
            <a:endParaRPr lang="zh-CN" altLang="en-US" sz="2800" smtClean="0"/>
          </a:p>
          <a:p>
            <a:r>
              <a:rPr lang="en-US" sz="2800" b="1" smtClean="0"/>
              <a:t>A</a:t>
            </a:r>
            <a:r>
              <a:rPr lang="zh-CN" altLang="en-US" sz="2800" b="1" smtClean="0"/>
              <a:t>．</a:t>
            </a:r>
            <a:r>
              <a:rPr lang="en-US" sz="2800" b="1" smtClean="0"/>
              <a:t>Countries where their people need help.</a:t>
            </a:r>
            <a:endParaRPr lang="zh-CN" altLang="en-US" sz="2800" smtClean="0"/>
          </a:p>
          <a:p>
            <a:r>
              <a:rPr lang="en-US" sz="2800" b="1" smtClean="0"/>
              <a:t>B</a:t>
            </a:r>
            <a:r>
              <a:rPr lang="zh-CN" altLang="en-US" sz="2800" b="1" smtClean="0"/>
              <a:t>．</a:t>
            </a:r>
            <a:r>
              <a:rPr lang="en-US" sz="2800" b="1" smtClean="0"/>
              <a:t>Powerful states with higher civilization. </a:t>
            </a:r>
            <a:endParaRPr lang="zh-CN" altLang="en-US" sz="2800" smtClean="0"/>
          </a:p>
          <a:p>
            <a:r>
              <a:rPr lang="en-US" sz="2800" b="1" smtClean="0"/>
              <a:t>C</a:t>
            </a:r>
            <a:r>
              <a:rPr lang="zh-CN" altLang="en-US" sz="2800" b="1" smtClean="0"/>
              <a:t>．</a:t>
            </a:r>
            <a:r>
              <a:rPr lang="en-US" sz="2800" b="1" smtClean="0"/>
              <a:t>Splendid empires where people enjoy freedom.</a:t>
            </a:r>
            <a:endParaRPr lang="zh-CN" altLang="en-US" sz="2800" smtClean="0"/>
          </a:p>
          <a:p>
            <a:r>
              <a:rPr lang="en-US" sz="2800" b="1" smtClean="0"/>
              <a:t>D</a:t>
            </a:r>
            <a:r>
              <a:rPr lang="zh-CN" altLang="en-US" sz="2800" b="1" smtClean="0"/>
              <a:t>．</a:t>
            </a:r>
            <a:r>
              <a:rPr lang="en-US" sz="2800" b="1" smtClean="0"/>
              <a:t>Governments ruled with absolute power. </a:t>
            </a:r>
            <a:endParaRPr lang="zh-CN" altLang="en-US" sz="2800" smtClean="0"/>
          </a:p>
          <a:p>
            <a:endParaRPr lang="en-US" b="1" smtClean="0"/>
          </a:p>
          <a:p>
            <a:endParaRPr lang="zh-CN" altLang="en-US" smtClean="0"/>
          </a:p>
          <a:p>
            <a:endParaRPr lang="zh-CN" alt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873045" y="857233"/>
            <a:ext cx="9709355" cy="5268931"/>
          </a:xfrm>
        </p:spPr>
        <p:txBody>
          <a:bodyPr/>
          <a:lstStyle/>
          <a:p>
            <a:r>
              <a:rPr lang="en-US" altLang="zh-CN" sz="2800" b="1" smtClean="0"/>
              <a:t>(4)</a:t>
            </a:r>
            <a:r>
              <a:rPr lang="zh-CN" altLang="en-US" sz="2800" b="1" smtClean="0"/>
              <a:t>词义猜测题线索</a:t>
            </a:r>
            <a:r>
              <a:rPr lang="en-US" altLang="zh-CN" sz="2800" b="1" smtClean="0"/>
              <a:t>---</a:t>
            </a:r>
            <a:r>
              <a:rPr lang="zh-CN" altLang="en-US" sz="2800" b="1" smtClean="0"/>
              <a:t>旧词新意、构词法</a:t>
            </a:r>
            <a:endParaRPr lang="en-US" altLang="zh-CN" sz="2800" b="1" smtClean="0"/>
          </a:p>
          <a:p>
            <a:r>
              <a:rPr lang="en-US" altLang="zh-CN" sz="2800" b="1" smtClean="0"/>
              <a:t>1. I had first known that she was wrong that her anxiety had </a:t>
            </a:r>
            <a:r>
              <a:rPr lang="en-US" altLang="zh-CN" sz="2800" b="1" u="sng" smtClean="0">
                <a:solidFill>
                  <a:srgbClr val="FF0000"/>
                </a:solidFill>
              </a:rPr>
              <a:t>clouded</a:t>
            </a:r>
            <a:r>
              <a:rPr lang="en-US" altLang="zh-CN" sz="2800" b="1" smtClean="0"/>
              <a:t> her judgement. (04</a:t>
            </a:r>
            <a:r>
              <a:rPr lang="zh-CN" altLang="en-US" sz="2800" b="1" smtClean="0"/>
              <a:t>全国卷</a:t>
            </a:r>
            <a:r>
              <a:rPr lang="en-US" altLang="zh-CN" sz="2800" b="1" smtClean="0"/>
              <a:t>)</a:t>
            </a:r>
          </a:p>
          <a:p>
            <a:r>
              <a:rPr lang="zh-CN" altLang="en-US" sz="2800" smtClean="0"/>
              <a:t>（</a:t>
            </a:r>
            <a:r>
              <a:rPr lang="en-US" altLang="zh-CN" sz="2800" smtClean="0"/>
              <a:t>v. make sb less able to think clearly or make sensible decisions</a:t>
            </a:r>
            <a:r>
              <a:rPr lang="zh-CN" altLang="en-US" sz="2800" smtClean="0"/>
              <a:t>）</a:t>
            </a:r>
            <a:endParaRPr lang="en-US" altLang="zh-CN" sz="2800" smtClean="0"/>
          </a:p>
          <a:p>
            <a:r>
              <a:rPr lang="en-US" altLang="zh-CN" sz="2800" b="1" smtClean="0"/>
              <a:t>2. When he reached the place with his army, he found an </a:t>
            </a:r>
            <a:r>
              <a:rPr lang="en-US" altLang="zh-CN" sz="2800" b="1" u="sng" smtClean="0">
                <a:solidFill>
                  <a:srgbClr val="FF0000"/>
                </a:solidFill>
              </a:rPr>
              <a:t>impassable</a:t>
            </a:r>
            <a:r>
              <a:rPr lang="en-US" altLang="zh-CN" sz="2800" b="1" smtClean="0"/>
              <a:t> river in front of him.</a:t>
            </a:r>
          </a:p>
          <a:p>
            <a:endParaRPr lang="en-US" altLang="zh-CN" smtClean="0"/>
          </a:p>
          <a:p>
            <a:endParaRPr lang="zh-CN" altLang="en-US"/>
          </a:p>
        </p:txBody>
      </p:sp>
      <p:sp>
        <p:nvSpPr>
          <p:cNvPr id="4" name="标题 3"/>
          <p:cNvSpPr>
            <a:spLocks noGrp="1"/>
          </p:cNvSpPr>
          <p:nvPr>
            <p:ph type="title"/>
          </p:nvPr>
        </p:nvSpPr>
        <p:spPr/>
        <p:txBody>
          <a:bodyPr>
            <a:normAutofit fontScale="90000"/>
          </a:bodyPr>
          <a:lstStyle/>
          <a:p>
            <a:r>
              <a:rPr lang="zh-CN" altLang="en-US" smtClean="0">
                <a:latin typeface="宋体" pitchFamily="2" charset="-122"/>
                <a:ea typeface="宋体" pitchFamily="2" charset="-122"/>
              </a:rPr>
              <a:t>词义猜测题题线索</a:t>
            </a:r>
            <a:endParaRPr lang="zh-CN" altLang="en-US">
              <a:latin typeface="宋体" pitchFamily="2" charset="-122"/>
              <a:ea typeface="宋体"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linds(horizontal)">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a:spLocks/>
          </p:cNvSpPr>
          <p:nvPr/>
        </p:nvSpPr>
        <p:spPr>
          <a:xfrm>
            <a:off x="2072478" y="332719"/>
            <a:ext cx="9514471" cy="4525963"/>
          </a:xfrm>
          <a:prstGeom prst="rect">
            <a:avLst/>
          </a:prstGeom>
        </p:spPr>
        <p:txBody>
          <a:bodyPr/>
          <a:lstStyle/>
          <a:p>
            <a:pPr marL="228600" marR="0" lvl="0" indent="-228600" algn="l" defTabSz="914400" rtl="0" eaLnBrk="1" fontAlgn="auto" latinLnBrk="0" hangingPunct="1">
              <a:lnSpc>
                <a:spcPct val="90000"/>
              </a:lnSpc>
              <a:spcBef>
                <a:spcPts val="1000"/>
              </a:spcBef>
              <a:spcAft>
                <a:spcPts val="0"/>
              </a:spcAft>
              <a:buClrTx/>
              <a:buSzTx/>
              <a:tabLst/>
              <a:defRPr/>
            </a:pPr>
            <a:r>
              <a:rPr lang="en-US" altLang="zh-CN" sz="3200" b="1" smtClean="0"/>
              <a:t>Various topics </a:t>
            </a:r>
            <a:r>
              <a:rPr lang="zh-CN" altLang="en-US" sz="3200" b="1" smtClean="0"/>
              <a:t>（话题）</a:t>
            </a:r>
            <a:endParaRPr lang="en-US" altLang="zh-CN" sz="3200" b="1" smtClean="0"/>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ltLang="zh-CN" sz="3200" b="1" smtClean="0"/>
              <a:t>social life, science, economy, biography(</a:t>
            </a:r>
            <a:r>
              <a:rPr lang="zh-CN" altLang="en-US" sz="3200" b="1" smtClean="0"/>
              <a:t>人物传记</a:t>
            </a:r>
            <a:r>
              <a:rPr lang="en-US" altLang="zh-CN" sz="3200" b="1" smtClean="0"/>
              <a:t>), story, history, news, advertisement, ect.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altLang="zh-CN" sz="3200" b="1" smtClean="0"/>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ltLang="zh-CN" sz="3200" b="1" smtClean="0"/>
              <a:t>Type of writing (</a:t>
            </a:r>
            <a:r>
              <a:rPr lang="zh-CN" altLang="en-US" sz="3200" b="1" smtClean="0"/>
              <a:t>文体</a:t>
            </a:r>
            <a:r>
              <a:rPr lang="en-US" altLang="zh-CN" sz="3200" b="1" smtClean="0"/>
              <a:t>)</a:t>
            </a:r>
          </a:p>
          <a:p>
            <a:pPr marL="228600" lvl="0" indent="-228600">
              <a:lnSpc>
                <a:spcPct val="90000"/>
              </a:lnSpc>
              <a:spcBef>
                <a:spcPts val="1000"/>
              </a:spcBef>
              <a:buFont typeface="Arial" panose="020B0604020202020204" pitchFamily="34" charset="0"/>
              <a:buChar char="•"/>
              <a:defRPr/>
            </a:pPr>
            <a:r>
              <a:rPr lang="en-US" altLang="zh-CN" sz="3200" b="1" smtClean="0"/>
              <a:t>1. </a:t>
            </a:r>
            <a:r>
              <a:rPr lang="zh-CN" altLang="en-US" sz="3200" b="1" smtClean="0"/>
              <a:t>应用文 （有小标题；主要考察细节题）</a:t>
            </a:r>
            <a:endParaRPr lang="en-US" altLang="zh-CN" sz="3200" b="1" smtClean="0"/>
          </a:p>
          <a:p>
            <a:pPr marL="228600" lvl="0" indent="-228600">
              <a:lnSpc>
                <a:spcPct val="90000"/>
              </a:lnSpc>
              <a:spcBef>
                <a:spcPts val="1000"/>
              </a:spcBef>
              <a:buFont typeface="Arial" panose="020B0604020202020204" pitchFamily="34" charset="0"/>
              <a:buChar char="•"/>
              <a:defRPr/>
            </a:pPr>
            <a:r>
              <a:rPr lang="en-US" altLang="zh-CN" sz="3200" b="1" smtClean="0"/>
              <a:t>2. </a:t>
            </a:r>
            <a:r>
              <a:rPr lang="zh-CN" altLang="en-US" sz="3200" b="1" smtClean="0"/>
              <a:t>记叙文 （故事发展顺序；</a:t>
            </a:r>
            <a:r>
              <a:rPr lang="en-US" altLang="zh-CN" sz="3200" b="1" smtClean="0"/>
              <a:t>5W</a:t>
            </a:r>
            <a:r>
              <a:rPr lang="zh-CN" altLang="en-US" sz="3200" b="1" smtClean="0"/>
              <a:t>信息</a:t>
            </a:r>
            <a:r>
              <a:rPr lang="en-US" altLang="zh-CN" sz="3200" b="1" smtClean="0"/>
              <a:t>+</a:t>
            </a:r>
            <a:r>
              <a:rPr lang="zh-CN" altLang="en-US" sz="3200" b="1" smtClean="0"/>
              <a:t>小哲理或者情感态度）</a:t>
            </a:r>
            <a:endParaRPr lang="en-US" altLang="zh-CN" sz="3200" b="1" smtClean="0"/>
          </a:p>
          <a:p>
            <a:pPr marL="228600" lvl="0" indent="-228600">
              <a:lnSpc>
                <a:spcPct val="90000"/>
              </a:lnSpc>
              <a:spcBef>
                <a:spcPts val="1000"/>
              </a:spcBef>
              <a:buFont typeface="Arial" panose="020B0604020202020204" pitchFamily="34" charset="0"/>
              <a:buChar char="•"/>
              <a:defRPr/>
            </a:pPr>
            <a:r>
              <a:rPr lang="en-US" altLang="zh-CN" sz="3200" b="1" smtClean="0"/>
              <a:t>3. </a:t>
            </a:r>
            <a:r>
              <a:rPr lang="zh-CN" altLang="en-US" sz="3200" b="1" smtClean="0"/>
              <a:t>说明文  （主要是社科类说明文；总分；总分总）</a:t>
            </a:r>
            <a:endParaRPr lang="en-US" altLang="zh-CN" sz="3200" b="1" smtClean="0"/>
          </a:p>
          <a:p>
            <a:pPr marL="228600" lvl="0" indent="-228600">
              <a:lnSpc>
                <a:spcPct val="90000"/>
              </a:lnSpc>
              <a:spcBef>
                <a:spcPts val="1000"/>
              </a:spcBef>
              <a:buFont typeface="Arial" panose="020B0604020202020204" pitchFamily="34" charset="0"/>
              <a:buChar char="•"/>
              <a:defRPr/>
            </a:pPr>
            <a:r>
              <a:rPr lang="en-US" altLang="zh-CN" sz="3200" b="1" smtClean="0"/>
              <a:t>4. </a:t>
            </a:r>
            <a:r>
              <a:rPr lang="zh-CN" altLang="en-US" sz="3200" b="1" smtClean="0"/>
              <a:t>议论文    （中心论点</a:t>
            </a:r>
            <a:r>
              <a:rPr lang="en-US" altLang="zh-CN" sz="3200" b="1" smtClean="0"/>
              <a:t>+</a:t>
            </a:r>
            <a:r>
              <a:rPr lang="zh-CN" altLang="en-US" sz="3200" b="1" smtClean="0"/>
              <a:t>分论点）</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altLang="zh-CN" sz="3200" b="1" smtClean="0"/>
          </a:p>
        </p:txBody>
      </p:sp>
    </p:spTree>
    <p:extLst>
      <p:ext uri="{BB962C8B-B14F-4D97-AF65-F5344CB8AC3E}">
        <p14:creationId xmlns:p14="http://schemas.microsoft.com/office/powerpoint/2010/main" xmlns="" val="94277015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blinds(horizontal)">
                                      <p:cBhvr>
                                        <p:cTn id="10" dur="500"/>
                                        <p:tgtEl>
                                          <p:spTgt spid="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animEffect transition="in" filter="blinds(horizontal)">
                                      <p:cBhvr>
                                        <p:cTn id="15" dur="500"/>
                                        <p:tgtEl>
                                          <p:spTgt spid="5">
                                            <p:txEl>
                                              <p:pRg st="3" end="3"/>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5">
                                            <p:txEl>
                                              <p:pRg st="4" end="4"/>
                                            </p:txEl>
                                          </p:spTgt>
                                        </p:tgtEl>
                                        <p:attrNameLst>
                                          <p:attrName>style.visibility</p:attrName>
                                        </p:attrNameLst>
                                      </p:cBhvr>
                                      <p:to>
                                        <p:strVal val="visible"/>
                                      </p:to>
                                    </p:set>
                                    <p:animEffect transition="in" filter="blinds(horizontal)">
                                      <p:cBhvr>
                                        <p:cTn id="18" dur="500"/>
                                        <p:tgtEl>
                                          <p:spTgt spid="5">
                                            <p:txEl>
                                              <p:pRg st="4" end="4"/>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animEffect transition="in" filter="blinds(horizontal)">
                                      <p:cBhvr>
                                        <p:cTn id="21" dur="500"/>
                                        <p:tgtEl>
                                          <p:spTgt spid="5">
                                            <p:txEl>
                                              <p:pRg st="5" end="5"/>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5">
                                            <p:txEl>
                                              <p:pRg st="6" end="6"/>
                                            </p:txEl>
                                          </p:spTgt>
                                        </p:tgtEl>
                                        <p:attrNameLst>
                                          <p:attrName>style.visibility</p:attrName>
                                        </p:attrNameLst>
                                      </p:cBhvr>
                                      <p:to>
                                        <p:strVal val="visible"/>
                                      </p:to>
                                    </p:set>
                                    <p:animEffect transition="in" filter="blinds(horizontal)">
                                      <p:cBhvr>
                                        <p:cTn id="24" dur="500"/>
                                        <p:tgtEl>
                                          <p:spTgt spid="5">
                                            <p:txEl>
                                              <p:pRg st="6" end="6"/>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animEffect transition="in" filter="blinds(horizontal)">
                                      <p:cBhvr>
                                        <p:cTn id="27"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Have a try! </a:t>
            </a:r>
            <a:endParaRPr lang="zh-CN" altLang="en-US"/>
          </a:p>
        </p:txBody>
      </p:sp>
      <p:sp>
        <p:nvSpPr>
          <p:cNvPr id="3" name="内容占位符 2"/>
          <p:cNvSpPr>
            <a:spLocks noGrp="1"/>
          </p:cNvSpPr>
          <p:nvPr>
            <p:ph idx="1"/>
          </p:nvPr>
        </p:nvSpPr>
        <p:spPr>
          <a:xfrm>
            <a:off x="2064774" y="1106129"/>
            <a:ext cx="9289026" cy="5070834"/>
          </a:xfrm>
        </p:spPr>
        <p:txBody>
          <a:bodyPr>
            <a:normAutofit/>
          </a:bodyPr>
          <a:lstStyle/>
          <a:p>
            <a:r>
              <a:rPr lang="en-US" sz="2400" b="1" smtClean="0"/>
              <a:t>Most women in Ghana--- the educated and  </a:t>
            </a:r>
            <a:r>
              <a:rPr lang="en-US" sz="2400" b="1" u="sng" smtClean="0">
                <a:solidFill>
                  <a:srgbClr val="FF0000"/>
                </a:solidFill>
              </a:rPr>
              <a:t>illiterate</a:t>
            </a:r>
            <a:r>
              <a:rPr lang="en-US" sz="2400" b="1" smtClean="0"/>
              <a:t>, the urban and rural, the young and old--- work to earn an income in addition to maintaining their roles as housewives and mothers. Their reputation for economic independence, self-reliance, and hard work is well known and well deserved.(C)</a:t>
            </a:r>
          </a:p>
          <a:p>
            <a:endParaRPr lang="zh-CN" altLang="en-US" sz="2400" b="1" smtClean="0"/>
          </a:p>
          <a:p>
            <a:r>
              <a:rPr lang="en-US" sz="2400" b="1" smtClean="0"/>
              <a:t>The underlined word "illiterate" in the passage means ____.      </a:t>
            </a:r>
            <a:endParaRPr lang="zh-CN" altLang="en-US" sz="2400" b="1" smtClean="0"/>
          </a:p>
          <a:p>
            <a:r>
              <a:rPr lang="en-US" sz="2400" b="1" smtClean="0"/>
              <a:t> A. repeated  B. reiterated.   C.  uneducated   D. sick</a:t>
            </a:r>
            <a:endParaRPr lang="zh-CN" altLang="en-US" sz="2400" b="1" smtClean="0"/>
          </a:p>
          <a:p>
            <a:endParaRPr lang="zh-CN" alt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961535" y="1047135"/>
            <a:ext cx="9620865" cy="5397909"/>
          </a:xfrm>
        </p:spPr>
        <p:txBody>
          <a:bodyPr>
            <a:normAutofit lnSpcReduction="10000"/>
          </a:bodyPr>
          <a:lstStyle/>
          <a:p>
            <a:r>
              <a:rPr lang="en-US" sz="2400" b="1" smtClean="0"/>
              <a:t> When Andrea Peterson landed her first teaching job, she faced the </a:t>
            </a:r>
            <a:r>
              <a:rPr lang="en-US" sz="2400" b="1" u="sng" smtClean="0">
                <a:solidFill>
                  <a:srgbClr val="FF0000"/>
                </a:solidFill>
              </a:rPr>
              <a:t>daunting</a:t>
            </a:r>
            <a:r>
              <a:rPr lang="en-US" sz="2400" b="1" smtClean="0"/>
              <a:t> task of creating a music program with almost no money for equipment or supplies in a climate where standards-based learning was the focus and music just provided a break for students and teachers.</a:t>
            </a:r>
          </a:p>
          <a:p>
            <a:r>
              <a:rPr lang="en-US" sz="2400" b="1" smtClean="0"/>
              <a:t>The underlined word “daunting” in the paragraph most probably means__________.</a:t>
            </a:r>
          </a:p>
          <a:p>
            <a:r>
              <a:rPr lang="en-US" sz="2400" b="1" smtClean="0"/>
              <a:t>A.discouraging</a:t>
            </a:r>
          </a:p>
          <a:p>
            <a:r>
              <a:rPr lang="en-US" sz="2400" b="1" smtClean="0"/>
              <a:t>B.interesting</a:t>
            </a:r>
          </a:p>
          <a:p>
            <a:r>
              <a:rPr lang="en-US" sz="2400" b="1" smtClean="0"/>
              <a:t>C.creative</a:t>
            </a:r>
          </a:p>
          <a:p>
            <a:r>
              <a:rPr lang="en-US" sz="2400" b="1" smtClean="0"/>
              <a:t>D.unbearable</a:t>
            </a:r>
          </a:p>
          <a:p>
            <a:endParaRPr lang="zh-CN" altLang="en-US"/>
          </a:p>
        </p:txBody>
      </p:sp>
      <p:sp>
        <p:nvSpPr>
          <p:cNvPr id="4" name="标题 1"/>
          <p:cNvSpPr>
            <a:spLocks noGrp="1"/>
          </p:cNvSpPr>
          <p:nvPr>
            <p:ph type="title"/>
          </p:nvPr>
        </p:nvSpPr>
        <p:spPr/>
        <p:txBody>
          <a:bodyPr/>
          <a:lstStyle/>
          <a:p>
            <a:r>
              <a:rPr lang="en-US" altLang="zh-CN" smtClean="0"/>
              <a:t>Have a try! </a:t>
            </a:r>
            <a:endParaRPr lang="zh-CN" alt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182761" y="988142"/>
            <a:ext cx="9533028" cy="5280897"/>
          </a:xfrm>
        </p:spPr>
        <p:txBody>
          <a:bodyPr>
            <a:normAutofit fontScale="92500" lnSpcReduction="10000"/>
          </a:bodyPr>
          <a:lstStyle/>
          <a:p>
            <a:r>
              <a:rPr lang="en-US" sz="2800" b="1" smtClean="0"/>
              <a:t>The above are the main reasons for this problem, and therefore we have to encourage young people to be more active, as well as </a:t>
            </a:r>
            <a:r>
              <a:rPr lang="en-US" sz="2800" b="1" u="sng" smtClean="0">
                <a:solidFill>
                  <a:srgbClr val="FF0000"/>
                </a:solidFill>
              </a:rPr>
              <a:t>steering</a:t>
            </a:r>
            <a:r>
              <a:rPr lang="en-US" sz="2800" b="1" smtClean="0"/>
              <a:t> them away from fast food shops and bad eating habits.</a:t>
            </a:r>
          </a:p>
          <a:p>
            <a:r>
              <a:rPr lang="en-US" sz="2800" b="1" smtClean="0"/>
              <a:t>The word "steering" underlined in the last sentence most probably means _______.</a:t>
            </a:r>
          </a:p>
          <a:p>
            <a:r>
              <a:rPr lang="en-US" sz="2800" b="1" smtClean="0"/>
              <a:t>A. forcing</a:t>
            </a:r>
          </a:p>
          <a:p>
            <a:r>
              <a:rPr lang="en-US" sz="2800" b="1" smtClean="0"/>
              <a:t>B. guiding</a:t>
            </a:r>
          </a:p>
          <a:p>
            <a:r>
              <a:rPr lang="en-US" sz="2800" b="1" smtClean="0"/>
              <a:t>C. driving</a:t>
            </a:r>
          </a:p>
          <a:p>
            <a:r>
              <a:rPr lang="en-US" sz="2800" b="1" smtClean="0"/>
              <a:t>D. moving</a:t>
            </a:r>
          </a:p>
          <a:p>
            <a:endParaRPr lang="zh-CN" altLang="en-US"/>
          </a:p>
        </p:txBody>
      </p:sp>
      <p:sp>
        <p:nvSpPr>
          <p:cNvPr id="4" name="标题 1"/>
          <p:cNvSpPr>
            <a:spLocks noGrp="1"/>
          </p:cNvSpPr>
          <p:nvPr>
            <p:ph type="title"/>
          </p:nvPr>
        </p:nvSpPr>
        <p:spPr/>
        <p:txBody>
          <a:bodyPr/>
          <a:lstStyle/>
          <a:p>
            <a:r>
              <a:rPr lang="en-US" altLang="zh-CN" smtClean="0"/>
              <a:t>Have a try! </a:t>
            </a:r>
            <a:endParaRPr lang="zh-CN" alt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064774" y="929148"/>
            <a:ext cx="9289026" cy="5247815"/>
          </a:xfrm>
        </p:spPr>
        <p:txBody>
          <a:bodyPr>
            <a:normAutofit/>
          </a:bodyPr>
          <a:lstStyle/>
          <a:p>
            <a:r>
              <a:rPr lang="en-US" sz="2800" b="1" smtClean="0"/>
              <a:t>(2015·</a:t>
            </a:r>
            <a:r>
              <a:rPr lang="zh-CN" altLang="en-US" sz="2800" b="1" smtClean="0"/>
              <a:t>福建高考阅读</a:t>
            </a:r>
            <a:r>
              <a:rPr lang="en-US" sz="2800" b="1" smtClean="0"/>
              <a:t>E</a:t>
            </a:r>
            <a:r>
              <a:rPr lang="zh-CN" altLang="en-US" sz="2800" b="1" smtClean="0"/>
              <a:t>节选</a:t>
            </a:r>
            <a:r>
              <a:rPr lang="en-US" sz="2800" b="1" smtClean="0"/>
              <a:t>)If you're tired of wandering around the gym wasting time and becoming bored, you can attend an </a:t>
            </a:r>
            <a:r>
              <a:rPr lang="en-US" sz="2800" b="1" u="sng" smtClean="0">
                <a:solidFill>
                  <a:srgbClr val="FF0000"/>
                </a:solidFill>
              </a:rPr>
              <a:t>upbeat</a:t>
            </a:r>
            <a:r>
              <a:rPr lang="en-US" sz="2800" b="1" smtClean="0">
                <a:solidFill>
                  <a:srgbClr val="FF0000"/>
                </a:solidFill>
              </a:rPr>
              <a:t> </a:t>
            </a:r>
            <a:r>
              <a:rPr lang="en-US" sz="2800" b="1" smtClean="0"/>
              <a:t>group fitness class that'll keep your workout on track.</a:t>
            </a:r>
            <a:endParaRPr lang="zh-CN" altLang="en-US" sz="2800" smtClean="0"/>
          </a:p>
          <a:p>
            <a:r>
              <a:rPr lang="en-US" sz="2800" b="1" smtClean="0"/>
              <a:t>73</a:t>
            </a:r>
            <a:r>
              <a:rPr lang="zh-CN" altLang="en-US" sz="2800" b="1" smtClean="0"/>
              <a:t>．</a:t>
            </a:r>
            <a:r>
              <a:rPr lang="en-US" sz="2800" b="1" smtClean="0"/>
              <a:t>The underlined word“upbeat”in the second paragraph probably means “________”. </a:t>
            </a:r>
            <a:endParaRPr lang="zh-CN" altLang="en-US" sz="2800" smtClean="0"/>
          </a:p>
          <a:p>
            <a:r>
              <a:rPr lang="en-US" sz="2800" b="1" smtClean="0"/>
              <a:t>A</a:t>
            </a:r>
            <a:r>
              <a:rPr lang="zh-CN" altLang="en-US" sz="2800" b="1" smtClean="0"/>
              <a:t>．</a:t>
            </a:r>
            <a:r>
              <a:rPr lang="en-US" sz="2800" b="1" smtClean="0"/>
              <a:t>Cheerf</a:t>
            </a:r>
            <a:r>
              <a:rPr lang="en-US" altLang="zh-CN" sz="2800" b="1" smtClean="0"/>
              <a:t>ul                               </a:t>
            </a:r>
            <a:r>
              <a:rPr lang="en-US" sz="2800" b="1" smtClean="0"/>
              <a:t>B</a:t>
            </a:r>
            <a:r>
              <a:rPr lang="zh-CN" altLang="en-US" sz="2800" b="1" smtClean="0"/>
              <a:t>．</a:t>
            </a:r>
            <a:r>
              <a:rPr lang="en-US" sz="2800" b="1" smtClean="0"/>
              <a:t>average</a:t>
            </a:r>
            <a:endParaRPr lang="zh-CN" altLang="en-US" sz="2800" smtClean="0"/>
          </a:p>
          <a:p>
            <a:r>
              <a:rPr lang="en-US" sz="2800" b="1" smtClean="0"/>
              <a:t>C</a:t>
            </a:r>
            <a:r>
              <a:rPr lang="zh-CN" altLang="en-US" sz="2800" b="1" smtClean="0"/>
              <a:t>．</a:t>
            </a:r>
            <a:r>
              <a:rPr lang="en-US" sz="2800" b="1" smtClean="0"/>
              <a:t>serious   	                          D</a:t>
            </a:r>
            <a:r>
              <a:rPr lang="zh-CN" altLang="en-US" sz="2800" b="1" smtClean="0"/>
              <a:t>．</a:t>
            </a:r>
            <a:r>
              <a:rPr lang="en-US" sz="2800" b="1" smtClean="0"/>
              <a:t>temporary </a:t>
            </a:r>
          </a:p>
          <a:p>
            <a:endParaRPr lang="zh-CN" altLang="en-US" smtClean="0"/>
          </a:p>
          <a:p>
            <a:endParaRPr lang="zh-CN" altLang="en-US"/>
          </a:p>
        </p:txBody>
      </p:sp>
      <p:sp>
        <p:nvSpPr>
          <p:cNvPr id="4" name="标题 1"/>
          <p:cNvSpPr>
            <a:spLocks noGrp="1"/>
          </p:cNvSpPr>
          <p:nvPr>
            <p:ph type="title"/>
          </p:nvPr>
        </p:nvSpPr>
        <p:spPr/>
        <p:txBody>
          <a:bodyPr/>
          <a:lstStyle/>
          <a:p>
            <a:r>
              <a:rPr lang="en-US" altLang="zh-CN" smtClean="0"/>
              <a:t>Have a try! </a:t>
            </a:r>
            <a:endParaRPr lang="zh-CN" alt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smtClean="0"/>
              <a:t>What have we learnt?</a:t>
            </a:r>
            <a:endParaRPr lang="zh-CN" altLang="en-US"/>
          </a:p>
        </p:txBody>
      </p:sp>
      <p:sp>
        <p:nvSpPr>
          <p:cNvPr id="3" name="内容占位符 2"/>
          <p:cNvSpPr>
            <a:spLocks noGrp="1"/>
          </p:cNvSpPr>
          <p:nvPr>
            <p:ph idx="1"/>
          </p:nvPr>
        </p:nvSpPr>
        <p:spPr>
          <a:xfrm>
            <a:off x="2035277" y="1224116"/>
            <a:ext cx="10601633" cy="4598886"/>
          </a:xfrm>
        </p:spPr>
        <p:txBody>
          <a:bodyPr>
            <a:normAutofit/>
          </a:bodyPr>
          <a:lstStyle/>
          <a:p>
            <a:r>
              <a:rPr lang="zh-CN" altLang="en-US" sz="2800" b="1" smtClean="0"/>
              <a:t>阅读技巧：</a:t>
            </a:r>
            <a:endParaRPr lang="en-US" altLang="zh-CN" sz="2800" b="1" smtClean="0"/>
          </a:p>
          <a:p>
            <a:r>
              <a:rPr lang="en-US" altLang="zh-CN" sz="2800" b="1" smtClean="0"/>
              <a:t>1. </a:t>
            </a:r>
            <a:r>
              <a:rPr lang="zh-CN" altLang="en-US" sz="2800" b="1" smtClean="0"/>
              <a:t>细节题（找到唯一题区；对比选项；干扰项特征）</a:t>
            </a:r>
            <a:endParaRPr lang="en-US" altLang="zh-CN" sz="2800" b="1" smtClean="0"/>
          </a:p>
          <a:p>
            <a:r>
              <a:rPr lang="en-US" altLang="zh-CN" sz="2800" b="1" smtClean="0"/>
              <a:t>2. </a:t>
            </a:r>
            <a:r>
              <a:rPr lang="zh-CN" altLang="en-US" sz="2800" b="1" smtClean="0"/>
              <a:t>主旨大意题 （心中有主线，判断文体、</a:t>
            </a:r>
            <a:r>
              <a:rPr lang="en-US" altLang="zh-CN" sz="2800" b="1" smtClean="0"/>
              <a:t> </a:t>
            </a:r>
            <a:r>
              <a:rPr lang="zh-CN" altLang="en-US" sz="2800" b="1" smtClean="0"/>
              <a:t>行文结构</a:t>
            </a:r>
            <a:endParaRPr lang="en-US" altLang="zh-CN" sz="2800" b="1" smtClean="0"/>
          </a:p>
          <a:p>
            <a:r>
              <a:rPr lang="en-US" altLang="zh-CN" sz="2800" b="1" smtClean="0"/>
              <a:t>----</a:t>
            </a:r>
            <a:r>
              <a:rPr lang="zh-CN" altLang="en-US" sz="2800" b="1" smtClean="0"/>
              <a:t>社科类说明文；议论文；记叙文）</a:t>
            </a:r>
            <a:endParaRPr lang="en-US" altLang="zh-CN" sz="2800" b="1" smtClean="0"/>
          </a:p>
          <a:p>
            <a:r>
              <a:rPr lang="en-US" altLang="zh-CN" sz="2800" b="1" smtClean="0"/>
              <a:t>3. </a:t>
            </a:r>
            <a:r>
              <a:rPr lang="zh-CN" altLang="en-US" sz="2800" b="1" smtClean="0"/>
              <a:t>推理题 （干扰项特点；找出深层含义；结合文章主旨）</a:t>
            </a:r>
            <a:endParaRPr lang="en-US" altLang="zh-CN" sz="2800" b="1" smtClean="0"/>
          </a:p>
          <a:p>
            <a:r>
              <a:rPr lang="en-US" altLang="zh-CN" sz="2800" b="1" smtClean="0"/>
              <a:t>4.</a:t>
            </a:r>
            <a:r>
              <a:rPr lang="zh-CN" altLang="en-US" sz="2800" b="1" smtClean="0"/>
              <a:t>词义猜测题（上下文语境法；构词法）</a:t>
            </a:r>
            <a:endParaRPr lang="zh-CN" altLang="en-US" sz="2800" b="1"/>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177421"/>
            <a:ext cx="5088194" cy="491319"/>
          </a:xfrm>
        </p:spPr>
        <p:txBody>
          <a:bodyPr>
            <a:normAutofit fontScale="90000"/>
          </a:bodyPr>
          <a:lstStyle/>
          <a:p>
            <a:r>
              <a:rPr lang="en-US" altLang="zh-CN" smtClean="0"/>
              <a:t>How to improve your reading!</a:t>
            </a:r>
            <a:endParaRPr lang="zh-CN" altLang="en-US"/>
          </a:p>
        </p:txBody>
      </p:sp>
      <p:sp>
        <p:nvSpPr>
          <p:cNvPr id="3" name="内容占位符 2"/>
          <p:cNvSpPr>
            <a:spLocks noGrp="1"/>
          </p:cNvSpPr>
          <p:nvPr>
            <p:ph idx="1"/>
          </p:nvPr>
        </p:nvSpPr>
        <p:spPr>
          <a:xfrm>
            <a:off x="1992573" y="968991"/>
            <a:ext cx="9717206" cy="5390865"/>
          </a:xfrm>
        </p:spPr>
        <p:txBody>
          <a:bodyPr>
            <a:normAutofit/>
          </a:bodyPr>
          <a:lstStyle/>
          <a:p>
            <a:r>
              <a:rPr lang="en-US" altLang="zh-CN" sz="2800" b="1" smtClean="0"/>
              <a:t>1. </a:t>
            </a:r>
            <a:r>
              <a:rPr lang="zh-CN" altLang="en-US" sz="2800" b="1" smtClean="0"/>
              <a:t>通关</a:t>
            </a:r>
            <a:r>
              <a:rPr lang="en-US" altLang="zh-CN" sz="2800" b="1" smtClean="0"/>
              <a:t>3500+</a:t>
            </a:r>
            <a:r>
              <a:rPr lang="zh-CN" altLang="en-US" sz="2800" b="1" smtClean="0"/>
              <a:t>阅读高频词（平时阅读中出现高频词，积累下来）</a:t>
            </a:r>
            <a:endParaRPr lang="en-US" altLang="zh-CN" sz="2800" b="1" smtClean="0"/>
          </a:p>
          <a:p>
            <a:r>
              <a:rPr lang="en-US" altLang="zh-CN" sz="2800" b="1" smtClean="0"/>
              <a:t>2. </a:t>
            </a:r>
            <a:r>
              <a:rPr lang="zh-CN" altLang="en-US" sz="2800" b="1" smtClean="0"/>
              <a:t>长难句，多分析，语法短板及时补。</a:t>
            </a:r>
            <a:endParaRPr lang="en-US" altLang="zh-CN" sz="2800" b="1" smtClean="0"/>
          </a:p>
          <a:p>
            <a:r>
              <a:rPr lang="en-US" altLang="zh-CN" sz="2800" b="1" smtClean="0"/>
              <a:t>3. </a:t>
            </a:r>
            <a:r>
              <a:rPr lang="zh-CN" altLang="en-US" sz="2800" b="1" smtClean="0"/>
              <a:t>每天都要跟阅读题见见面，限时才有效，保持题感很重要。</a:t>
            </a:r>
            <a:endParaRPr lang="en-US" altLang="zh-CN" sz="2800" b="1" smtClean="0"/>
          </a:p>
          <a:p>
            <a:r>
              <a:rPr lang="en-US" altLang="zh-CN" sz="2800" b="1" smtClean="0"/>
              <a:t>4. </a:t>
            </a:r>
            <a:r>
              <a:rPr lang="zh-CN" altLang="en-US" sz="2800" b="1" smtClean="0"/>
              <a:t>可以读一读比较有时效性的文章（</a:t>
            </a:r>
            <a:r>
              <a:rPr lang="en-US" altLang="zh-CN" sz="2800" b="1" smtClean="0"/>
              <a:t>21</a:t>
            </a:r>
            <a:r>
              <a:rPr lang="zh-CN" altLang="en-US" sz="2800" b="1" smtClean="0"/>
              <a:t>世纪报；</a:t>
            </a:r>
            <a:r>
              <a:rPr lang="en-US" altLang="zh-CN" sz="2800" b="1" smtClean="0"/>
              <a:t>ChinaDaily</a:t>
            </a:r>
            <a:r>
              <a:rPr lang="zh-CN" altLang="en-US" sz="2800" b="1" smtClean="0"/>
              <a:t>等）</a:t>
            </a:r>
            <a:endParaRPr lang="en-US" altLang="zh-CN" sz="2800" b="1" smtClean="0"/>
          </a:p>
          <a:p>
            <a:r>
              <a:rPr lang="en-US" altLang="zh-CN" sz="2800" b="1" smtClean="0"/>
              <a:t>Wish you good health, great progress and perpetual happiness!</a:t>
            </a:r>
            <a:endParaRPr lang="zh-CN" altLang="en-US" sz="2800" b="1"/>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THANK YOU</a:t>
            </a:r>
            <a:endParaRPr lang="zh-CN" altLang="en-US" dirty="0"/>
          </a:p>
        </p:txBody>
      </p:sp>
    </p:spTree>
    <p:extLst>
      <p:ext uri="{BB962C8B-B14F-4D97-AF65-F5344CB8AC3E}">
        <p14:creationId xmlns="" xmlns:p14="http://schemas.microsoft.com/office/powerpoint/2010/main" val="14239279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 y="1"/>
            <a:ext cx="4517409" cy="788670"/>
          </a:xfrm>
        </p:spPr>
        <p:txBody>
          <a:bodyPr>
            <a:normAutofit fontScale="90000"/>
          </a:bodyPr>
          <a:lstStyle/>
          <a:p>
            <a:r>
              <a:rPr lang="en-US" altLang="zh-CN" smtClean="0">
                <a:latin typeface="宋体" pitchFamily="2" charset="-122"/>
                <a:ea typeface="宋体" pitchFamily="2" charset="-122"/>
              </a:rPr>
              <a:t>Types of Questions</a:t>
            </a:r>
            <a:endParaRPr lang="zh-CN" altLang="en-US">
              <a:latin typeface="宋体" pitchFamily="2" charset="-122"/>
              <a:ea typeface="宋体" pitchFamily="2" charset="-122"/>
            </a:endParaRPr>
          </a:p>
        </p:txBody>
      </p:sp>
      <p:sp>
        <p:nvSpPr>
          <p:cNvPr id="3" name="内容占位符 2"/>
          <p:cNvSpPr>
            <a:spLocks noGrp="1"/>
          </p:cNvSpPr>
          <p:nvPr>
            <p:ph idx="1"/>
          </p:nvPr>
        </p:nvSpPr>
        <p:spPr>
          <a:xfrm>
            <a:off x="1991032" y="883501"/>
            <a:ext cx="9576619" cy="5626121"/>
          </a:xfrm>
        </p:spPr>
        <p:txBody>
          <a:bodyPr>
            <a:normAutofit/>
          </a:bodyPr>
          <a:lstStyle/>
          <a:p>
            <a:r>
              <a:rPr lang="zh-CN" altLang="en-US" sz="2800" b="1" smtClean="0"/>
              <a:t>三、题目分析：</a:t>
            </a:r>
            <a:endParaRPr lang="en-US" sz="2800" smtClean="0"/>
          </a:p>
          <a:p>
            <a:r>
              <a:rPr lang="en-US" altLang="zh-CN" sz="2800" b="1" smtClean="0">
                <a:solidFill>
                  <a:srgbClr val="C00000"/>
                </a:solidFill>
              </a:rPr>
              <a:t>1. Detail questions </a:t>
            </a:r>
            <a:r>
              <a:rPr lang="zh-CN" altLang="en-US" sz="2800" b="1" smtClean="0">
                <a:solidFill>
                  <a:srgbClr val="C00000"/>
                </a:solidFill>
              </a:rPr>
              <a:t>细节理解题 </a:t>
            </a:r>
            <a:r>
              <a:rPr lang="zh-CN" altLang="en-US" sz="2800" smtClean="0"/>
              <a:t>（难度小；大约占</a:t>
            </a:r>
            <a:r>
              <a:rPr lang="en-US" altLang="zh-CN" sz="2800" smtClean="0"/>
              <a:t>2/3</a:t>
            </a:r>
            <a:r>
              <a:rPr lang="zh-CN" altLang="en-US" sz="2800" smtClean="0"/>
              <a:t>）</a:t>
            </a:r>
            <a:endParaRPr lang="en-US" altLang="zh-CN" sz="2800" smtClean="0"/>
          </a:p>
          <a:p>
            <a:r>
              <a:rPr lang="en-US" altLang="zh-CN" sz="2800" b="1" smtClean="0">
                <a:solidFill>
                  <a:srgbClr val="C00000"/>
                </a:solidFill>
              </a:rPr>
              <a:t>2. Overall questions</a:t>
            </a:r>
            <a:r>
              <a:rPr lang="zh-CN" altLang="en-US" sz="2800" b="1" smtClean="0">
                <a:solidFill>
                  <a:srgbClr val="C00000"/>
                </a:solidFill>
              </a:rPr>
              <a:t>主旨大意题</a:t>
            </a:r>
            <a:r>
              <a:rPr lang="zh-CN" altLang="en-US" sz="2800" smtClean="0"/>
              <a:t>（要求考生从宏观上把握文章的主旨或段落大意）</a:t>
            </a:r>
            <a:endParaRPr lang="en-US" altLang="zh-CN" sz="2800" smtClean="0"/>
          </a:p>
          <a:p>
            <a:r>
              <a:rPr lang="en-US" altLang="zh-CN" sz="2800" b="1" smtClean="0">
                <a:solidFill>
                  <a:srgbClr val="C00000"/>
                </a:solidFill>
              </a:rPr>
              <a:t>3. Questions of inference</a:t>
            </a:r>
            <a:r>
              <a:rPr lang="zh-CN" altLang="en-US" sz="2800" b="1" smtClean="0">
                <a:solidFill>
                  <a:srgbClr val="C00000"/>
                </a:solidFill>
              </a:rPr>
              <a:t>判断推理题</a:t>
            </a:r>
            <a:r>
              <a:rPr lang="zh-CN" altLang="en-US" sz="2800" smtClean="0"/>
              <a:t>（要求考生通过字面意义挖掘作者的写作思路和文章的深层含义，领会文章的弦外之音。）</a:t>
            </a:r>
            <a:endParaRPr lang="en-US" altLang="zh-CN" sz="2800" smtClean="0"/>
          </a:p>
          <a:p>
            <a:r>
              <a:rPr lang="en-US" altLang="zh-CN" sz="2800" b="1" smtClean="0">
                <a:solidFill>
                  <a:srgbClr val="C00000"/>
                </a:solidFill>
              </a:rPr>
              <a:t>4. Questions of words guessing</a:t>
            </a:r>
            <a:r>
              <a:rPr lang="zh-CN" altLang="en-US" sz="2800" b="1" smtClean="0">
                <a:solidFill>
                  <a:srgbClr val="C00000"/>
                </a:solidFill>
              </a:rPr>
              <a:t>词义猜测题</a:t>
            </a:r>
            <a:r>
              <a:rPr lang="zh-CN" altLang="en-US" sz="2800" smtClean="0"/>
              <a:t>（要求考生对文章中出现的生词或短语结合上下文进行合理推测）</a:t>
            </a:r>
            <a:endParaRPr lang="en-US" altLang="zh-CN" sz="2800" smtClean="0"/>
          </a:p>
          <a:p>
            <a:endParaRPr lang="zh-CN" altLang="en-US" smtClean="0"/>
          </a:p>
          <a:p>
            <a:endParaRPr lang="zh-CN" alt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1873045" y="857208"/>
            <a:ext cx="9842744" cy="6000792"/>
          </a:xfrm>
        </p:spPr>
        <p:txBody>
          <a:bodyPr>
            <a:normAutofit/>
          </a:bodyPr>
          <a:lstStyle/>
          <a:p>
            <a:r>
              <a:rPr lang="en-US" altLang="zh-CN" sz="2400" b="1" smtClean="0"/>
              <a:t>Which author </a:t>
            </a:r>
            <a:r>
              <a:rPr lang="en-US" altLang="zh-CN" sz="2400" b="1" u="sng" smtClean="0"/>
              <a:t>got inspirations from occassions of family gatherings </a:t>
            </a:r>
            <a:r>
              <a:rPr lang="en-US" altLang="zh-CN" sz="2400" b="1" smtClean="0"/>
              <a:t>for the book?(2019</a:t>
            </a:r>
            <a:r>
              <a:rPr lang="zh-CN" altLang="en-US" sz="2400" b="1" smtClean="0"/>
              <a:t>四校联考</a:t>
            </a:r>
            <a:r>
              <a:rPr lang="en-US" altLang="zh-CN" sz="2400" b="1" smtClean="0"/>
              <a:t>)</a:t>
            </a:r>
          </a:p>
          <a:p>
            <a:endParaRPr lang="en-US" altLang="zh-CN" sz="2400" b="1" smtClean="0"/>
          </a:p>
          <a:p>
            <a:r>
              <a:rPr lang="en-US" altLang="zh-CN" sz="2400" b="1" smtClean="0"/>
              <a:t>(Alice Hartley)This book shares poems </a:t>
            </a:r>
            <a:r>
              <a:rPr lang="en-US" altLang="zh-CN" sz="2400" b="1" smtClean="0">
                <a:solidFill>
                  <a:srgbClr val="FF0000"/>
                </a:solidFill>
              </a:rPr>
              <a:t>inspired by events and family members </a:t>
            </a:r>
            <a:r>
              <a:rPr lang="en-US" altLang="zh-CN" sz="2400" b="1" smtClean="0"/>
              <a:t>who came to visit but never stayed.</a:t>
            </a:r>
          </a:p>
          <a:p>
            <a:r>
              <a:rPr lang="en-US" altLang="zh-CN" sz="2400" b="1" smtClean="0"/>
              <a:t>(Mom’s Poetry) </a:t>
            </a:r>
            <a:r>
              <a:rPr lang="en-US" altLang="zh-CN" sz="2400" b="1" smtClean="0">
                <a:solidFill>
                  <a:srgbClr val="FF0000"/>
                </a:solidFill>
              </a:rPr>
              <a:t>This inspring book </a:t>
            </a:r>
            <a:r>
              <a:rPr lang="en-US" altLang="zh-CN" sz="2400" b="1" smtClean="0"/>
              <a:t>written by…brings togother twenty years of poems reflecting on the path of her life. Included also are several Thanksgiving prayer-poems,</a:t>
            </a:r>
            <a:r>
              <a:rPr lang="en-US" altLang="zh-CN" sz="2400" b="1" smtClean="0">
                <a:solidFill>
                  <a:srgbClr val="FF0000"/>
                </a:solidFill>
              </a:rPr>
              <a:t> poems on family happy moments</a:t>
            </a:r>
            <a:r>
              <a:rPr lang="en-US" altLang="zh-CN" sz="2400" b="1" smtClean="0"/>
              <a:t> and sad occasions.</a:t>
            </a:r>
          </a:p>
          <a:p>
            <a:r>
              <a:rPr lang="zh-CN" altLang="en-US" sz="2800" b="1" smtClean="0">
                <a:solidFill>
                  <a:srgbClr val="0070C0"/>
                </a:solidFill>
              </a:rPr>
              <a:t>技巧点拨：</a:t>
            </a:r>
            <a:r>
              <a:rPr lang="zh-CN" altLang="en-US" sz="2800" b="1" smtClean="0">
                <a:solidFill>
                  <a:schemeClr val="tx1"/>
                </a:solidFill>
              </a:rPr>
              <a:t>要注意认真分析题目，选取正确的题区，排除含有类似关键词的干扰信息。</a:t>
            </a:r>
            <a:endParaRPr lang="en-US" altLang="zh-CN" sz="2800" b="1" smtClean="0">
              <a:solidFill>
                <a:schemeClr val="tx1"/>
              </a:solidFill>
            </a:endParaRPr>
          </a:p>
        </p:txBody>
      </p:sp>
      <p:sp>
        <p:nvSpPr>
          <p:cNvPr id="4" name="TextBox 3"/>
          <p:cNvSpPr txBox="1"/>
          <p:nvPr/>
        </p:nvSpPr>
        <p:spPr>
          <a:xfrm>
            <a:off x="0" y="0"/>
            <a:ext cx="12192000" cy="707886"/>
          </a:xfrm>
          <a:prstGeom prst="rect">
            <a:avLst/>
          </a:prstGeom>
          <a:solidFill>
            <a:schemeClr val="accent2">
              <a:lumMod val="20000"/>
              <a:lumOff val="80000"/>
            </a:schemeClr>
          </a:solidFill>
        </p:spPr>
        <p:txBody>
          <a:bodyPr wrap="square" rtlCol="0">
            <a:spAutoFit/>
          </a:bodyPr>
          <a:lstStyle/>
          <a:p>
            <a:pPr algn="ctr"/>
            <a:r>
              <a:rPr lang="zh-CN" altLang="en-US" sz="4000" b="1" smtClean="0"/>
              <a:t>第一类题：细节题</a:t>
            </a:r>
            <a:endParaRPr lang="zh-CN" altLang="en-US" sz="400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blinds(horizontal)">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blinds(horizontal)">
                                      <p:cBhvr>
                                        <p:cTn id="2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latin typeface="宋体" pitchFamily="2" charset="-122"/>
                <a:ea typeface="宋体" pitchFamily="2" charset="-122"/>
              </a:rPr>
              <a:t>细节题例题</a:t>
            </a:r>
            <a:endParaRPr lang="zh-CN" altLang="en-US">
              <a:latin typeface="宋体" pitchFamily="2" charset="-122"/>
              <a:ea typeface="宋体" pitchFamily="2" charset="-122"/>
            </a:endParaRPr>
          </a:p>
        </p:txBody>
      </p:sp>
      <p:sp>
        <p:nvSpPr>
          <p:cNvPr id="3" name="内容占位符 2"/>
          <p:cNvSpPr>
            <a:spLocks noGrp="1"/>
          </p:cNvSpPr>
          <p:nvPr>
            <p:ph idx="1"/>
          </p:nvPr>
        </p:nvSpPr>
        <p:spPr>
          <a:xfrm>
            <a:off x="2256504" y="737418"/>
            <a:ext cx="9554536" cy="5763415"/>
          </a:xfrm>
        </p:spPr>
        <p:txBody>
          <a:bodyPr>
            <a:normAutofit lnSpcReduction="10000"/>
          </a:bodyPr>
          <a:lstStyle/>
          <a:p>
            <a:r>
              <a:rPr lang="en-US" sz="2400" b="1" smtClean="0"/>
              <a:t>22</a:t>
            </a:r>
            <a:r>
              <a:rPr lang="zh-CN" altLang="en-US" sz="2400" b="1" smtClean="0"/>
              <a:t>．</a:t>
            </a:r>
            <a:r>
              <a:rPr lang="en-US" sz="2400" b="1" smtClean="0"/>
              <a:t>What was the reason for O'Connor's </a:t>
            </a:r>
            <a:r>
              <a:rPr lang="en-US" sz="2400" b="1" u="sng" smtClean="0"/>
              <a:t>being rejected by the law firm</a:t>
            </a:r>
            <a:r>
              <a:rPr lang="en-US" sz="2400" b="1" smtClean="0"/>
              <a:t>?</a:t>
            </a:r>
            <a:endParaRPr lang="zh-CN" altLang="en-US" sz="2400" smtClean="0"/>
          </a:p>
          <a:p>
            <a:r>
              <a:rPr lang="en-US" sz="2400" b="1" smtClean="0"/>
              <a:t>A</a:t>
            </a:r>
            <a:r>
              <a:rPr lang="zh-CN" altLang="en-US" sz="2400" b="1" smtClean="0"/>
              <a:t>．</a:t>
            </a:r>
            <a:r>
              <a:rPr lang="en-US" sz="2400" b="1" smtClean="0"/>
              <a:t>Her lack of proper training in law.</a:t>
            </a:r>
            <a:endParaRPr lang="zh-CN" altLang="en-US" sz="2400" smtClean="0"/>
          </a:p>
          <a:p>
            <a:r>
              <a:rPr lang="en-US" sz="2400" b="1" smtClean="0"/>
              <a:t>B</a:t>
            </a:r>
            <a:r>
              <a:rPr lang="zh-CN" altLang="en-US" sz="2400" b="1" smtClean="0"/>
              <a:t>．</a:t>
            </a:r>
            <a:r>
              <a:rPr lang="en-US" sz="2400" b="1" smtClean="0"/>
              <a:t>Her little work experience in court.</a:t>
            </a:r>
            <a:endParaRPr lang="zh-CN" altLang="en-US" sz="2400" smtClean="0"/>
          </a:p>
          <a:p>
            <a:r>
              <a:rPr lang="en-US" sz="2400" b="1" smtClean="0"/>
              <a:t>C</a:t>
            </a:r>
            <a:r>
              <a:rPr lang="zh-CN" altLang="en-US" sz="2400" b="1" smtClean="0"/>
              <a:t>．</a:t>
            </a:r>
            <a:r>
              <a:rPr lang="en-US" sz="2400" b="1" smtClean="0"/>
              <a:t>The discrimination against women.</a:t>
            </a:r>
            <a:endParaRPr lang="zh-CN" altLang="en-US" sz="2400" smtClean="0"/>
          </a:p>
          <a:p>
            <a:r>
              <a:rPr lang="en-US" sz="2400" b="1" smtClean="0"/>
              <a:t>D</a:t>
            </a:r>
            <a:r>
              <a:rPr lang="zh-CN" altLang="en-US" sz="2400" b="1" smtClean="0"/>
              <a:t>．</a:t>
            </a:r>
            <a:r>
              <a:rPr lang="en-US" sz="2400" b="1" smtClean="0"/>
              <a:t>The poor financial conditions.</a:t>
            </a:r>
          </a:p>
          <a:p>
            <a:r>
              <a:rPr lang="en-US" sz="2400" b="1" smtClean="0"/>
              <a:t>(2016·</a:t>
            </a:r>
            <a:r>
              <a:rPr lang="zh-CN" altLang="en-US" sz="2400" b="1" smtClean="0"/>
              <a:t>全国卷</a:t>
            </a:r>
            <a:r>
              <a:rPr lang="en-US" sz="2400" b="1" smtClean="0"/>
              <a:t>Ⅰ</a:t>
            </a:r>
            <a:r>
              <a:rPr lang="zh-CN" altLang="en-US" sz="2400" b="1" smtClean="0"/>
              <a:t>阅读</a:t>
            </a:r>
            <a:r>
              <a:rPr lang="en-US" sz="2400" b="1" smtClean="0"/>
              <a:t>A</a:t>
            </a:r>
            <a:r>
              <a:rPr lang="zh-CN" altLang="en-US" sz="2400" b="1" smtClean="0"/>
              <a:t>节选</a:t>
            </a:r>
            <a:r>
              <a:rPr lang="en-US" sz="2400" b="1" smtClean="0"/>
              <a:t>) </a:t>
            </a:r>
            <a:endParaRPr lang="zh-CN" altLang="en-US" sz="2400" smtClean="0"/>
          </a:p>
          <a:p>
            <a:r>
              <a:rPr lang="en-US" sz="2400" b="1" smtClean="0"/>
              <a:t>When Sandra Day O‘Connor finished third in her class at Stanford Law School, in 1952,</a:t>
            </a:r>
            <a:r>
              <a:rPr lang="en-US" sz="2400" b="1" smtClean="0">
                <a:solidFill>
                  <a:srgbClr val="FF0000"/>
                </a:solidFill>
              </a:rPr>
              <a:t> she could not find work at a law firm because she was a woman.</a:t>
            </a:r>
            <a:r>
              <a:rPr lang="en-US" sz="2400" b="1" smtClean="0"/>
              <a:t> She became an Arizona state senator (</a:t>
            </a:r>
            <a:r>
              <a:rPr lang="zh-CN" altLang="en-US" sz="2400" b="1" smtClean="0"/>
              <a:t>参议员</a:t>
            </a:r>
            <a:r>
              <a:rPr lang="en-US" sz="2400" b="1" smtClean="0"/>
              <a:t>) and, in 1981, the first woman to join the U.S. Supreme Court.</a:t>
            </a:r>
            <a:endParaRPr lang="zh-CN" altLang="en-US" sz="2400" smtClean="0"/>
          </a:p>
          <a:p>
            <a:endParaRPr lang="zh-CN" altLang="en-US" smtClean="0"/>
          </a:p>
          <a:p>
            <a:endParaRPr lang="zh-CN" altLang="en-US"/>
          </a:p>
        </p:txBody>
      </p:sp>
      <p:sp>
        <p:nvSpPr>
          <p:cNvPr id="4" name="TextBox 3"/>
          <p:cNvSpPr txBox="1"/>
          <p:nvPr/>
        </p:nvSpPr>
        <p:spPr>
          <a:xfrm>
            <a:off x="1924334" y="3653234"/>
            <a:ext cx="10076598" cy="954107"/>
          </a:xfrm>
          <a:prstGeom prst="rect">
            <a:avLst/>
          </a:prstGeom>
          <a:solidFill>
            <a:schemeClr val="accent4">
              <a:lumMod val="20000"/>
              <a:lumOff val="80000"/>
            </a:schemeClr>
          </a:solidFill>
        </p:spPr>
        <p:txBody>
          <a:bodyPr wrap="square" rtlCol="0">
            <a:spAutoFit/>
          </a:bodyPr>
          <a:lstStyle/>
          <a:p>
            <a:r>
              <a:rPr lang="zh-CN" altLang="en-US" sz="2800" b="1" smtClean="0">
                <a:solidFill>
                  <a:schemeClr val="accent1">
                    <a:lumMod val="75000"/>
                  </a:schemeClr>
                </a:solidFill>
              </a:rPr>
              <a:t>技巧点拨：</a:t>
            </a:r>
            <a:r>
              <a:rPr lang="zh-CN" altLang="en-US" sz="2800" b="1" smtClean="0"/>
              <a:t>题目设问或者选项的关键词，通常会用与原文关键词意思相近的表达，要懂得匹配。</a:t>
            </a:r>
            <a:endParaRPr lang="zh-CN" altLang="en-US" sz="2800" b="1"/>
          </a:p>
        </p:txBody>
      </p:sp>
      <p:sp>
        <p:nvSpPr>
          <p:cNvPr id="5" name="TextBox 4"/>
          <p:cNvSpPr txBox="1"/>
          <p:nvPr/>
        </p:nvSpPr>
        <p:spPr>
          <a:xfrm>
            <a:off x="7778814" y="1579449"/>
            <a:ext cx="1638142" cy="461665"/>
          </a:xfrm>
          <a:prstGeom prst="rect">
            <a:avLst/>
          </a:prstGeom>
          <a:solidFill>
            <a:schemeClr val="accent1">
              <a:lumMod val="20000"/>
              <a:lumOff val="80000"/>
            </a:schemeClr>
          </a:solidFill>
        </p:spPr>
        <p:txBody>
          <a:bodyPr wrap="square" rtlCol="0">
            <a:spAutoFit/>
          </a:bodyPr>
          <a:lstStyle/>
          <a:p>
            <a:r>
              <a:rPr lang="zh-CN" altLang="en-US" sz="2400" b="1" smtClean="0">
                <a:solidFill>
                  <a:srgbClr val="FF0000"/>
                </a:solidFill>
              </a:rPr>
              <a:t>颠倒是非</a:t>
            </a:r>
            <a:endParaRPr lang="zh-CN" altLang="en-US" sz="2400" b="1">
              <a:solidFill>
                <a:srgbClr val="FF0000"/>
              </a:solidFill>
            </a:endParaRPr>
          </a:p>
        </p:txBody>
      </p:sp>
      <p:sp>
        <p:nvSpPr>
          <p:cNvPr id="6" name="TextBox 5"/>
          <p:cNvSpPr txBox="1"/>
          <p:nvPr/>
        </p:nvSpPr>
        <p:spPr>
          <a:xfrm>
            <a:off x="7969883" y="2179951"/>
            <a:ext cx="2190765" cy="461665"/>
          </a:xfrm>
          <a:prstGeom prst="rect">
            <a:avLst/>
          </a:prstGeom>
          <a:solidFill>
            <a:schemeClr val="accent1">
              <a:lumMod val="20000"/>
              <a:lumOff val="80000"/>
            </a:schemeClr>
          </a:solidFill>
        </p:spPr>
        <p:txBody>
          <a:bodyPr wrap="square" rtlCol="0">
            <a:spAutoFit/>
          </a:bodyPr>
          <a:lstStyle/>
          <a:p>
            <a:r>
              <a:rPr lang="zh-CN" altLang="en-US" sz="2400" b="1" smtClean="0">
                <a:solidFill>
                  <a:srgbClr val="FF0000"/>
                </a:solidFill>
              </a:rPr>
              <a:t>无中生有</a:t>
            </a:r>
            <a:endParaRPr lang="zh-CN" altLang="en-US" sz="2400" b="1">
              <a:solidFill>
                <a:srgbClr val="FF0000"/>
              </a:solidFill>
            </a:endParaRPr>
          </a:p>
        </p:txBody>
      </p:sp>
      <p:sp>
        <p:nvSpPr>
          <p:cNvPr id="7" name="TextBox 6"/>
          <p:cNvSpPr txBox="1"/>
          <p:nvPr/>
        </p:nvSpPr>
        <p:spPr>
          <a:xfrm>
            <a:off x="7273846" y="3189885"/>
            <a:ext cx="2190765" cy="461665"/>
          </a:xfrm>
          <a:prstGeom prst="rect">
            <a:avLst/>
          </a:prstGeom>
          <a:solidFill>
            <a:schemeClr val="accent1">
              <a:lumMod val="20000"/>
              <a:lumOff val="80000"/>
            </a:schemeClr>
          </a:solidFill>
        </p:spPr>
        <p:txBody>
          <a:bodyPr wrap="square" rtlCol="0">
            <a:spAutoFit/>
          </a:bodyPr>
          <a:lstStyle/>
          <a:p>
            <a:r>
              <a:rPr lang="zh-CN" altLang="en-US" sz="2400" b="1" smtClean="0">
                <a:solidFill>
                  <a:srgbClr val="FF0000"/>
                </a:solidFill>
              </a:rPr>
              <a:t>无中生有</a:t>
            </a:r>
            <a:endParaRPr lang="zh-CN" altLang="en-US" sz="2400" b="1">
              <a:solidFill>
                <a:srgbClr val="FF0000"/>
              </a:solidFill>
            </a:endParaRPr>
          </a:p>
        </p:txBody>
      </p:sp>
      <p:sp>
        <p:nvSpPr>
          <p:cNvPr id="8" name="椭圆 7"/>
          <p:cNvSpPr/>
          <p:nvPr/>
        </p:nvSpPr>
        <p:spPr>
          <a:xfrm>
            <a:off x="2169994" y="2770496"/>
            <a:ext cx="655093" cy="35484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1"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linds(horizontal)">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animBg="1"/>
      <p:bldP spid="5" grpId="0" animBg="1"/>
      <p:bldP spid="6" grpId="0" animBg="1"/>
      <p:bldP spid="7"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35974" y="0"/>
            <a:ext cx="4038600" cy="788670"/>
          </a:xfrm>
        </p:spPr>
        <p:txBody>
          <a:bodyPr>
            <a:normAutofit fontScale="90000"/>
          </a:bodyPr>
          <a:lstStyle/>
          <a:p>
            <a:r>
              <a:rPr lang="zh-CN" altLang="en-US" smtClean="0">
                <a:latin typeface="宋体" pitchFamily="2" charset="-122"/>
                <a:ea typeface="宋体" pitchFamily="2" charset="-122"/>
              </a:rPr>
              <a:t>细节题（技巧点拨）</a:t>
            </a:r>
            <a:endParaRPr lang="zh-CN" altLang="en-US">
              <a:latin typeface="宋体" pitchFamily="2" charset="-122"/>
              <a:ea typeface="宋体" pitchFamily="2" charset="-122"/>
            </a:endParaRPr>
          </a:p>
        </p:txBody>
      </p:sp>
      <p:sp>
        <p:nvSpPr>
          <p:cNvPr id="3" name="内容占位符 2"/>
          <p:cNvSpPr>
            <a:spLocks noGrp="1"/>
          </p:cNvSpPr>
          <p:nvPr>
            <p:ph idx="1"/>
          </p:nvPr>
        </p:nvSpPr>
        <p:spPr>
          <a:xfrm>
            <a:off x="1976284" y="855406"/>
            <a:ext cx="9377516" cy="5321557"/>
          </a:xfrm>
        </p:spPr>
        <p:txBody>
          <a:bodyPr>
            <a:normAutofit/>
          </a:bodyPr>
          <a:lstStyle/>
          <a:p>
            <a:pPr>
              <a:buNone/>
            </a:pPr>
            <a:r>
              <a:rPr lang="zh-CN" altLang="en-US" sz="2800" b="1" smtClean="0">
                <a:sym typeface="Wingdings" pitchFamily="2" charset="2"/>
              </a:rPr>
              <a:t>认清干扰项的“真面目”</a:t>
            </a:r>
            <a:endParaRPr lang="en-US" altLang="zh-CN" sz="2800" b="1" smtClean="0"/>
          </a:p>
          <a:p>
            <a:r>
              <a:rPr lang="en-US" sz="2800" b="1" smtClean="0"/>
              <a:t>1</a:t>
            </a:r>
            <a:r>
              <a:rPr lang="zh-CN" altLang="en-US" sz="2800" b="1" smtClean="0"/>
              <a:t>．张冠李戴。是原文信息，但不是题目要求的内容。</a:t>
            </a:r>
            <a:endParaRPr lang="zh-CN" altLang="en-US" sz="2800" smtClean="0"/>
          </a:p>
          <a:p>
            <a:r>
              <a:rPr lang="en-US" sz="2800" b="1" smtClean="0"/>
              <a:t>2</a:t>
            </a:r>
            <a:r>
              <a:rPr lang="zh-CN" altLang="en-US" sz="2800" b="1" smtClean="0"/>
              <a:t>．无中生有。符合常识，但不是文章的内容。</a:t>
            </a:r>
            <a:endParaRPr lang="zh-CN" altLang="en-US" sz="2800" smtClean="0"/>
          </a:p>
          <a:p>
            <a:r>
              <a:rPr lang="en-US" sz="2800" b="1" smtClean="0"/>
              <a:t>3</a:t>
            </a:r>
            <a:r>
              <a:rPr lang="zh-CN" altLang="en-US" sz="2800" b="1" smtClean="0"/>
              <a:t>．曲解文意。与原文的内容极其相似，只是在某个细节处有些变动。</a:t>
            </a:r>
            <a:endParaRPr lang="zh-CN" altLang="en-US" sz="2800" smtClean="0"/>
          </a:p>
          <a:p>
            <a:r>
              <a:rPr lang="en-US" sz="2800" b="1" smtClean="0"/>
              <a:t>4</a:t>
            </a:r>
            <a:r>
              <a:rPr lang="zh-CN" altLang="en-US" sz="2800" b="1" smtClean="0"/>
              <a:t>．颠倒是非。在意思上与原文大相径庭甚至完全相反。</a:t>
            </a:r>
            <a:endParaRPr lang="zh-CN" altLang="en-US" sz="2800" smtClean="0"/>
          </a:p>
          <a:p>
            <a:r>
              <a:rPr lang="en-US" sz="2800" b="1" smtClean="0"/>
              <a:t>5</a:t>
            </a:r>
            <a:r>
              <a:rPr lang="zh-CN" altLang="en-US" sz="2800" b="1" smtClean="0"/>
              <a:t>．正误参半。部分正确，部分错误。</a:t>
            </a:r>
            <a:endParaRPr lang="zh-CN" altLang="en-US" sz="2800" smtClean="0"/>
          </a:p>
          <a:p>
            <a:endParaRPr lang="zh-CN" alt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122666" y="1948454"/>
            <a:ext cx="9244781" cy="4351338"/>
          </a:xfrm>
        </p:spPr>
        <p:txBody>
          <a:bodyPr/>
          <a:lstStyle/>
          <a:p>
            <a:r>
              <a:rPr lang="zh-CN" altLang="en-US" sz="2800" b="1" smtClean="0"/>
              <a:t>主旨大意题是高考阅读理解中常考的题型之一，主要考查考生把握全文主题和理解中心思想的能力。</a:t>
            </a:r>
            <a:r>
              <a:rPr lang="zh-CN" altLang="en-US" sz="2800" b="1" smtClean="0">
                <a:solidFill>
                  <a:srgbClr val="FF0000"/>
                </a:solidFill>
              </a:rPr>
              <a:t>通常以概括中心大意、概括段落大意、选择标题以及判断作者写作意图等形式出现。</a:t>
            </a:r>
            <a:endParaRPr lang="en-US" altLang="zh-CN" sz="2800" b="1" smtClean="0">
              <a:solidFill>
                <a:srgbClr val="FF0000"/>
              </a:solidFill>
            </a:endParaRPr>
          </a:p>
          <a:p>
            <a:r>
              <a:rPr lang="zh-CN" altLang="en-US" sz="2800" b="1" smtClean="0"/>
              <a:t>主旨大意题是阅读理解题中的高难度题（能力型题目）。</a:t>
            </a:r>
            <a:endParaRPr lang="zh-CN" altLang="en-US" sz="2800" smtClean="0"/>
          </a:p>
          <a:p>
            <a:endParaRPr lang="zh-CN" altLang="en-US"/>
          </a:p>
        </p:txBody>
      </p:sp>
      <p:sp>
        <p:nvSpPr>
          <p:cNvPr id="4" name="TextBox 3"/>
          <p:cNvSpPr txBox="1"/>
          <p:nvPr/>
        </p:nvSpPr>
        <p:spPr>
          <a:xfrm>
            <a:off x="0" y="0"/>
            <a:ext cx="11906291" cy="707886"/>
          </a:xfrm>
          <a:prstGeom prst="rect">
            <a:avLst/>
          </a:prstGeom>
          <a:solidFill>
            <a:schemeClr val="accent2">
              <a:lumMod val="20000"/>
              <a:lumOff val="80000"/>
            </a:schemeClr>
          </a:solidFill>
        </p:spPr>
        <p:txBody>
          <a:bodyPr wrap="square" rtlCol="0">
            <a:spAutoFit/>
          </a:bodyPr>
          <a:lstStyle/>
          <a:p>
            <a:pPr algn="ctr"/>
            <a:r>
              <a:rPr lang="zh-CN" altLang="en-US" sz="4000" b="1" smtClean="0"/>
              <a:t>第二类题：主旨大意题</a:t>
            </a:r>
            <a:endParaRPr lang="zh-CN" altLang="en-US" sz="4000" b="1"/>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1"/>
            <a:ext cx="4483510" cy="788670"/>
          </a:xfrm>
        </p:spPr>
        <p:txBody>
          <a:bodyPr>
            <a:normAutofit/>
          </a:bodyPr>
          <a:lstStyle/>
          <a:p>
            <a:r>
              <a:rPr lang="zh-CN" altLang="en-US" b="1" smtClean="0">
                <a:latin typeface="宋体" pitchFamily="2" charset="-122"/>
                <a:ea typeface="宋体" pitchFamily="2" charset="-122"/>
              </a:rPr>
              <a:t>主旨大意题</a:t>
            </a:r>
            <a:r>
              <a:rPr lang="zh-CN" altLang="en-US" smtClean="0">
                <a:latin typeface="宋体" pitchFamily="2" charset="-122"/>
                <a:ea typeface="宋体" pitchFamily="2" charset="-122"/>
              </a:rPr>
              <a:t>的设问</a:t>
            </a:r>
            <a:endParaRPr lang="zh-CN" altLang="en-US">
              <a:latin typeface="宋体" pitchFamily="2" charset="-122"/>
              <a:ea typeface="宋体" pitchFamily="2" charset="-122"/>
            </a:endParaRPr>
          </a:p>
        </p:txBody>
      </p:sp>
      <p:sp>
        <p:nvSpPr>
          <p:cNvPr id="3" name="内容占位符 2"/>
          <p:cNvSpPr>
            <a:spLocks noGrp="1"/>
          </p:cNvSpPr>
          <p:nvPr>
            <p:ph idx="1"/>
          </p:nvPr>
        </p:nvSpPr>
        <p:spPr>
          <a:xfrm>
            <a:off x="2094271" y="1600201"/>
            <a:ext cx="9812020" cy="4525963"/>
          </a:xfrm>
        </p:spPr>
        <p:txBody>
          <a:bodyPr>
            <a:normAutofit/>
          </a:bodyPr>
          <a:lstStyle/>
          <a:p>
            <a:r>
              <a:rPr lang="en-US" sz="2800" b="1" smtClean="0"/>
              <a:t>1. What is the best title for/of the passage?</a:t>
            </a:r>
          </a:p>
          <a:p>
            <a:r>
              <a:rPr lang="en-US" sz="2800" b="1" smtClean="0"/>
              <a:t>2. What </a:t>
            </a:r>
            <a:r>
              <a:rPr lang="en-US" altLang="zh-CN" sz="2800" b="1" smtClean="0"/>
              <a:t>is the second/thrid paragraph mainly about</a:t>
            </a:r>
            <a:r>
              <a:rPr lang="en-US" sz="2800" b="1" smtClean="0"/>
              <a:t>? </a:t>
            </a:r>
          </a:p>
          <a:p>
            <a:r>
              <a:rPr lang="en-US" sz="2800" b="1" smtClean="0"/>
              <a:t>3. What does the author mainly tell us about in the text</a:t>
            </a:r>
            <a:r>
              <a:rPr lang="zh-CN" altLang="en-US" sz="2800" b="1" smtClean="0"/>
              <a:t>？</a:t>
            </a:r>
            <a:endParaRPr lang="en-US" sz="2800" b="1" smtClean="0"/>
          </a:p>
          <a:p>
            <a:r>
              <a:rPr lang="en-US" sz="2800" b="1" smtClean="0"/>
              <a:t>4. What is mainly discussed in the article/passage/text?</a:t>
            </a:r>
          </a:p>
          <a:p>
            <a:r>
              <a:rPr lang="en-US" sz="2800" b="1" smtClean="0"/>
              <a:t>5. What is the purpose of this paragraph?</a:t>
            </a:r>
            <a:r>
              <a:rPr lang="en-US" smtClean="0"/>
              <a:t/>
            </a:r>
            <a:br>
              <a:rPr lang="en-US" smtClean="0"/>
            </a:br>
            <a:endParaRPr lang="zh-CN" altLang="en-US"/>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basetag"/>
  <p:tag name="KSO_WM_TEMPLATE_INDEX" val="20163656"/>
</p:tagLst>
</file>

<file path=ppt/tags/tag2.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basetag"/>
  <p:tag name="KSO_WM_TEMPLATE_INDEX" val="20163656"/>
</p:tagLst>
</file>

<file path=ppt/tags/tag3.xml><?xml version="1.0" encoding="utf-8"?>
<p:tagLst xmlns:a="http://schemas.openxmlformats.org/drawingml/2006/main" xmlns:r="http://schemas.openxmlformats.org/officeDocument/2006/relationships" xmlns:p="http://schemas.openxmlformats.org/presentationml/2006/main">
  <p:tag name="KSO_WM_TEMPLATE_CATEGORY" val="basetag"/>
  <p:tag name="KSO_WM_TEMPLATE_INDEX" val="20163656"/>
  <p:tag name="KSO_WM_TAG_VERSION" val="1.0"/>
  <p:tag name="KSO_WM_TEMPLATE_THUMBS_INDEX" val="1、3、6、7、10、12、14、17、18、19、22、27、28、35、36、37、38"/>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TAG_VERSION" val="1.0"/>
  <p:tag name="KSO_WM_SLIDE_ITEM_CNT" val="2"/>
  <p:tag name="KSO_WM_SLIDE_LAYOUT" val="a_b"/>
  <p:tag name="KSO_WM_SLIDE_LAYOUT_CNT" val="1_1"/>
  <p:tag name="KSO_WM_SLIDE_TYPE" val="title"/>
  <p:tag name="KSO_WM_BEAUTIFY_FLAG" val="#wm#"/>
  <p:tag name="KSO_WM_COMBINE_RELATE_SLIDE_ID" val="background20180962_1"/>
  <p:tag name="KSO_WM_TEMPLATE_CATEGORY" val="basetag"/>
  <p:tag name="KSO_WM_TEMPLATE_INDEX" val="20163656"/>
  <p:tag name="KSO_WM_SLIDE_ID" val="custom20181639_1"/>
  <p:tag name="KSO_WM_SLIDE_INDEX" val="1"/>
  <p:tag name="KSO_WM_TEMPLATE_SUBCATEGORY" val="combine"/>
  <p:tag name="KSO_WM_TEMPLATE_THUMBS_INDEX" val="1、4、5、6、12、13、19、22、"/>
</p:tagLst>
</file>

<file path=ppt/theme/theme1.xml><?xml version="1.0" encoding="utf-8"?>
<a:theme xmlns:a="http://schemas.openxmlformats.org/drawingml/2006/main" name="1_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480</TotalTime>
  <Words>4666</Words>
  <Application>Microsoft Office PowerPoint</Application>
  <PresentationFormat>自定义</PresentationFormat>
  <Paragraphs>267</Paragraphs>
  <Slides>36</Slides>
  <Notes>3</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36</vt:i4>
      </vt:variant>
    </vt:vector>
  </HeadingPairs>
  <TitlesOfParts>
    <vt:vector size="45" baseType="lpstr">
      <vt:lpstr>Arial</vt:lpstr>
      <vt:lpstr>宋体</vt:lpstr>
      <vt:lpstr>黑体</vt:lpstr>
      <vt:lpstr>迷你简启体</vt:lpstr>
      <vt:lpstr>Wingdings</vt:lpstr>
      <vt:lpstr>Times New Roman</vt:lpstr>
      <vt:lpstr>Calibri</vt:lpstr>
      <vt:lpstr>方正姚体</vt:lpstr>
      <vt:lpstr>1_自定义设计方案</vt:lpstr>
      <vt:lpstr>幻灯片 1</vt:lpstr>
      <vt:lpstr>《新课标》要求</vt:lpstr>
      <vt:lpstr>幻灯片 3</vt:lpstr>
      <vt:lpstr>Types of Questions</vt:lpstr>
      <vt:lpstr>幻灯片 5</vt:lpstr>
      <vt:lpstr>细节题例题</vt:lpstr>
      <vt:lpstr>细节题（技巧点拨）</vt:lpstr>
      <vt:lpstr>幻灯片 8</vt:lpstr>
      <vt:lpstr>主旨大意题的设问</vt:lpstr>
      <vt:lpstr>主旨大意题特点</vt:lpstr>
      <vt:lpstr>文章结构分析（说明文）</vt:lpstr>
      <vt:lpstr>文章结构分析（说明文）</vt:lpstr>
      <vt:lpstr>文章结构分析（说明文）</vt:lpstr>
      <vt:lpstr> 社科类说明文的基本结构 </vt:lpstr>
      <vt:lpstr>文章结构分析（议论文）</vt:lpstr>
      <vt:lpstr>文章结构分析（记叙文）</vt:lpstr>
      <vt:lpstr>主旨大意题</vt:lpstr>
      <vt:lpstr>主旨大意题（最佳标题）</vt:lpstr>
      <vt:lpstr>主旨大意题（写作目的）</vt:lpstr>
      <vt:lpstr>第三类题：推理判断题</vt:lpstr>
      <vt:lpstr>推理判断题的干扰项 </vt:lpstr>
      <vt:lpstr>推理判断题（例题）</vt:lpstr>
      <vt:lpstr>·</vt:lpstr>
      <vt:lpstr>推理判断题（解题步骤）</vt:lpstr>
      <vt:lpstr>幻灯片 25</vt:lpstr>
      <vt:lpstr>词义猜测题线索</vt:lpstr>
      <vt:lpstr>词义猜测题线索</vt:lpstr>
      <vt:lpstr>词义猜测题线索</vt:lpstr>
      <vt:lpstr>词义猜测题题线索</vt:lpstr>
      <vt:lpstr>Have a try! </vt:lpstr>
      <vt:lpstr>Have a try! </vt:lpstr>
      <vt:lpstr>Have a try! </vt:lpstr>
      <vt:lpstr>Have a try! </vt:lpstr>
      <vt:lpstr>What have we learnt?</vt:lpstr>
      <vt:lpstr>How to improve your reading!</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asus</dc:creator>
  <cp:lastModifiedBy>admin</cp:lastModifiedBy>
  <cp:revision>69</cp:revision>
  <dcterms:created xsi:type="dcterms:W3CDTF">2018-01-08T11:22:00Z</dcterms:created>
  <dcterms:modified xsi:type="dcterms:W3CDTF">2020-02-04T21:01:29Z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2052-11.1.0.9058</vt:lpwstr>
  </property>
</Properties>
</file>