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4" r:id="rId4"/>
    <p:sldId id="265" r:id="rId5"/>
    <p:sldId id="266" r:id="rId6"/>
    <p:sldId id="267" r:id="rId7"/>
    <p:sldId id="286" r:id="rId8"/>
    <p:sldId id="270" r:id="rId9"/>
    <p:sldId id="268" r:id="rId10"/>
    <p:sldId id="269" r:id="rId11"/>
    <p:sldId id="273" r:id="rId12"/>
    <p:sldId id="277" r:id="rId13"/>
    <p:sldId id="257" r:id="rId14"/>
    <p:sldId id="278" r:id="rId15"/>
    <p:sldId id="279" r:id="rId16"/>
    <p:sldId id="280" r:id="rId17"/>
    <p:sldId id="259" r:id="rId18"/>
    <p:sldId id="262" r:id="rId19"/>
    <p:sldId id="289" r:id="rId20"/>
    <p:sldId id="290" r:id="rId21"/>
    <p:sldId id="301" r:id="rId22"/>
    <p:sldId id="291" r:id="rId23"/>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9" Type="http://schemas.openxmlformats.org/officeDocument/2006/relationships/tags" Target="../tags/tag18.xml"/><Relationship Id="rId18" Type="http://schemas.openxmlformats.org/officeDocument/2006/relationships/tags" Target="../tags/tag17.xml"/><Relationship Id="rId17" Type="http://schemas.openxmlformats.org/officeDocument/2006/relationships/tags" Target="../tags/tag16.xml"/><Relationship Id="rId16" Type="http://schemas.openxmlformats.org/officeDocument/2006/relationships/tags" Target="../tags/tag15.xml"/><Relationship Id="rId15" Type="http://schemas.openxmlformats.org/officeDocument/2006/relationships/tags" Target="../tags/tag14.xml"/><Relationship Id="rId14" Type="http://schemas.openxmlformats.org/officeDocument/2006/relationships/tags" Target="../tags/tag13.xml"/><Relationship Id="rId13" Type="http://schemas.openxmlformats.org/officeDocument/2006/relationships/tags" Target="../tags/tag12.xml"/><Relationship Id="rId12" Type="http://schemas.openxmlformats.org/officeDocument/2006/relationships/tags" Target="../tags/tag11.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73.xml"/><Relationship Id="rId4" Type="http://schemas.openxmlformats.org/officeDocument/2006/relationships/tags" Target="../tags/tag72.xml"/><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9" Type="http://schemas.openxmlformats.org/officeDocument/2006/relationships/tags" Target="../tags/tag81.xml"/><Relationship Id="rId8" Type="http://schemas.openxmlformats.org/officeDocument/2006/relationships/tags" Target="../tags/tag80.xml"/><Relationship Id="rId7" Type="http://schemas.openxmlformats.org/officeDocument/2006/relationships/tags" Target="../tags/tag79.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 Id="rId3" Type="http://schemas.openxmlformats.org/officeDocument/2006/relationships/tags" Target="../tags/tag75.xml"/><Relationship Id="rId2" Type="http://schemas.openxmlformats.org/officeDocument/2006/relationships/tags" Target="../tags/tag74.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9" Type="http://schemas.openxmlformats.org/officeDocument/2006/relationships/tags" Target="../tags/tag26.xml"/><Relationship Id="rId8" Type="http://schemas.openxmlformats.org/officeDocument/2006/relationships/tags" Target="../tags/tag25.xml"/><Relationship Id="rId7" Type="http://schemas.openxmlformats.org/officeDocument/2006/relationships/tags" Target="../tags/tag24.xml"/><Relationship Id="rId6" Type="http://schemas.openxmlformats.org/officeDocument/2006/relationships/tags" Target="../tags/tag23.xml"/><Relationship Id="rId5" Type="http://schemas.openxmlformats.org/officeDocument/2006/relationships/tags" Target="../tags/tag22.xml"/><Relationship Id="rId4" Type="http://schemas.openxmlformats.org/officeDocument/2006/relationships/tags" Target="../tags/tag21.xml"/><Relationship Id="rId3" Type="http://schemas.openxmlformats.org/officeDocument/2006/relationships/tags" Target="../tags/tag20.xml"/><Relationship Id="rId2" Type="http://schemas.openxmlformats.org/officeDocument/2006/relationships/tags" Target="../tags/tag19.xml"/><Relationship Id="rId11" Type="http://schemas.openxmlformats.org/officeDocument/2006/relationships/tags" Target="../tags/tag28.xml"/><Relationship Id="rId10" Type="http://schemas.openxmlformats.org/officeDocument/2006/relationships/tags" Target="../tags/tag27.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9" Type="http://schemas.openxmlformats.org/officeDocument/2006/relationships/tags" Target="../tags/tag36.xml"/><Relationship Id="rId8" Type="http://schemas.openxmlformats.org/officeDocument/2006/relationships/tags" Target="../tags/tag35.xml"/><Relationship Id="rId7" Type="http://schemas.openxmlformats.org/officeDocument/2006/relationships/tags" Target="../tags/tag34.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3" Type="http://schemas.openxmlformats.org/officeDocument/2006/relationships/tags" Target="../tags/tag30.xml"/><Relationship Id="rId2" Type="http://schemas.openxmlformats.org/officeDocument/2006/relationships/tags" Target="../tags/tag29.xml"/><Relationship Id="rId10" Type="http://schemas.openxmlformats.org/officeDocument/2006/relationships/tags" Target="../tags/tag37.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43.xml"/><Relationship Id="rId6" Type="http://schemas.openxmlformats.org/officeDocument/2006/relationships/tags" Target="../tags/tag42.xml"/><Relationship Id="rId5" Type="http://schemas.openxmlformats.org/officeDocument/2006/relationships/tags" Target="../tags/tag41.xml"/><Relationship Id="rId4" Type="http://schemas.openxmlformats.org/officeDocument/2006/relationships/tags" Target="../tags/tag40.xml"/><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51.xml"/><Relationship Id="rId8" Type="http://schemas.openxmlformats.org/officeDocument/2006/relationships/tags" Target="../tags/tag50.xml"/><Relationship Id="rId7" Type="http://schemas.openxmlformats.org/officeDocument/2006/relationships/tags" Target="../tags/tag49.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 Id="rId3" Type="http://schemas.openxmlformats.org/officeDocument/2006/relationships/tags" Target="../tags/tag45.xml"/><Relationship Id="rId2" Type="http://schemas.openxmlformats.org/officeDocument/2006/relationships/tags" Target="../tags/tag44.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58.xml"/><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64.xml"/><Relationship Id="rId6" Type="http://schemas.openxmlformats.org/officeDocument/2006/relationships/tags" Target="../tags/tag63.xml"/><Relationship Id="rId5" Type="http://schemas.openxmlformats.org/officeDocument/2006/relationships/tags" Target="../tags/tag62.xml"/><Relationship Id="rId4" Type="http://schemas.openxmlformats.org/officeDocument/2006/relationships/tags" Target="../tags/tag61.xml"/><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69.xml"/><Relationship Id="rId5" Type="http://schemas.openxmlformats.org/officeDocument/2006/relationships/tags" Target="../tags/tag68.xml"/><Relationship Id="rId4" Type="http://schemas.openxmlformats.org/officeDocument/2006/relationships/tags" Target="../tags/tag67.xml"/><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
        <p:nvSpPr>
          <p:cNvPr id="39" name="任意多边形: 形状 38"/>
          <p:cNvSpPr/>
          <p:nvPr>
            <p:custDataLst>
              <p:tags r:id="rId2"/>
            </p:custDataLst>
          </p:nvPr>
        </p:nvSpPr>
        <p:spPr>
          <a:xfrm rot="20640000">
            <a:off x="6236362" y="-169584"/>
            <a:ext cx="5113655" cy="5863408"/>
          </a:xfrm>
          <a:custGeom>
            <a:avLst/>
            <a:gdLst>
              <a:gd name="connsiteX0" fmla="*/ 2353606 w 5113655"/>
              <a:gd name="connsiteY0" fmla="*/ 0 h 5863408"/>
              <a:gd name="connsiteX1" fmla="*/ 2812917 w 5113655"/>
              <a:gd name="connsiteY1" fmla="*/ 131705 h 5863408"/>
              <a:gd name="connsiteX2" fmla="*/ 5113655 w 5113655"/>
              <a:gd name="connsiteY2" fmla="*/ 5863408 h 5863408"/>
              <a:gd name="connsiteX3" fmla="*/ 0 w 5113655"/>
              <a:gd name="connsiteY3" fmla="*/ 5863408 h 5863408"/>
            </a:gdLst>
            <a:ahLst/>
            <a:cxnLst>
              <a:cxn ang="0">
                <a:pos x="connsiteX0" y="connsiteY0"/>
              </a:cxn>
              <a:cxn ang="0">
                <a:pos x="connsiteX1" y="connsiteY1"/>
              </a:cxn>
              <a:cxn ang="0">
                <a:pos x="connsiteX2" y="connsiteY2"/>
              </a:cxn>
              <a:cxn ang="0">
                <a:pos x="connsiteX3" y="connsiteY3"/>
              </a:cxn>
            </a:cxnLst>
            <a:rect l="l" t="t" r="r" b="b"/>
            <a:pathLst>
              <a:path w="5113655" h="5863408">
                <a:moveTo>
                  <a:pt x="2353606" y="0"/>
                </a:moveTo>
                <a:lnTo>
                  <a:pt x="2812917" y="131705"/>
                </a:lnTo>
                <a:lnTo>
                  <a:pt x="5113655" y="5863408"/>
                </a:lnTo>
                <a:lnTo>
                  <a:pt x="0" y="5863408"/>
                </a:lnTo>
                <a:close/>
              </a:path>
            </a:pathLst>
          </a:custGeom>
          <a:noFill/>
          <a:ln w="12700" cmpd="sng">
            <a:solidFill>
              <a:schemeClr val="bg1">
                <a:lumMod val="8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52" name="任意多边形: 形状 51"/>
          <p:cNvSpPr/>
          <p:nvPr>
            <p:custDataLst>
              <p:tags r:id="rId3"/>
            </p:custDataLst>
          </p:nvPr>
        </p:nvSpPr>
        <p:spPr>
          <a:xfrm rot="20640000">
            <a:off x="6370240" y="-160812"/>
            <a:ext cx="5113655" cy="5959515"/>
          </a:xfrm>
          <a:custGeom>
            <a:avLst/>
            <a:gdLst>
              <a:gd name="connsiteX0" fmla="*/ 2392183 w 5113655"/>
              <a:gd name="connsiteY0" fmla="*/ 0 h 5959515"/>
              <a:gd name="connsiteX1" fmla="*/ 2764304 w 5113655"/>
              <a:gd name="connsiteY1" fmla="*/ 106704 h 5959515"/>
              <a:gd name="connsiteX2" fmla="*/ 5113655 w 5113655"/>
              <a:gd name="connsiteY2" fmla="*/ 5959515 h 5959515"/>
              <a:gd name="connsiteX3" fmla="*/ 0 w 5113655"/>
              <a:gd name="connsiteY3" fmla="*/ 5959515 h 5959515"/>
            </a:gdLst>
            <a:ahLst/>
            <a:cxnLst>
              <a:cxn ang="0">
                <a:pos x="connsiteX0" y="connsiteY0"/>
              </a:cxn>
              <a:cxn ang="0">
                <a:pos x="connsiteX1" y="connsiteY1"/>
              </a:cxn>
              <a:cxn ang="0">
                <a:pos x="connsiteX2" y="connsiteY2"/>
              </a:cxn>
              <a:cxn ang="0">
                <a:pos x="connsiteX3" y="connsiteY3"/>
              </a:cxn>
            </a:cxnLst>
            <a:rect l="l" t="t" r="r" b="b"/>
            <a:pathLst>
              <a:path w="5113655" h="5959515">
                <a:moveTo>
                  <a:pt x="2392183" y="0"/>
                </a:moveTo>
                <a:lnTo>
                  <a:pt x="2764304" y="106704"/>
                </a:lnTo>
                <a:lnTo>
                  <a:pt x="5113655" y="5959515"/>
                </a:lnTo>
                <a:lnTo>
                  <a:pt x="0" y="5959515"/>
                </a:lnTo>
                <a:close/>
              </a:path>
            </a:pathLst>
          </a:custGeom>
          <a:noFill/>
          <a:ln w="12700" cmpd="sng">
            <a:solidFill>
              <a:schemeClr val="bg1">
                <a:lumMod val="8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50" name="任意多边形: 形状 49"/>
          <p:cNvSpPr/>
          <p:nvPr>
            <p:custDataLst>
              <p:tags r:id="rId4"/>
            </p:custDataLst>
          </p:nvPr>
        </p:nvSpPr>
        <p:spPr>
          <a:xfrm rot="20640000">
            <a:off x="6505846" y="-139737"/>
            <a:ext cx="5024379" cy="6055622"/>
          </a:xfrm>
          <a:custGeom>
            <a:avLst/>
            <a:gdLst>
              <a:gd name="connsiteX0" fmla="*/ 2430761 w 5024379"/>
              <a:gd name="connsiteY0" fmla="*/ 0 h 6055622"/>
              <a:gd name="connsiteX1" fmla="*/ 2715691 w 5024379"/>
              <a:gd name="connsiteY1" fmla="*/ 81703 h 6055622"/>
              <a:gd name="connsiteX2" fmla="*/ 5024379 w 5024379"/>
              <a:gd name="connsiteY2" fmla="*/ 5833213 h 6055622"/>
              <a:gd name="connsiteX3" fmla="*/ 4960604 w 5024379"/>
              <a:gd name="connsiteY3" fmla="*/ 6055622 h 6055622"/>
              <a:gd name="connsiteX4" fmla="*/ 0 w 5024379"/>
              <a:gd name="connsiteY4" fmla="*/ 6055622 h 60556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24379" h="6055622">
                <a:moveTo>
                  <a:pt x="2430761" y="0"/>
                </a:moveTo>
                <a:lnTo>
                  <a:pt x="2715691" y="81703"/>
                </a:lnTo>
                <a:lnTo>
                  <a:pt x="5024379" y="5833213"/>
                </a:lnTo>
                <a:lnTo>
                  <a:pt x="4960604" y="6055622"/>
                </a:lnTo>
                <a:lnTo>
                  <a:pt x="0" y="6055622"/>
                </a:lnTo>
                <a:close/>
              </a:path>
            </a:pathLst>
          </a:custGeom>
          <a:noFill/>
          <a:ln w="12700" cmpd="sng">
            <a:solidFill>
              <a:schemeClr val="bg1">
                <a:lumMod val="8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48" name="任意多边形: 形状 47"/>
          <p:cNvSpPr/>
          <p:nvPr>
            <p:custDataLst>
              <p:tags r:id="rId5"/>
            </p:custDataLst>
          </p:nvPr>
        </p:nvSpPr>
        <p:spPr>
          <a:xfrm rot="20640000">
            <a:off x="6641455" y="-118660"/>
            <a:ext cx="4935101" cy="6151728"/>
          </a:xfrm>
          <a:custGeom>
            <a:avLst/>
            <a:gdLst>
              <a:gd name="connsiteX0" fmla="*/ 2667077 w 4935101"/>
              <a:gd name="connsiteY0" fmla="*/ 56700 h 6151728"/>
              <a:gd name="connsiteX1" fmla="*/ 4935101 w 4935101"/>
              <a:gd name="connsiteY1" fmla="*/ 5706906 h 6151728"/>
              <a:gd name="connsiteX2" fmla="*/ 4807550 w 4935101"/>
              <a:gd name="connsiteY2" fmla="*/ 6151728 h 6151728"/>
              <a:gd name="connsiteX3" fmla="*/ 0 w 4935101"/>
              <a:gd name="connsiteY3" fmla="*/ 6151728 h 6151728"/>
              <a:gd name="connsiteX4" fmla="*/ 2469339 w 4935101"/>
              <a:gd name="connsiteY4" fmla="*/ 0 h 61517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35101" h="6151728">
                <a:moveTo>
                  <a:pt x="2667077" y="56700"/>
                </a:moveTo>
                <a:lnTo>
                  <a:pt x="4935101" y="5706906"/>
                </a:lnTo>
                <a:lnTo>
                  <a:pt x="4807550" y="6151728"/>
                </a:lnTo>
                <a:lnTo>
                  <a:pt x="0" y="6151728"/>
                </a:lnTo>
                <a:lnTo>
                  <a:pt x="2469339" y="0"/>
                </a:lnTo>
                <a:close/>
              </a:path>
            </a:pathLst>
          </a:custGeom>
          <a:noFill/>
          <a:ln w="12700" cmpd="sng">
            <a:solidFill>
              <a:schemeClr val="bg1">
                <a:lumMod val="8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46" name="任意多边形: 形状 45"/>
          <p:cNvSpPr/>
          <p:nvPr>
            <p:custDataLst>
              <p:tags r:id="rId6"/>
            </p:custDataLst>
          </p:nvPr>
        </p:nvSpPr>
        <p:spPr>
          <a:xfrm rot="20640000">
            <a:off x="6777063" y="-97585"/>
            <a:ext cx="4845824" cy="6247836"/>
          </a:xfrm>
          <a:custGeom>
            <a:avLst/>
            <a:gdLst>
              <a:gd name="connsiteX0" fmla="*/ 2507917 w 4845824"/>
              <a:gd name="connsiteY0" fmla="*/ 0 h 6247836"/>
              <a:gd name="connsiteX1" fmla="*/ 2618463 w 4845824"/>
              <a:gd name="connsiteY1" fmla="*/ 31699 h 6247836"/>
              <a:gd name="connsiteX2" fmla="*/ 4845824 w 4845824"/>
              <a:gd name="connsiteY2" fmla="*/ 5580603 h 6247836"/>
              <a:gd name="connsiteX3" fmla="*/ 4654498 w 4845824"/>
              <a:gd name="connsiteY3" fmla="*/ 6247836 h 6247836"/>
              <a:gd name="connsiteX4" fmla="*/ 0 w 4845824"/>
              <a:gd name="connsiteY4" fmla="*/ 6247836 h 62478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45824" h="6247836">
                <a:moveTo>
                  <a:pt x="2507917" y="0"/>
                </a:moveTo>
                <a:lnTo>
                  <a:pt x="2618463" y="31699"/>
                </a:lnTo>
                <a:lnTo>
                  <a:pt x="4845824" y="5580603"/>
                </a:lnTo>
                <a:lnTo>
                  <a:pt x="4654498" y="6247836"/>
                </a:lnTo>
                <a:lnTo>
                  <a:pt x="0" y="6247836"/>
                </a:lnTo>
                <a:close/>
              </a:path>
            </a:pathLst>
          </a:custGeom>
          <a:noFill/>
          <a:ln w="12700" cmpd="sng">
            <a:solidFill>
              <a:schemeClr val="bg1">
                <a:lumMod val="8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44" name="任意多边形: 形状 43"/>
          <p:cNvSpPr/>
          <p:nvPr>
            <p:custDataLst>
              <p:tags r:id="rId7"/>
            </p:custDataLst>
          </p:nvPr>
        </p:nvSpPr>
        <p:spPr>
          <a:xfrm rot="20640000">
            <a:off x="6912671" y="-76508"/>
            <a:ext cx="4756546" cy="6343942"/>
          </a:xfrm>
          <a:custGeom>
            <a:avLst/>
            <a:gdLst>
              <a:gd name="connsiteX0" fmla="*/ 2546495 w 4756546"/>
              <a:gd name="connsiteY0" fmla="*/ 0 h 6343942"/>
              <a:gd name="connsiteX1" fmla="*/ 2569849 w 4756546"/>
              <a:gd name="connsiteY1" fmla="*/ 6697 h 6343942"/>
              <a:gd name="connsiteX2" fmla="*/ 4756546 w 4756546"/>
              <a:gd name="connsiteY2" fmla="*/ 5454296 h 6343942"/>
              <a:gd name="connsiteX3" fmla="*/ 4501445 w 4756546"/>
              <a:gd name="connsiteY3" fmla="*/ 6343942 h 6343942"/>
              <a:gd name="connsiteX4" fmla="*/ 0 w 4756546"/>
              <a:gd name="connsiteY4" fmla="*/ 6343942 h 63439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56546" h="6343942">
                <a:moveTo>
                  <a:pt x="2546495" y="0"/>
                </a:moveTo>
                <a:lnTo>
                  <a:pt x="2569849" y="6697"/>
                </a:lnTo>
                <a:lnTo>
                  <a:pt x="4756546" y="5454296"/>
                </a:lnTo>
                <a:lnTo>
                  <a:pt x="4501445" y="6343942"/>
                </a:lnTo>
                <a:lnTo>
                  <a:pt x="0" y="6343942"/>
                </a:lnTo>
                <a:close/>
              </a:path>
            </a:pathLst>
          </a:custGeom>
          <a:noFill/>
          <a:ln w="12700" cmpd="sng">
            <a:solidFill>
              <a:schemeClr val="bg1">
                <a:lumMod val="8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42" name="任意多边形: 形状 41"/>
          <p:cNvSpPr/>
          <p:nvPr>
            <p:custDataLst>
              <p:tags r:id="rId8"/>
            </p:custDataLst>
          </p:nvPr>
        </p:nvSpPr>
        <p:spPr>
          <a:xfrm rot="20640000">
            <a:off x="7081054" y="10325"/>
            <a:ext cx="4638306" cy="6331057"/>
          </a:xfrm>
          <a:custGeom>
            <a:avLst/>
            <a:gdLst>
              <a:gd name="connsiteX0" fmla="*/ 2556828 w 4667269"/>
              <a:gd name="connsiteY0" fmla="*/ 0 h 6369685"/>
              <a:gd name="connsiteX1" fmla="*/ 4667269 w 4667269"/>
              <a:gd name="connsiteY1" fmla="*/ 5257628 h 6369685"/>
              <a:gd name="connsiteX2" fmla="*/ 4348392 w 4667269"/>
              <a:gd name="connsiteY2" fmla="*/ 6369685 h 6369685"/>
              <a:gd name="connsiteX3" fmla="*/ 0 w 4667269"/>
              <a:gd name="connsiteY3" fmla="*/ 6369685 h 6369685"/>
            </a:gdLst>
            <a:ahLst/>
            <a:cxnLst>
              <a:cxn ang="0">
                <a:pos x="connsiteX0" y="connsiteY0"/>
              </a:cxn>
              <a:cxn ang="0">
                <a:pos x="connsiteX1" y="connsiteY1"/>
              </a:cxn>
              <a:cxn ang="0">
                <a:pos x="connsiteX2" y="connsiteY2"/>
              </a:cxn>
              <a:cxn ang="0">
                <a:pos x="connsiteX3" y="connsiteY3"/>
              </a:cxn>
            </a:cxnLst>
            <a:rect l="l" t="t" r="r" b="b"/>
            <a:pathLst>
              <a:path w="4667269" h="6369685">
                <a:moveTo>
                  <a:pt x="2556828" y="0"/>
                </a:moveTo>
                <a:lnTo>
                  <a:pt x="4667269" y="5257628"/>
                </a:lnTo>
                <a:lnTo>
                  <a:pt x="4348392" y="6369685"/>
                </a:lnTo>
                <a:lnTo>
                  <a:pt x="0" y="6369685"/>
                </a:lnTo>
                <a:close/>
              </a:path>
            </a:pathLst>
          </a:custGeom>
          <a:noFill/>
          <a:ln w="12700" cmpd="sng">
            <a:solidFill>
              <a:schemeClr val="bg1">
                <a:lumMod val="8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53" name="任意多边形: 形状 52"/>
          <p:cNvSpPr/>
          <p:nvPr>
            <p:custDataLst>
              <p:tags r:id="rId9"/>
            </p:custDataLst>
          </p:nvPr>
        </p:nvSpPr>
        <p:spPr>
          <a:xfrm rot="20640000">
            <a:off x="7255987" y="121982"/>
            <a:ext cx="4527862" cy="6369685"/>
          </a:xfrm>
          <a:custGeom>
            <a:avLst/>
            <a:gdLst>
              <a:gd name="connsiteX0" fmla="*/ 2506699 w 4527862"/>
              <a:gd name="connsiteY0" fmla="*/ 0 h 6369685"/>
              <a:gd name="connsiteX1" fmla="*/ 4527862 w 4527862"/>
              <a:gd name="connsiteY1" fmla="*/ 5035216 h 6369685"/>
              <a:gd name="connsiteX2" fmla="*/ 4145210 w 4527862"/>
              <a:gd name="connsiteY2" fmla="*/ 6369685 h 6369685"/>
              <a:gd name="connsiteX3" fmla="*/ 435518 w 4527862"/>
              <a:gd name="connsiteY3" fmla="*/ 6369685 h 6369685"/>
              <a:gd name="connsiteX4" fmla="*/ 0 w 4527862"/>
              <a:gd name="connsiteY4" fmla="*/ 6244802 h 63696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27862" h="6369685">
                <a:moveTo>
                  <a:pt x="2506699" y="0"/>
                </a:moveTo>
                <a:lnTo>
                  <a:pt x="4527862" y="5035216"/>
                </a:lnTo>
                <a:lnTo>
                  <a:pt x="4145210" y="6369685"/>
                </a:lnTo>
                <a:lnTo>
                  <a:pt x="435518" y="6369685"/>
                </a:lnTo>
                <a:lnTo>
                  <a:pt x="0" y="6244802"/>
                </a:lnTo>
                <a:close/>
              </a:path>
            </a:pathLst>
          </a:custGeom>
          <a:noFill/>
          <a:ln w="12700" cmpd="sng">
            <a:solidFill>
              <a:schemeClr val="bg1">
                <a:lumMod val="8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cxnSp>
        <p:nvCxnSpPr>
          <p:cNvPr id="19" name="Straight Connector 27" descr="e7d195523061f1c021b92b3d25e54ab5e788c0576048880950C3AFFA1066A7153250F1349197BA8C5246BA9D557EC0274B8DA272D2431748978789E76D2CD7D1F11E7447C1D163F5D9CA1CD35DC7B6F04BDF10FCA079404A17D809A116C431542B71D0146EA2417CC1B5B60E34EF5BA323605C8F047A812E09D6A157312822A7BA14D010B8EC354166D81A394E001D9F"/>
          <p:cNvCxnSpPr/>
          <p:nvPr>
            <p:custDataLst>
              <p:tags r:id="rId10"/>
            </p:custDataLst>
          </p:nvPr>
        </p:nvCxnSpPr>
        <p:spPr>
          <a:xfrm rot="16200000">
            <a:off x="1407031" y="2814716"/>
            <a:ext cx="0" cy="653381"/>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1" name="等腰三角形 20"/>
          <p:cNvSpPr/>
          <p:nvPr>
            <p:custDataLst>
              <p:tags r:id="rId11"/>
            </p:custDataLst>
          </p:nvPr>
        </p:nvSpPr>
        <p:spPr>
          <a:xfrm rot="1740000">
            <a:off x="8046720" y="901700"/>
            <a:ext cx="3543935" cy="4368165"/>
          </a:xfrm>
          <a:prstGeom prst="triangle">
            <a:avLst>
              <a:gd name="adj" fmla="val 77406"/>
            </a:avLst>
          </a:prstGeom>
          <a:noFill/>
          <a:ln w="317500" cmpd="sng">
            <a:solidFill>
              <a:schemeClr val="accent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等腰三角形 21"/>
          <p:cNvSpPr/>
          <p:nvPr>
            <p:custDataLst>
              <p:tags r:id="rId12"/>
            </p:custDataLst>
          </p:nvPr>
        </p:nvSpPr>
        <p:spPr>
          <a:xfrm rot="1620000">
            <a:off x="594360" y="5480160"/>
            <a:ext cx="1430020" cy="1129030"/>
          </a:xfrm>
          <a:prstGeom prst="triangle">
            <a:avLst>
              <a:gd name="adj" fmla="val 76973"/>
            </a:avLst>
          </a:prstGeom>
          <a:solidFill>
            <a:schemeClr val="accent1">
              <a:alpha val="10000"/>
            </a:schemeClr>
          </a:solidFill>
          <a:ln w="50800" cmpd="sng">
            <a:solidFill>
              <a:schemeClr val="accent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等腰三角形 22"/>
          <p:cNvSpPr/>
          <p:nvPr>
            <p:custDataLst>
              <p:tags r:id="rId13"/>
            </p:custDataLst>
          </p:nvPr>
        </p:nvSpPr>
        <p:spPr>
          <a:xfrm rot="18060000">
            <a:off x="5106035" y="62865"/>
            <a:ext cx="1377315" cy="1096010"/>
          </a:xfrm>
          <a:prstGeom prst="triangle">
            <a:avLst>
              <a:gd name="adj" fmla="val 23574"/>
            </a:avLst>
          </a:prstGeom>
          <a:noFill/>
          <a:ln w="50800" cmpd="sng">
            <a:solidFill>
              <a:schemeClr val="accent1">
                <a:alpha val="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ctrTitle" hasCustomPrompt="1"/>
            <p:custDataLst>
              <p:tags r:id="rId14"/>
            </p:custDataLst>
          </p:nvPr>
        </p:nvSpPr>
        <p:spPr>
          <a:xfrm>
            <a:off x="977180" y="1848397"/>
            <a:ext cx="5641929" cy="998210"/>
          </a:xfrm>
        </p:spPr>
        <p:txBody>
          <a:bodyPr anchor="b">
            <a:noAutofit/>
          </a:bodyPr>
          <a:lstStyle>
            <a:lvl1pPr algn="l">
              <a:defRPr sz="4400" spc="600">
                <a:solidFill>
                  <a:schemeClr val="tx1">
                    <a:lumMod val="85000"/>
                    <a:lumOff val="15000"/>
                  </a:schemeClr>
                </a:solidFill>
              </a:defRPr>
            </a:lvl1pPr>
          </a:lstStyle>
          <a:p>
            <a:r>
              <a:rPr lang="zh-CN" altLang="en-US" dirty="0"/>
              <a:t>单击此处编辑标题</a:t>
            </a:r>
            <a:endParaRPr lang="zh-CN" altLang="en-US" dirty="0"/>
          </a:p>
        </p:txBody>
      </p:sp>
      <p:sp>
        <p:nvSpPr>
          <p:cNvPr id="16" name="日期占位符 15"/>
          <p:cNvSpPr>
            <a:spLocks noGrp="1"/>
          </p:cNvSpPr>
          <p:nvPr>
            <p:ph type="dt" sz="half" idx="10"/>
            <p:custDataLst>
              <p:tags r:id="rId15"/>
            </p:custDataLst>
          </p:nvPr>
        </p:nvSpPr>
        <p:spPr/>
        <p:txBody>
          <a:bodyPr/>
          <a:lstStyle/>
          <a:p>
            <a:fld id="{0A0F2237-1CDC-4A9F-9B50-E2751CF02005}" type="datetimeFigureOut">
              <a:rPr lang="zh-CN" altLang="en-US" smtClean="0"/>
            </a:fld>
            <a:endParaRPr lang="zh-CN" altLang="en-US"/>
          </a:p>
        </p:txBody>
      </p:sp>
      <p:sp>
        <p:nvSpPr>
          <p:cNvPr id="17" name="页脚占位符 16"/>
          <p:cNvSpPr>
            <a:spLocks noGrp="1"/>
          </p:cNvSpPr>
          <p:nvPr>
            <p:ph type="ftr" sz="quarter" idx="11"/>
            <p:custDataLst>
              <p:tags r:id="rId16"/>
            </p:custDataLst>
          </p:nvPr>
        </p:nvSpPr>
        <p:spPr/>
        <p:txBody>
          <a:bodyPr/>
          <a:lstStyle/>
          <a:p>
            <a:endParaRPr lang="zh-CN" altLang="en-US"/>
          </a:p>
        </p:txBody>
      </p:sp>
      <p:sp>
        <p:nvSpPr>
          <p:cNvPr id="18" name="灯片编号占位符 17"/>
          <p:cNvSpPr>
            <a:spLocks noGrp="1"/>
          </p:cNvSpPr>
          <p:nvPr>
            <p:ph type="sldNum" sz="quarter" idx="12"/>
            <p:custDataLst>
              <p:tags r:id="rId17"/>
            </p:custDataLst>
          </p:nvPr>
        </p:nvSpPr>
        <p:spPr/>
        <p:txBody>
          <a:bodyPr/>
          <a:lstStyle/>
          <a:p>
            <a:fld id="{D60BD5C9-D31B-404C-B346-DE2E8DFE88CF}" type="slidenum">
              <a:rPr lang="zh-CN" altLang="en-US" smtClean="0"/>
            </a:fld>
            <a:endParaRPr lang="zh-CN" altLang="en-US"/>
          </a:p>
        </p:txBody>
      </p:sp>
      <p:sp>
        <p:nvSpPr>
          <p:cNvPr id="5" name="文本占位符 4"/>
          <p:cNvSpPr>
            <a:spLocks noGrp="1"/>
          </p:cNvSpPr>
          <p:nvPr>
            <p:ph type="body" sz="quarter" idx="13" hasCustomPrompt="1"/>
            <p:custDataLst>
              <p:tags r:id="rId18"/>
            </p:custDataLst>
          </p:nvPr>
        </p:nvSpPr>
        <p:spPr>
          <a:xfrm>
            <a:off x="1081088" y="3777232"/>
            <a:ext cx="2700000" cy="432000"/>
          </a:xfrm>
        </p:spPr>
        <p:txBody>
          <a:bodyPr anchor="ctr">
            <a:normAutofit/>
          </a:bodyPr>
          <a:lstStyle>
            <a:lvl1pPr marL="0" indent="0">
              <a:buNone/>
              <a:defRPr sz="1800">
                <a:solidFill>
                  <a:schemeClr val="bg1">
                    <a:lumMod val="50000"/>
                  </a:schemeClr>
                </a:solidFill>
              </a:defRPr>
            </a:lvl1pPr>
            <a:lvl2pPr marL="457200" indent="0">
              <a:buNone/>
              <a:defRPr/>
            </a:lvl2pPr>
          </a:lstStyle>
          <a:p>
            <a:pPr lvl="0"/>
            <a:r>
              <a:rPr lang="zh-CN" altLang="en-US" dirty="0"/>
              <a:t>编辑文本</a:t>
            </a:r>
            <a:endParaRPr lang="zh-CN" altLang="en-US" dirty="0"/>
          </a:p>
        </p:txBody>
      </p:sp>
      <p:sp>
        <p:nvSpPr>
          <p:cNvPr id="20" name="等腰三角形 19"/>
          <p:cNvSpPr/>
          <p:nvPr>
            <p:custDataLst>
              <p:tags r:id="rId19"/>
            </p:custDataLst>
          </p:nvPr>
        </p:nvSpPr>
        <p:spPr>
          <a:xfrm rot="1740000">
            <a:off x="7734300" y="541020"/>
            <a:ext cx="3543935" cy="4368165"/>
          </a:xfrm>
          <a:prstGeom prst="triangle">
            <a:avLst>
              <a:gd name="adj" fmla="val 77406"/>
            </a:avLst>
          </a:prstGeom>
          <a:noFill/>
          <a:ln w="279400" cmpd="sng">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0A0F2237-1CDC-4A9F-9B50-E2751CF02005}"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D60BD5C9-D31B-404C-B346-DE2E8DFE88CF}"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388907"/>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15" name="等腰三角形 14"/>
          <p:cNvSpPr/>
          <p:nvPr>
            <p:custDataLst>
              <p:tags r:id="rId2"/>
            </p:custDataLst>
          </p:nvPr>
        </p:nvSpPr>
        <p:spPr>
          <a:xfrm rot="19860000" flipH="1">
            <a:off x="524274" y="68701"/>
            <a:ext cx="3543935" cy="4368165"/>
          </a:xfrm>
          <a:prstGeom prst="triangle">
            <a:avLst>
              <a:gd name="adj" fmla="val 77406"/>
            </a:avLst>
          </a:prstGeom>
          <a:noFill/>
          <a:ln w="317500" cmpd="sng">
            <a:solidFill>
              <a:schemeClr val="accent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等腰三角形 15"/>
          <p:cNvSpPr/>
          <p:nvPr>
            <p:custDataLst>
              <p:tags r:id="rId3"/>
            </p:custDataLst>
          </p:nvPr>
        </p:nvSpPr>
        <p:spPr>
          <a:xfrm rot="19980000" flipH="1">
            <a:off x="10808970" y="5480160"/>
            <a:ext cx="1430020" cy="1129030"/>
          </a:xfrm>
          <a:prstGeom prst="triangle">
            <a:avLst>
              <a:gd name="adj" fmla="val 76973"/>
            </a:avLst>
          </a:prstGeom>
          <a:solidFill>
            <a:schemeClr val="accent1">
              <a:alpha val="10000"/>
            </a:schemeClr>
          </a:solidFill>
          <a:ln w="50800" cmpd="sng">
            <a:solidFill>
              <a:schemeClr val="accent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等腰三角形 16"/>
          <p:cNvSpPr/>
          <p:nvPr>
            <p:custDataLst>
              <p:tags r:id="rId4"/>
            </p:custDataLst>
          </p:nvPr>
        </p:nvSpPr>
        <p:spPr>
          <a:xfrm rot="3540000" flipH="1">
            <a:off x="6350000" y="62865"/>
            <a:ext cx="1377315" cy="1096010"/>
          </a:xfrm>
          <a:prstGeom prst="triangle">
            <a:avLst>
              <a:gd name="adj" fmla="val 23574"/>
            </a:avLst>
          </a:prstGeom>
          <a:noFill/>
          <a:ln w="50800" cmpd="sng">
            <a:solidFill>
              <a:schemeClr val="accent1">
                <a:alpha val="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等腰三角形 17"/>
          <p:cNvSpPr/>
          <p:nvPr>
            <p:custDataLst>
              <p:tags r:id="rId5"/>
            </p:custDataLst>
          </p:nvPr>
        </p:nvSpPr>
        <p:spPr>
          <a:xfrm rot="19860000" flipH="1">
            <a:off x="836694" y="-291979"/>
            <a:ext cx="3543935" cy="4368165"/>
          </a:xfrm>
          <a:prstGeom prst="triangle">
            <a:avLst>
              <a:gd name="adj" fmla="val 77406"/>
            </a:avLst>
          </a:prstGeom>
          <a:noFill/>
          <a:ln w="279400" cmpd="sng">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hasCustomPrompt="1"/>
            <p:custDataLst>
              <p:tags r:id="rId6"/>
            </p:custDataLst>
          </p:nvPr>
        </p:nvSpPr>
        <p:spPr>
          <a:xfrm>
            <a:off x="5474375" y="2247742"/>
            <a:ext cx="6125805" cy="1448117"/>
          </a:xfrm>
        </p:spPr>
        <p:txBody>
          <a:bodyPr vert="horz" lIns="101600" tIns="38100" rIns="25400" bIns="38100" rtlCol="0" anchor="t" anchorCtr="0">
            <a:noAutofit/>
          </a:bodyPr>
          <a:lstStyle>
            <a:lvl1pPr marL="0" marR="0" algn="ctr" defTabSz="914400" rtl="0" eaLnBrk="1" fontAlgn="auto" latinLnBrk="0" hangingPunct="1">
              <a:lnSpc>
                <a:spcPct val="100000"/>
              </a:lnSpc>
              <a:buNone/>
              <a:defRPr kumimoji="0" lang="zh-CN" altLang="en-US" sz="8800" b="1" i="0" u="none" strike="noStrike" kern="1200" cap="none" spc="600" normalizeH="0" baseline="0" noProof="1" dirty="0">
                <a:solidFill>
                  <a:schemeClr val="tx1"/>
                </a:solidFill>
                <a:uFillTx/>
                <a:latin typeface="微软雅黑" charset="-122"/>
                <a:ea typeface="微软雅黑" charset="-122"/>
                <a:cs typeface="+mj-cs"/>
                <a:sym typeface="+mn-ea"/>
              </a:defRPr>
            </a:lvl1pPr>
          </a:lstStyle>
          <a:p>
            <a:pPr lvl="0"/>
            <a:r>
              <a:rPr dirty="0">
                <a:sym typeface="+mn-ea"/>
              </a:rPr>
              <a:t>编辑标题</a:t>
            </a:r>
            <a:endParaRPr dirty="0">
              <a:sym typeface="+mn-ea"/>
            </a:endParaRPr>
          </a:p>
        </p:txBody>
      </p:sp>
      <p:sp>
        <p:nvSpPr>
          <p:cNvPr id="3" name="日期占位符 2"/>
          <p:cNvSpPr>
            <a:spLocks noGrp="1"/>
          </p:cNvSpPr>
          <p:nvPr>
            <p:ph type="dt" sz="half" idx="10"/>
            <p:custDataLst>
              <p:tags r:id="rId7"/>
            </p:custDataLst>
          </p:nvPr>
        </p:nvSpPr>
        <p:spPr/>
        <p:txBody>
          <a:bodyPr/>
          <a:lstStyle/>
          <a:p>
            <a:fld id="{0A0F2237-1CDC-4A9F-9B50-E2751CF02005}"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a:p>
        </p:txBody>
      </p:sp>
      <p:sp>
        <p:nvSpPr>
          <p:cNvPr id="5" name="灯片编号占位符 4"/>
          <p:cNvSpPr>
            <a:spLocks noGrp="1"/>
          </p:cNvSpPr>
          <p:nvPr>
            <p:ph type="sldNum" sz="quarter" idx="12"/>
            <p:custDataLst>
              <p:tags r:id="rId9"/>
            </p:custDataLst>
          </p:nvPr>
        </p:nvSpPr>
        <p:spPr/>
        <p:txBody>
          <a:bodyPr/>
          <a:lstStyle/>
          <a:p>
            <a:fld id="{D60BD5C9-D31B-404C-B346-DE2E8DFE88CF}" type="slidenum">
              <a:rPr lang="zh-CN" altLang="en-US" smtClean="0"/>
            </a:fld>
            <a:endParaRPr lang="zh-CN" alt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11" name="等腰三角形 10"/>
          <p:cNvSpPr/>
          <p:nvPr>
            <p:custDataLst>
              <p:tags r:id="rId2"/>
            </p:custDataLst>
          </p:nvPr>
        </p:nvSpPr>
        <p:spPr>
          <a:xfrm rot="19860000" flipH="1">
            <a:off x="285787" y="-80820"/>
            <a:ext cx="552379" cy="680849"/>
          </a:xfrm>
          <a:prstGeom prst="triangle">
            <a:avLst>
              <a:gd name="adj" fmla="val 77406"/>
            </a:avLst>
          </a:prstGeom>
          <a:noFill/>
          <a:ln w="28575" cmpd="sng">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等腰三角形 6"/>
          <p:cNvSpPr/>
          <p:nvPr>
            <p:custDataLst>
              <p:tags r:id="rId3"/>
            </p:custDataLst>
          </p:nvPr>
        </p:nvSpPr>
        <p:spPr>
          <a:xfrm rot="1620000">
            <a:off x="203748" y="5691645"/>
            <a:ext cx="541712" cy="427693"/>
          </a:xfrm>
          <a:prstGeom prst="triangle">
            <a:avLst>
              <a:gd name="adj" fmla="val 76973"/>
            </a:avLst>
          </a:prstGeom>
          <a:solidFill>
            <a:schemeClr val="accent1">
              <a:alpha val="10000"/>
            </a:schemeClr>
          </a:solidFill>
          <a:ln w="50800" cmpd="sng">
            <a:solidFill>
              <a:schemeClr val="accent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等腰三角形 7"/>
          <p:cNvSpPr/>
          <p:nvPr>
            <p:custDataLst>
              <p:tags r:id="rId4"/>
            </p:custDataLst>
          </p:nvPr>
        </p:nvSpPr>
        <p:spPr>
          <a:xfrm rot="18060000">
            <a:off x="10542743" y="515900"/>
            <a:ext cx="1377315" cy="1096010"/>
          </a:xfrm>
          <a:prstGeom prst="triangle">
            <a:avLst>
              <a:gd name="adj" fmla="val 23574"/>
            </a:avLst>
          </a:prstGeom>
          <a:noFill/>
          <a:ln w="50800" cmpd="sng">
            <a:solidFill>
              <a:schemeClr val="accent1">
                <a:alpha val="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p:custDataLst>
              <p:tags r:id="rId5"/>
            </p:custDataLst>
          </p:nvPr>
        </p:nvSpPr>
        <p:spPr>
          <a:xfrm>
            <a:off x="669882" y="443234"/>
            <a:ext cx="10852237" cy="441964"/>
          </a:xfrm>
        </p:spPr>
        <p:txBody>
          <a:bodyPr vert="horz" lIns="101600" tIns="38100" rIns="76200" bIns="381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charset="-122"/>
                <a:ea typeface="微软雅黑"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6"/>
            </p:custDataLst>
          </p:nvPr>
        </p:nvSpPr>
        <p:spPr>
          <a:xfrm>
            <a:off x="669882" y="952508"/>
            <a:ext cx="10852237"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600" b="0" i="0" u="none" strike="noStrike" kern="1200" cap="none" spc="150" normalizeH="0" baseline="0" noProof="1" dirty="0">
                <a:solidFill>
                  <a:schemeClr val="tx1"/>
                </a:solidFill>
                <a:uFillTx/>
                <a:latin typeface="微软雅黑" charset="-122"/>
                <a:ea typeface="微软雅黑"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9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charset="-122"/>
                <a:ea typeface="微软雅黑"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600" b="0" i="0" u="none" strike="noStrike" kern="1200" cap="none" spc="150" normalizeH="0" baseline="0" noProof="1" dirty="0">
                <a:solidFill>
                  <a:schemeClr val="tx1"/>
                </a:solidFill>
                <a:uFillTx/>
                <a:latin typeface="微软雅黑" charset="-122"/>
                <a:ea typeface="微软雅黑"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600" b="0" i="0" u="none" strike="noStrike" kern="1200" cap="none" spc="150" normalizeH="0" baseline="0" noProof="1" dirty="0">
                <a:solidFill>
                  <a:schemeClr val="tx1"/>
                </a:solidFill>
                <a:uFillTx/>
                <a:latin typeface="微软雅黑" charset="-122"/>
                <a:ea typeface="微软雅黑"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600" b="0" i="0" u="none" strike="noStrike" kern="1200" cap="none" spc="150" normalizeH="0" baseline="0" noProof="1" dirty="0">
                <a:solidFill>
                  <a:schemeClr val="tx1"/>
                </a:solidFill>
                <a:uFillTx/>
                <a:latin typeface="微软雅黑" charset="-122"/>
                <a:ea typeface="微软雅黑"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7"/>
            </p:custDataLst>
          </p:nvPr>
        </p:nvSpPr>
        <p:spPr/>
        <p:txBody>
          <a:bodyPr/>
          <a:lstStyle/>
          <a:p>
            <a:fld id="{0A0F2237-1CDC-4A9F-9B50-E2751CF02005}" type="datetimeFigureOut">
              <a:rPr lang="zh-CN" altLang="en-US" smtClean="0"/>
            </a:fld>
            <a:endParaRPr lang="zh-CN" altLang="en-US"/>
          </a:p>
        </p:txBody>
      </p:sp>
      <p:sp>
        <p:nvSpPr>
          <p:cNvPr id="5" name="页脚占位符 4"/>
          <p:cNvSpPr>
            <a:spLocks noGrp="1"/>
          </p:cNvSpPr>
          <p:nvPr>
            <p:ph type="ftr" sz="quarter" idx="11"/>
            <p:custDataLst>
              <p:tags r:id="rId8"/>
            </p:custDataLst>
          </p:nvPr>
        </p:nvSpPr>
        <p:spPr/>
        <p:txBody>
          <a:bodyPr/>
          <a:lstStyle/>
          <a:p>
            <a:endParaRPr lang="zh-CN" altLang="en-US"/>
          </a:p>
        </p:txBody>
      </p:sp>
      <p:sp>
        <p:nvSpPr>
          <p:cNvPr id="6" name="灯片编号占位符 5"/>
          <p:cNvSpPr>
            <a:spLocks noGrp="1"/>
          </p:cNvSpPr>
          <p:nvPr>
            <p:ph type="sldNum" sz="quarter" idx="12"/>
            <p:custDataLst>
              <p:tags r:id="rId9"/>
            </p:custDataLst>
          </p:nvPr>
        </p:nvSpPr>
        <p:spPr/>
        <p:txBody>
          <a:bodyPr/>
          <a:lstStyle/>
          <a:p>
            <a:fld id="{D60BD5C9-D31B-404C-B346-DE2E8DFE88CF}" type="slidenum">
              <a:rPr lang="zh-CN" altLang="en-US" smtClean="0"/>
            </a:fld>
            <a:endParaRPr lang="zh-CN" altLang="en-US"/>
          </a:p>
        </p:txBody>
      </p:sp>
      <p:sp>
        <p:nvSpPr>
          <p:cNvPr id="9" name="等腰三角形 8"/>
          <p:cNvSpPr/>
          <p:nvPr>
            <p:custDataLst>
              <p:tags r:id="rId10"/>
            </p:custDataLst>
          </p:nvPr>
        </p:nvSpPr>
        <p:spPr>
          <a:xfrm rot="1620000">
            <a:off x="340757" y="5875274"/>
            <a:ext cx="541712" cy="427693"/>
          </a:xfrm>
          <a:prstGeom prst="triangle">
            <a:avLst>
              <a:gd name="adj" fmla="val 76973"/>
            </a:avLst>
          </a:prstGeom>
          <a:solidFill>
            <a:schemeClr val="accent1">
              <a:alpha val="10000"/>
            </a:schemeClr>
          </a:solidFill>
          <a:ln w="50800" cmpd="sng">
            <a:solidFill>
              <a:schemeClr val="accent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等腰三角形 9"/>
          <p:cNvSpPr/>
          <p:nvPr>
            <p:custDataLst>
              <p:tags r:id="rId11"/>
            </p:custDataLst>
          </p:nvPr>
        </p:nvSpPr>
        <p:spPr>
          <a:xfrm rot="18060000">
            <a:off x="10523550" y="-31419"/>
            <a:ext cx="1377315" cy="1096010"/>
          </a:xfrm>
          <a:prstGeom prst="triangle">
            <a:avLst>
              <a:gd name="adj" fmla="val 23574"/>
            </a:avLst>
          </a:prstGeom>
          <a:noFill/>
          <a:ln w="50800" cmpd="sng">
            <a:solidFill>
              <a:schemeClr val="accent1">
                <a:alpha val="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10" name="等腰三角形 9"/>
          <p:cNvSpPr/>
          <p:nvPr>
            <p:custDataLst>
              <p:tags r:id="rId2"/>
            </p:custDataLst>
          </p:nvPr>
        </p:nvSpPr>
        <p:spPr>
          <a:xfrm rot="18060000">
            <a:off x="2477135" y="3091132"/>
            <a:ext cx="1377315" cy="1096010"/>
          </a:xfrm>
          <a:prstGeom prst="triangle">
            <a:avLst>
              <a:gd name="adj" fmla="val 23574"/>
            </a:avLst>
          </a:prstGeom>
          <a:noFill/>
          <a:ln w="50800" cmpd="sng">
            <a:solidFill>
              <a:schemeClr val="accent1">
                <a:alpha val="5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9" name="组合 8"/>
          <p:cNvGrpSpPr/>
          <p:nvPr>
            <p:custDataLst>
              <p:tags r:id="rId3"/>
            </p:custDataLst>
          </p:nvPr>
        </p:nvGrpSpPr>
        <p:grpSpPr>
          <a:xfrm>
            <a:off x="4926035" y="191367"/>
            <a:ext cx="2339931" cy="2869334"/>
            <a:chOff x="7734300" y="541020"/>
            <a:chExt cx="3856355" cy="4728845"/>
          </a:xfrm>
        </p:grpSpPr>
        <p:sp>
          <p:nvSpPr>
            <p:cNvPr id="7" name="等腰三角形 6"/>
            <p:cNvSpPr/>
            <p:nvPr>
              <p:custDataLst>
                <p:tags r:id="rId4"/>
              </p:custDataLst>
            </p:nvPr>
          </p:nvSpPr>
          <p:spPr>
            <a:xfrm rot="1740000">
              <a:off x="8046720" y="901700"/>
              <a:ext cx="3543935" cy="4368165"/>
            </a:xfrm>
            <a:prstGeom prst="triangle">
              <a:avLst>
                <a:gd name="adj" fmla="val 77406"/>
              </a:avLst>
            </a:prstGeom>
            <a:noFill/>
            <a:ln w="317500" cmpd="sng">
              <a:solidFill>
                <a:schemeClr val="accent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等腰三角形 7"/>
            <p:cNvSpPr/>
            <p:nvPr>
              <p:custDataLst>
                <p:tags r:id="rId5"/>
              </p:custDataLst>
            </p:nvPr>
          </p:nvSpPr>
          <p:spPr>
            <a:xfrm rot="1740000">
              <a:off x="7734300" y="541020"/>
              <a:ext cx="3543935" cy="4368165"/>
            </a:xfrm>
            <a:prstGeom prst="triangle">
              <a:avLst>
                <a:gd name="adj" fmla="val 77406"/>
              </a:avLst>
            </a:prstGeom>
            <a:noFill/>
            <a:ln w="279400" cmpd="sng">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hasCustomPrompt="1"/>
            <p:custDataLst>
              <p:tags r:id="rId6"/>
            </p:custDataLst>
          </p:nvPr>
        </p:nvSpPr>
        <p:spPr>
          <a:xfrm>
            <a:off x="3564724" y="3581400"/>
            <a:ext cx="5062649" cy="852175"/>
          </a:xfrm>
        </p:spPr>
        <p:txBody>
          <a:bodyPr lIns="101600" tIns="38100" rIns="63500" bIns="38100" anchor="b" anchorCtr="0">
            <a:noAutofit/>
          </a:bodyPr>
          <a:lstStyle>
            <a:lvl1pPr algn="ctr">
              <a:defRPr sz="3600" u="none" strike="noStrike" kern="1200" cap="none" spc="300" normalizeH="0">
                <a:solidFill>
                  <a:schemeClr val="tx1"/>
                </a:solidFill>
                <a:uFillTx/>
                <a:latin typeface="微软雅黑" charset="-122"/>
                <a:ea typeface="微软雅黑" charset="-122"/>
              </a:defRPr>
            </a:lvl1pPr>
          </a:lstStyle>
          <a:p>
            <a:r>
              <a:rPr lang="zh-CN" altLang="en-US" dirty="0"/>
              <a:t>单击此处编辑标题</a:t>
            </a:r>
            <a:endParaRPr lang="zh-CN" altLang="en-US" dirty="0"/>
          </a:p>
        </p:txBody>
      </p:sp>
      <p:sp>
        <p:nvSpPr>
          <p:cNvPr id="3" name="文本占位符 2"/>
          <p:cNvSpPr>
            <a:spLocks noGrp="1"/>
          </p:cNvSpPr>
          <p:nvPr>
            <p:ph type="body" idx="1"/>
            <p:custDataLst>
              <p:tags r:id="rId7"/>
            </p:custDataLst>
          </p:nvPr>
        </p:nvSpPr>
        <p:spPr>
          <a:xfrm>
            <a:off x="3564719" y="4511675"/>
            <a:ext cx="5062649" cy="1520825"/>
          </a:xfrm>
        </p:spPr>
        <p:txBody>
          <a:bodyPr lIns="101600" tIns="38100" rIns="76200" bIns="38100">
            <a:noAutofit/>
          </a:bodyPr>
          <a:lstStyle>
            <a:lvl1pPr marL="0" indent="0" algn="ctr" eaLnBrk="1" fontAlgn="auto" latinLnBrk="0" hangingPunct="1">
              <a:buNone/>
              <a:defRPr kumimoji="0" lang="zh-CN" altLang="en-US" sz="2000" b="0" i="0" u="none" strike="noStrike" kern="1200" cap="none" spc="150" normalizeH="0" baseline="0" noProof="1">
                <a:solidFill>
                  <a:schemeClr val="tx1"/>
                </a:solidFill>
                <a:uFillTx/>
                <a:latin typeface="微软雅黑" charset="-122"/>
                <a:ea typeface="微软雅黑"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9"/>
            </p:custDataLst>
          </p:nvPr>
        </p:nvSpPr>
        <p:spPr/>
        <p:txBody>
          <a:bodyPr/>
          <a:lstStyle/>
          <a:p>
            <a:endParaRPr lang="zh-CN" altLang="en-US"/>
          </a:p>
        </p:txBody>
      </p:sp>
      <p:sp>
        <p:nvSpPr>
          <p:cNvPr id="6" name="灯片编号占位符 5"/>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charset="-122"/>
                <a:ea typeface="微软雅黑" charset="-122"/>
                <a:cs typeface="+mj-cs"/>
                <a:sym typeface="+mn-ea"/>
              </a:defRPr>
            </a:lvl1p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3"/>
            </p:custDataLst>
          </p:nvPr>
        </p:nvSpPr>
        <p:spPr>
          <a:xfrm>
            <a:off x="669930" y="952508"/>
            <a:ext cx="5283242" cy="5388907"/>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600" b="0" i="0" u="none" strike="noStrike" kern="1200" cap="none" spc="150" normalizeH="0" baseline="0" noProof="1" dirty="0">
                <a:solidFill>
                  <a:schemeClr val="tx1"/>
                </a:solidFill>
                <a:uFillTx/>
                <a:latin typeface="微软雅黑" charset="-122"/>
                <a:ea typeface="微软雅黑"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9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charset="-122"/>
                <a:ea typeface="微软雅黑"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600" b="0" i="0" u="none" strike="noStrike" kern="1200" cap="none" spc="150" normalizeH="0" baseline="0" noProof="1" dirty="0">
                <a:solidFill>
                  <a:schemeClr val="tx1"/>
                </a:solidFill>
                <a:uFillTx/>
                <a:latin typeface="微软雅黑" charset="-122"/>
                <a:ea typeface="微软雅黑"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600" b="0" i="0" u="none" strike="noStrike" kern="1200" cap="none" spc="150" normalizeH="0" baseline="0" noProof="1" dirty="0">
                <a:solidFill>
                  <a:schemeClr val="tx1"/>
                </a:solidFill>
                <a:uFillTx/>
                <a:latin typeface="微软雅黑" charset="-122"/>
                <a:ea typeface="微软雅黑"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600" b="0" i="0" u="none" strike="noStrike" kern="1200" cap="none" spc="150" normalizeH="0" baseline="0" noProof="1" dirty="0">
                <a:solidFill>
                  <a:schemeClr val="tx1"/>
                </a:solidFill>
                <a:uFillTx/>
                <a:latin typeface="微软雅黑" charset="-122"/>
                <a:ea typeface="微软雅黑"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4"/>
            </p:custDataLst>
          </p:nvPr>
        </p:nvSpPr>
        <p:spPr>
          <a:xfrm>
            <a:off x="6238877" y="952508"/>
            <a:ext cx="5283242" cy="5388907"/>
          </a:xfrm>
        </p:spPr>
        <p:txBody>
          <a:bodyPr>
            <a:noAutofit/>
          </a:bodyPr>
          <a:lstStyle>
            <a:lvl1pPr>
              <a:defRPr sz="1600">
                <a:latin typeface="微软雅黑" charset="-122"/>
                <a:ea typeface="微软雅黑" charset="-122"/>
              </a:defRPr>
            </a:lvl1pPr>
            <a:lvl2pPr>
              <a:defRPr sz="1600">
                <a:latin typeface="微软雅黑" charset="-122"/>
                <a:ea typeface="微软雅黑" charset="-122"/>
              </a:defRPr>
            </a:lvl2pPr>
            <a:lvl3pPr>
              <a:defRPr sz="1600">
                <a:latin typeface="微软雅黑" charset="-122"/>
                <a:ea typeface="微软雅黑" charset="-122"/>
              </a:defRPr>
            </a:lvl3pPr>
            <a:lvl4pPr>
              <a:defRPr sz="1600">
                <a:latin typeface="微软雅黑" charset="-122"/>
                <a:ea typeface="微软雅黑" charset="-122"/>
              </a:defRPr>
            </a:lvl4pPr>
            <a:lvl5pPr>
              <a:defRPr sz="1600">
                <a:latin typeface="微软雅黑" charset="-122"/>
                <a:ea typeface="微软雅黑"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0A0F2237-1CDC-4A9F-9B50-E2751CF02005}"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D60BD5C9-D31B-404C-B346-DE2E8DFE88CF}" type="slidenum">
              <a:rPr lang="zh-CN" altLang="en-US" smtClean="0"/>
            </a:fld>
            <a:endParaRPr lang="zh-CN" alt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charset="-122"/>
                <a:ea typeface="微软雅黑"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952508"/>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solidFill>
                <a:uFillTx/>
                <a:latin typeface="微软雅黑" charset="-122"/>
                <a:ea typeface="微软雅黑"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406525"/>
            <a:ext cx="5283200"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600" b="0" i="0" u="none" strike="noStrike" kern="1200" cap="none" spc="150" normalizeH="0" baseline="0" noProof="1" dirty="0">
                <a:solidFill>
                  <a:schemeClr val="tx1"/>
                </a:solidFill>
                <a:uFillTx/>
                <a:latin typeface="微软雅黑" charset="-122"/>
                <a:ea typeface="微软雅黑"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9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charset="-122"/>
                <a:ea typeface="微软雅黑"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600" b="0" i="0" u="none" strike="noStrike" kern="1200" cap="none" spc="150" normalizeH="0" baseline="0" noProof="1" dirty="0">
                <a:solidFill>
                  <a:schemeClr val="tx1"/>
                </a:solidFill>
                <a:uFillTx/>
                <a:latin typeface="微软雅黑" charset="-122"/>
                <a:ea typeface="微软雅黑"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600" b="0" i="0" u="none" strike="noStrike" kern="1200" cap="none" spc="150" normalizeH="0" baseline="0" noProof="1" dirty="0">
                <a:solidFill>
                  <a:schemeClr val="tx1"/>
                </a:solidFill>
                <a:uFillTx/>
                <a:latin typeface="微软雅黑" charset="-122"/>
                <a:ea typeface="微软雅黑"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600" b="0" i="0" u="none" strike="noStrike" kern="1200" cap="none" spc="150" normalizeH="0" baseline="0" noProof="1" dirty="0">
                <a:solidFill>
                  <a:schemeClr val="tx1"/>
                </a:solidFill>
                <a:uFillTx/>
                <a:latin typeface="微软雅黑" charset="-122"/>
                <a:ea typeface="微软雅黑"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952508"/>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90204" pitchFamily="34" charset="0"/>
              <a:buNone/>
              <a:defRPr kumimoji="0" lang="zh-CN" altLang="en-US" sz="2000" b="0" i="0" u="none" strike="noStrike" kern="1200" cap="none" spc="200" normalizeH="0" baseline="0" noProof="1" dirty="0">
                <a:solidFill>
                  <a:schemeClr val="tx1"/>
                </a:solidFill>
                <a:uFillTx/>
                <a:latin typeface="微软雅黑" charset="-122"/>
                <a:ea typeface="微软雅黑"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406525"/>
            <a:ext cx="5283242" cy="493475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600" b="0" i="0" u="none" strike="noStrike" kern="1200" cap="none" spc="150" normalizeH="0" baseline="0" noProof="1" dirty="0">
                <a:solidFill>
                  <a:schemeClr val="tx1"/>
                </a:solidFill>
                <a:uFillTx/>
                <a:latin typeface="微软雅黑" charset="-122"/>
                <a:ea typeface="微软雅黑"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90204" pitchFamily="34" charset="0"/>
              <a:buChar char="•"/>
              <a:tabLst>
                <a:tab pos="1609725" algn="l"/>
              </a:tabLst>
              <a:defRPr kumimoji="0" lang="zh-CN" altLang="en-US" sz="1600" b="0" i="0" u="none" strike="noStrike" kern="1200" cap="none" spc="150" normalizeH="0" baseline="0" noProof="1" dirty="0">
                <a:solidFill>
                  <a:schemeClr val="tx1"/>
                </a:solidFill>
                <a:uFillTx/>
                <a:latin typeface="微软雅黑" charset="-122"/>
                <a:ea typeface="微软雅黑" charset="-122"/>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600" b="0" i="0" u="none" strike="noStrike" kern="1200" cap="none" spc="150" normalizeH="0" baseline="0" noProof="1" dirty="0">
                <a:solidFill>
                  <a:schemeClr val="tx1"/>
                </a:solidFill>
                <a:uFillTx/>
                <a:latin typeface="微软雅黑" charset="-122"/>
                <a:ea typeface="微软雅黑" charset="-122"/>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600" b="0" i="0" u="none" strike="noStrike" kern="1200" cap="none" spc="150" normalizeH="0" baseline="0" noProof="1" dirty="0">
                <a:solidFill>
                  <a:schemeClr val="tx1"/>
                </a:solidFill>
                <a:uFillTx/>
                <a:latin typeface="微软雅黑" charset="-122"/>
                <a:ea typeface="微软雅黑" charset="-122"/>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600" b="0" i="0" u="none" strike="noStrike" kern="1200" cap="none" spc="150" normalizeH="0" baseline="0" noProof="1" dirty="0">
                <a:solidFill>
                  <a:schemeClr val="tx1"/>
                </a:solidFill>
                <a:uFillTx/>
                <a:latin typeface="微软雅黑" charset="-122"/>
                <a:ea typeface="微软雅黑"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0A0F2237-1CDC-4A9F-9B50-E2751CF02005}"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D60BD5C9-D31B-404C-B346-DE2E8DFE88CF}" type="slidenum">
              <a:rPr lang="zh-CN" altLang="en-US" smtClean="0"/>
            </a:fld>
            <a:endParaRPr lang="zh-CN" alt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charset="-122"/>
                <a:ea typeface="微软雅黑"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0A0F2237-1CDC-4A9F-9B50-E2751CF02005}"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D60BD5C9-D31B-404C-B346-DE2E8DFE88CF}" type="slidenum">
              <a:rPr lang="zh-CN" altLang="en-US" smtClean="0"/>
            </a:fld>
            <a:endParaRPr lang="zh-CN" alt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charset="-122"/>
                <a:ea typeface="微软雅黑"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90204" pitchFamily="34" charset="0"/>
              <a:buNone/>
              <a:defRPr kumimoji="0" lang="zh-CN" altLang="en-US" sz="1600" b="0" i="0" u="none" strike="noStrike" kern="1200" cap="none" spc="150" normalizeH="0" baseline="0" noProof="1" dirty="0">
                <a:solidFill>
                  <a:schemeClr val="tx1"/>
                </a:solidFill>
                <a:uFillTx/>
                <a:latin typeface="微软雅黑" charset="-122"/>
                <a:ea typeface="微软雅黑"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9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90204" pitchFamily="34" charset="0"/>
              <a:buChar char="•"/>
              <a:defRPr kumimoji="0" lang="zh-CN" altLang="en-US" sz="1600" b="0" i="0" u="none" strike="noStrike" kern="1200" cap="none" spc="150" normalizeH="0" baseline="0" noProof="1" dirty="0">
                <a:solidFill>
                  <a:schemeClr val="tx1"/>
                </a:solidFill>
                <a:uFillTx/>
                <a:latin typeface="微软雅黑" charset="-122"/>
                <a:ea typeface="微软雅黑"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0A0F2237-1CDC-4A9F-9B50-E2751CF02005}"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D60BD5C9-D31B-404C-B346-DE2E8DFE88CF}" type="slidenum">
              <a:rPr lang="zh-CN" altLang="en-US" smtClean="0"/>
            </a:fld>
            <a:endParaRPr lang="zh-CN" alt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微软雅黑" charset="-122"/>
                <a:ea typeface="微软雅黑"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a:latin typeface="微软雅黑" charset="-122"/>
                <a:ea typeface="微软雅黑" charset="-122"/>
              </a:defRPr>
            </a:lvl1pPr>
            <a:lvl2pPr indent="0" eaLnBrk="1" fontAlgn="auto" latinLnBrk="0" hangingPunct="1">
              <a:defRPr>
                <a:latin typeface="微软雅黑" charset="-122"/>
                <a:ea typeface="微软雅黑" charset="-122"/>
              </a:defRPr>
            </a:lvl2pPr>
            <a:lvl3pPr indent="0" eaLnBrk="1" fontAlgn="auto" latinLnBrk="0" hangingPunct="1">
              <a:defRPr>
                <a:latin typeface="微软雅黑" charset="-122"/>
                <a:ea typeface="微软雅黑" charset="-122"/>
              </a:defRPr>
            </a:lvl3pPr>
            <a:lvl4pPr indent="0" eaLnBrk="1" fontAlgn="auto" latinLnBrk="0" hangingPunct="1">
              <a:defRPr>
                <a:latin typeface="微软雅黑" charset="-122"/>
                <a:ea typeface="微软雅黑" charset="-122"/>
              </a:defRPr>
            </a:lvl4pPr>
            <a:lvl5pPr indent="0" eaLnBrk="1" fontAlgn="auto" latinLnBrk="0" hangingPunct="1">
              <a:defRPr>
                <a:latin typeface="微软雅黑" charset="-122"/>
                <a:ea typeface="微软雅黑"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0A0F2237-1CDC-4A9F-9B50-E2751CF02005}"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D60BD5C9-D31B-404C-B346-DE2E8DFE88CF}" type="slidenum">
              <a:rPr lang="zh-CN" altLang="en-US" smtClean="0"/>
            </a:fld>
            <a:endParaRPr lang="zh-CN" alt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0" Type="http://schemas.openxmlformats.org/officeDocument/2006/relationships/theme" Target="../theme/theme1.xml"/><Relationship Id="rId2" Type="http://schemas.openxmlformats.org/officeDocument/2006/relationships/slideLayout" Target="../slideLayouts/slideLayout2.xml"/><Relationship Id="rId19" Type="http://schemas.openxmlformats.org/officeDocument/2006/relationships/image" Target="../media/image1.jpeg"/><Relationship Id="rId18" Type="http://schemas.openxmlformats.org/officeDocument/2006/relationships/tags" Target="../tags/tag88.xml"/><Relationship Id="rId17" Type="http://schemas.openxmlformats.org/officeDocument/2006/relationships/tags" Target="../tags/tag87.xml"/><Relationship Id="rId16" Type="http://schemas.openxmlformats.org/officeDocument/2006/relationships/tags" Target="../tags/tag86.xml"/><Relationship Id="rId15" Type="http://schemas.openxmlformats.org/officeDocument/2006/relationships/tags" Target="../tags/tag85.xml"/><Relationship Id="rId14" Type="http://schemas.openxmlformats.org/officeDocument/2006/relationships/tags" Target="../tags/tag84.xml"/><Relationship Id="rId13" Type="http://schemas.openxmlformats.org/officeDocument/2006/relationships/tags" Target="../tags/tag83.xml"/><Relationship Id="rId12" Type="http://schemas.openxmlformats.org/officeDocument/2006/relationships/tags" Target="../tags/tag8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69882" y="443230"/>
            <a:ext cx="10852237" cy="441964"/>
          </a:xfrm>
          <a:prstGeom prst="rect">
            <a:avLst/>
          </a:prstGeom>
        </p:spPr>
        <p:txBody>
          <a:bodyPr vert="horz" lIns="101600" tIns="38100" rIns="76200" bIns="381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69882" y="952508"/>
            <a:ext cx="10852237" cy="5388907"/>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0A0F2237-1CDC-4A9F-9B50-E2751CF02005}"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custDataLst>
              <p:tags r:id="rId16"/>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D60BD5C9-D31B-404C-B346-DE2E8DFE88CF}" type="slidenum">
              <a:rPr lang="zh-CN" altLang="en-US" smtClean="0"/>
            </a:fld>
            <a:endParaRPr lang="zh-CN" altLang="en-US"/>
          </a:p>
        </p:txBody>
      </p:sp>
      <p:sp>
        <p:nvSpPr>
          <p:cNvPr id="7" name="KSO_TEMPLATE" hidden="1"/>
          <p:cNvSpPr/>
          <p:nvPr>
            <p:custDataLst>
              <p:tags r:id="rId1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KSO_TEMPLATE" hidden="1"/>
          <p:cNvSpPr/>
          <p:nvPr userDrawn="1">
            <p:custDataLst>
              <p:tags r:id="rId18"/>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nvGrpSpPr>
          <p:cNvPr id="13" name="组合 12"/>
          <p:cNvGrpSpPr/>
          <p:nvPr userDrawn="1"/>
        </p:nvGrpSpPr>
        <p:grpSpPr>
          <a:xfrm>
            <a:off x="19050" y="4445"/>
            <a:ext cx="1703070" cy="6849110"/>
            <a:chOff x="77" y="7"/>
            <a:chExt cx="2682" cy="10786"/>
          </a:xfrm>
        </p:grpSpPr>
        <p:pic>
          <p:nvPicPr>
            <p:cNvPr id="9" name="图片 8" descr="IMG_9419_副本_副本01"/>
            <p:cNvPicPr>
              <a:picLocks noChangeAspect="1"/>
            </p:cNvPicPr>
            <p:nvPr/>
          </p:nvPicPr>
          <p:blipFill>
            <a:blip r:embed="rId19"/>
            <a:stretch>
              <a:fillRect/>
            </a:stretch>
          </p:blipFill>
          <p:spPr>
            <a:xfrm>
              <a:off x="77" y="7"/>
              <a:ext cx="2682" cy="10786"/>
            </a:xfrm>
            <a:prstGeom prst="rect">
              <a:avLst/>
            </a:prstGeom>
          </p:spPr>
        </p:pic>
        <p:sp>
          <p:nvSpPr>
            <p:cNvPr id="10" name="矩形 9"/>
            <p:cNvSpPr/>
            <p:nvPr/>
          </p:nvSpPr>
          <p:spPr>
            <a:xfrm>
              <a:off x="77" y="7"/>
              <a:ext cx="2683" cy="10786"/>
            </a:xfrm>
            <a:prstGeom prst="rect">
              <a:avLst/>
            </a:prstGeom>
            <a:solidFill>
              <a:schemeClr val="bg1">
                <a:alpha val="2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fontAlgn="auto" latinLnBrk="0" hangingPunct="1">
        <a:lnSpc>
          <a:spcPct val="100000"/>
        </a:lnSpc>
        <a:spcBef>
          <a:spcPct val="0"/>
        </a:spcBef>
        <a:buNone/>
        <a:defRPr sz="2400" b="1" u="none" strike="noStrike" kern="1200" cap="none" spc="200" normalizeH="0">
          <a:solidFill>
            <a:schemeClr val="tx1"/>
          </a:solidFill>
          <a:uFillTx/>
          <a:latin typeface="微软雅黑" charset="-122"/>
          <a:ea typeface="微软雅黑"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90204" pitchFamily="34" charset="0"/>
        <a:buChar char="•"/>
        <a:defRPr sz="1600" u="none" strike="noStrike" kern="1200" cap="none" spc="150" normalizeH="0" baseline="0">
          <a:solidFill>
            <a:schemeClr val="tx1"/>
          </a:solidFill>
          <a:uFillTx/>
          <a:latin typeface="微软雅黑" charset="-122"/>
          <a:ea typeface="微软雅黑" charset="-122"/>
          <a:cs typeface="+mn-cs"/>
        </a:defRPr>
      </a:lvl1pPr>
      <a:lvl2pPr marL="685800" indent="-228600" algn="l" defTabSz="914400" rtl="0" eaLnBrk="1" fontAlgn="auto" latinLnBrk="0" hangingPunct="1">
        <a:lnSpc>
          <a:spcPct val="130000"/>
        </a:lnSpc>
        <a:spcBef>
          <a:spcPts val="0"/>
        </a:spcBef>
        <a:spcAft>
          <a:spcPts val="1000"/>
        </a:spcAft>
        <a:buFont typeface="Arial" panose="020B0604020202090204" pitchFamily="34" charset="0"/>
        <a:buChar char="•"/>
        <a:tabLst>
          <a:tab pos="1609725" algn="l"/>
        </a:tabLst>
        <a:defRPr sz="1600" u="none" strike="noStrike" kern="1200" cap="none" spc="150" normalizeH="0" baseline="0">
          <a:solidFill>
            <a:schemeClr val="tx1"/>
          </a:solidFill>
          <a:uFillTx/>
          <a:latin typeface="微软雅黑" charset="-122"/>
          <a:ea typeface="微软雅黑" charset="-122"/>
          <a:cs typeface="+mn-cs"/>
        </a:defRPr>
      </a:lvl2pPr>
      <a:lvl3pPr marL="1143000" indent="-228600" algn="l" defTabSz="914400" rtl="0" eaLnBrk="1" fontAlgn="auto" latinLnBrk="0" hangingPunct="1">
        <a:lnSpc>
          <a:spcPct val="130000"/>
        </a:lnSpc>
        <a:spcBef>
          <a:spcPts val="0"/>
        </a:spcBef>
        <a:spcAft>
          <a:spcPts val="1000"/>
        </a:spcAft>
        <a:buFont typeface="Arial" panose="020B0604020202090204" pitchFamily="34" charset="0"/>
        <a:buChar char="•"/>
        <a:defRPr sz="1600" u="none" strike="noStrike" kern="1200" cap="none" spc="150" normalizeH="0" baseline="0">
          <a:solidFill>
            <a:schemeClr val="tx1"/>
          </a:solidFill>
          <a:uFillTx/>
          <a:latin typeface="微软雅黑" charset="-122"/>
          <a:ea typeface="微软雅黑" charset="-122"/>
          <a:cs typeface="+mn-cs"/>
        </a:defRPr>
      </a:lvl3pPr>
      <a:lvl4pPr marL="1600200" indent="-228600" algn="l" defTabSz="914400" rtl="0" eaLnBrk="1" fontAlgn="auto" latinLnBrk="0" hangingPunct="1">
        <a:lnSpc>
          <a:spcPct val="130000"/>
        </a:lnSpc>
        <a:spcBef>
          <a:spcPts val="0"/>
        </a:spcBef>
        <a:spcAft>
          <a:spcPts val="1000"/>
        </a:spcAft>
        <a:buFont typeface="Arial" panose="020B0604020202090204" pitchFamily="34" charset="0"/>
        <a:buChar char="•"/>
        <a:defRPr sz="1600" u="none" strike="noStrike" kern="1200" cap="none" spc="150" normalizeH="0" baseline="0">
          <a:solidFill>
            <a:schemeClr val="tx1"/>
          </a:solidFill>
          <a:uFillTx/>
          <a:latin typeface="微软雅黑" charset="-122"/>
          <a:ea typeface="微软雅黑" charset="-122"/>
          <a:cs typeface="+mn-cs"/>
        </a:defRPr>
      </a:lvl4pPr>
      <a:lvl5pPr marL="2057400" indent="-228600" algn="l" defTabSz="914400" rtl="0" eaLnBrk="1" fontAlgn="auto" latinLnBrk="0" hangingPunct="1">
        <a:lnSpc>
          <a:spcPct val="130000"/>
        </a:lnSpc>
        <a:spcBef>
          <a:spcPts val="0"/>
        </a:spcBef>
        <a:spcAft>
          <a:spcPts val="1000"/>
        </a:spcAft>
        <a:buFont typeface="Arial" panose="020B0604020202090204" pitchFamily="34" charset="0"/>
        <a:buChar char="•"/>
        <a:defRPr sz="1600" u="none" strike="noStrike" kern="1200" cap="none" spc="150" normalizeH="0" baseline="0">
          <a:solidFill>
            <a:schemeClr val="tx1"/>
          </a:solidFill>
          <a:uFillTx/>
          <a:latin typeface="微软雅黑" charset="-122"/>
          <a:ea typeface="微软雅黑" charset="-122"/>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a:xfrm>
            <a:off x="2113915" y="746760"/>
            <a:ext cx="9813290" cy="2505710"/>
          </a:xfrm>
          <a:gradFill>
            <a:gsLst>
              <a:gs pos="0">
                <a:srgbClr val="E30000"/>
              </a:gs>
              <a:gs pos="100000">
                <a:srgbClr val="760303"/>
              </a:gs>
            </a:gsLst>
            <a:lin ang="5400000" scaled="0"/>
          </a:gradFill>
        </p:spPr>
        <p:txBody>
          <a:bodyPr/>
          <a:p>
            <a:r>
              <a:rPr lang="zh-CN" altLang="en-US" sz="6000" b="1">
                <a:ln w="9525" cap="flat" cmpd="sng">
                  <a:solidFill>
                    <a:srgbClr val="000000"/>
                  </a:solidFill>
                  <a:prstDash val="solid"/>
                  <a:headEnd type="none" w="med" len="med"/>
                  <a:tailEnd type="none" w="med" len="med"/>
                </a:ln>
                <a:solidFill>
                  <a:srgbClr val="FFFF00"/>
                </a:solidFill>
                <a:effectLst>
                  <a:outerShdw blurRad="38100" dist="38100" dir="2700000" algn="tl">
                    <a:srgbClr val="000000">
                      <a:alpha val="43137"/>
                    </a:srgbClr>
                  </a:outerShdw>
                </a:effectLst>
                <a:latin typeface="+mn-ea"/>
                <a:ea typeface="方正苏新诗柳楷简体" charset="0"/>
                <a:cs typeface="+mn-ea"/>
                <a:sym typeface="+mn-ea"/>
              </a:rPr>
              <a:t>整体解读有序文本</a:t>
            </a:r>
            <a:br>
              <a:rPr lang="zh-CN" altLang="en-US" sz="6000" b="1" noProof="1">
                <a:ln w="9525" cap="flat" cmpd="sng">
                  <a:solidFill>
                    <a:srgbClr val="000000"/>
                  </a:solidFill>
                  <a:prstDash val="solid"/>
                  <a:headEnd type="none" w="med" len="med"/>
                  <a:tailEnd type="none" w="med" len="med"/>
                </a:ln>
                <a:solidFill>
                  <a:srgbClr val="FFFF00"/>
                </a:solidFill>
                <a:effectLst>
                  <a:outerShdw blurRad="38100" dist="38100" dir="2700000" algn="tl">
                    <a:srgbClr val="000000">
                      <a:alpha val="43137"/>
                    </a:srgbClr>
                  </a:outerShdw>
                </a:effectLst>
                <a:latin typeface="+mn-ea"/>
                <a:ea typeface="方正苏新诗柳楷简体" charset="0"/>
              </a:rPr>
            </a:br>
            <a:r>
              <a:rPr lang="zh-CN" altLang="en-US" sz="6000" b="1">
                <a:ln w="9525" cap="flat" cmpd="sng">
                  <a:solidFill>
                    <a:srgbClr val="000000"/>
                  </a:solidFill>
                  <a:prstDash val="solid"/>
                  <a:headEnd type="none" w="med" len="med"/>
                  <a:tailEnd type="none" w="med" len="med"/>
                </a:ln>
                <a:solidFill>
                  <a:srgbClr val="FFFF00"/>
                </a:solidFill>
                <a:effectLst>
                  <a:outerShdw blurRad="38100" dist="38100" dir="2700000" algn="tl">
                    <a:srgbClr val="000000">
                      <a:alpha val="43137"/>
                    </a:srgbClr>
                  </a:outerShdw>
                </a:effectLst>
                <a:latin typeface="+mn-ea"/>
                <a:ea typeface="方正苏新诗柳楷简体" charset="0"/>
                <a:cs typeface="+mn-ea"/>
                <a:sym typeface="+mn-ea"/>
              </a:rPr>
              <a:t>瞻前顾后恰当补写</a:t>
            </a:r>
            <a:endParaRPr lang="zh-CN" altLang="en-US" sz="6000" b="1">
              <a:ln w="9525" cap="flat" cmpd="sng">
                <a:solidFill>
                  <a:srgbClr val="000000"/>
                </a:solidFill>
                <a:prstDash val="solid"/>
                <a:headEnd type="none" w="med" len="med"/>
                <a:tailEnd type="none" w="med" len="med"/>
              </a:ln>
              <a:solidFill>
                <a:srgbClr val="FFFF00"/>
              </a:solidFill>
              <a:effectLst>
                <a:outerShdw blurRad="38100" dist="38100" dir="2700000" algn="tl">
                  <a:srgbClr val="000000">
                    <a:alpha val="43137"/>
                  </a:srgbClr>
                </a:outerShdw>
              </a:effectLst>
              <a:latin typeface="+mn-ea"/>
              <a:ea typeface="方正苏新诗柳楷简体" charset="0"/>
              <a:cs typeface="+mn-ea"/>
              <a:sym typeface="+mn-ea"/>
            </a:endParaRPr>
          </a:p>
        </p:txBody>
      </p:sp>
      <p:sp>
        <p:nvSpPr>
          <p:cNvPr id="3" name="副标题 2"/>
          <p:cNvSpPr>
            <a:spLocks noGrp="1"/>
          </p:cNvSpPr>
          <p:nvPr>
            <p:ph type="subTitle" idx="1"/>
          </p:nvPr>
        </p:nvSpPr>
        <p:spPr>
          <a:xfrm>
            <a:off x="1772920" y="3614420"/>
            <a:ext cx="9867265" cy="3030855"/>
          </a:xfrm>
        </p:spPr>
        <p:txBody>
          <a:bodyPr>
            <a:normAutofit/>
          </a:bodyPr>
          <a:p>
            <a:r>
              <a:rPr lang="en-US" altLang="zh-CN" sz="3600"/>
              <a:t>——</a:t>
            </a:r>
            <a:r>
              <a:rPr lang="zh-CN" altLang="en-US" sz="3600"/>
              <a:t>语言文字运用备考之补写语句</a:t>
            </a:r>
            <a:endParaRPr lang="zh-CN" altLang="en-US" sz="3600"/>
          </a:p>
          <a:p>
            <a:pPr marL="0" indent="0">
              <a:buNone/>
            </a:pPr>
            <a:endParaRPr lang="zh-CN" altLang="en-US" sz="3600"/>
          </a:p>
          <a:p>
            <a:pPr marL="0" indent="0" algn="r">
              <a:buNone/>
            </a:pPr>
            <a:r>
              <a:rPr lang="zh-CN" altLang="en-US" sz="2800"/>
              <a:t>主讲人：广东实验中学   倪晓龙</a:t>
            </a:r>
            <a:endParaRPr lang="zh-CN" altLang="en-US" sz="2800"/>
          </a:p>
        </p:txBody>
      </p:sp>
      <p:pic>
        <p:nvPicPr>
          <p:cNvPr id="7" name="图片 6" descr="省实校徽确认稿_00"/>
          <p:cNvPicPr>
            <a:picLocks noChangeAspect="1"/>
          </p:cNvPicPr>
          <p:nvPr/>
        </p:nvPicPr>
        <p:blipFill>
          <a:blip r:embed="rId1">
            <a:lum bright="-24000" contrast="42000"/>
          </a:blip>
          <a:stretch>
            <a:fillRect/>
          </a:stretch>
        </p:blipFill>
        <p:spPr>
          <a:xfrm>
            <a:off x="230505" y="351155"/>
            <a:ext cx="1383665" cy="126619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0114" name="内容占位符 1"/>
          <p:cNvSpPr>
            <a:spLocks noGrp="1"/>
          </p:cNvSpPr>
          <p:nvPr/>
        </p:nvSpPr>
        <p:spPr>
          <a:xfrm>
            <a:off x="298450" y="240030"/>
            <a:ext cx="11812270" cy="5597525"/>
          </a:xfrm>
          <a:prstGeom prst="rect">
            <a:avLst/>
          </a:prstGeom>
          <a:solidFill>
            <a:schemeClr val="bg1"/>
          </a:solidFill>
          <a:ln w="9525">
            <a:noFill/>
          </a:ln>
        </p:spPr>
        <p:txBody>
          <a:bodyPr wrap="square" lIns="0" tIns="0" rIns="0" bIns="0">
            <a:spAutoFit/>
          </a:bodyPr>
          <a:lstStyle>
            <a:lvl1pPr lvl="0">
              <a:defRPr sz="2100"/>
            </a:lvl1pPr>
            <a:lvl2pPr lvl="1">
              <a:defRPr sz="2000"/>
            </a:lvl2pPr>
            <a:lvl3pPr lvl="2">
              <a:defRPr sz="1800"/>
            </a:lvl3pPr>
            <a:lvl4pPr lvl="3">
              <a:defRPr sz="1600"/>
            </a:lvl4pPr>
            <a:lvl5pPr lvl="4">
              <a:defRPr sz="1600"/>
            </a:lvl5pPr>
          </a:lstStyle>
          <a:p>
            <a:pPr marL="0" lvl="0" indent="0" eaLnBrk="1">
              <a:lnSpc>
                <a:spcPct val="130000"/>
              </a:lnSpc>
              <a:spcBef>
                <a:spcPct val="0"/>
              </a:spcBef>
              <a:buNone/>
            </a:pPr>
            <a:r>
              <a:rPr lang="zh-CN" altLang="en-US" sz="2800" b="1" dirty="0">
                <a:latin typeface="宋体-简" panose="02010800040101010101" charset="-122"/>
                <a:ea typeface="宋体-简" panose="02010800040101010101" charset="-122"/>
                <a:cs typeface="Times New Roman" panose="02020503050405090304" charset="0"/>
              </a:rPr>
              <a:t>填入下面一段文字横线处的语句，最恰当的一句是  </a:t>
            </a:r>
            <a:r>
              <a:rPr lang="zh-CN" altLang="en-US" sz="2800" b="1" dirty="0">
                <a:latin typeface="宋体-简" panose="02010800040101010101" charset="-122"/>
                <a:ea typeface="宋体-简" panose="02010800040101010101" charset="-122"/>
                <a:cs typeface="Times New Roman" panose="02020503050405090304" charset="0"/>
                <a:sym typeface="+mn-ea"/>
              </a:rPr>
              <a:t>（</a:t>
            </a:r>
            <a:r>
              <a:rPr lang="en-US" altLang="zh-CN" sz="2800" b="1" dirty="0">
                <a:latin typeface="宋体-简" panose="02010800040101010101" charset="-122"/>
                <a:ea typeface="宋体-简" panose="02010800040101010101" charset="-122"/>
                <a:cs typeface="Times New Roman" panose="02020503050405090304" charset="0"/>
                <a:sym typeface="+mn-ea"/>
              </a:rPr>
              <a:t>2015</a:t>
            </a:r>
            <a:r>
              <a:rPr lang="zh-CN" altLang="en-US" sz="2800" b="1" dirty="0">
                <a:latin typeface="宋体-简" panose="02010800040101010101" charset="-122"/>
                <a:ea typeface="宋体-简" panose="02010800040101010101" charset="-122"/>
                <a:cs typeface="Times New Roman" panose="02020503050405090304" charset="0"/>
                <a:sym typeface="+mn-ea"/>
              </a:rPr>
              <a:t>全国卷</a:t>
            </a:r>
            <a:r>
              <a:rPr lang="en-US" altLang="zh-CN" sz="2800" b="1" dirty="0">
                <a:latin typeface="宋体-简" panose="02010800040101010101" charset="-122"/>
                <a:ea typeface="宋体-简" panose="02010800040101010101" charset="-122"/>
                <a:cs typeface="Times New Roman" panose="02020503050405090304" charset="0"/>
                <a:sym typeface="+mn-ea"/>
              </a:rPr>
              <a:t>Ⅱ</a:t>
            </a:r>
            <a:r>
              <a:rPr lang="zh-CN" altLang="en-US" sz="2800" b="1" dirty="0">
                <a:latin typeface="宋体-简" panose="02010800040101010101" charset="-122"/>
                <a:ea typeface="宋体-简" panose="02010800040101010101" charset="-122"/>
                <a:cs typeface="Times New Roman" panose="02020503050405090304" charset="0"/>
                <a:sym typeface="+mn-ea"/>
              </a:rPr>
              <a:t>）</a:t>
            </a:r>
            <a:endParaRPr lang="zh-CN" altLang="en-US" sz="2800" dirty="0">
              <a:latin typeface="宋体-简" panose="02010800040101010101" charset="-122"/>
              <a:ea typeface="宋体-简" panose="02010800040101010101" charset="-122"/>
              <a:cs typeface="Times New Roman" panose="02020503050405090304" charset="0"/>
            </a:endParaRPr>
          </a:p>
          <a:p>
            <a:pPr marL="0" lvl="0" indent="0" eaLnBrk="1">
              <a:lnSpc>
                <a:spcPct val="130000"/>
              </a:lnSpc>
              <a:spcBef>
                <a:spcPct val="0"/>
              </a:spcBef>
              <a:buNone/>
            </a:pPr>
            <a:r>
              <a:rPr lang="zh-CN" altLang="en-US" sz="2800" b="1" dirty="0">
                <a:cs typeface="Times New Roman" panose="02020503050405090304" charset="0"/>
              </a:rPr>
              <a:t>     </a:t>
            </a:r>
            <a:r>
              <a:rPr lang="zh-CN" altLang="en-US" sz="2800" b="1" dirty="0">
                <a:latin typeface="楷体-简" panose="02010600040101010101" charset="-122"/>
                <a:ea typeface="楷体-简" panose="02010600040101010101" charset="-122"/>
                <a:cs typeface="Times New Roman" panose="02020503050405090304" charset="0"/>
              </a:rPr>
              <a:t> 辣，我们都不陌生，很多人无辣不欢甚至吃辣上瘾。这是因为辣椒素等辣味物质刺激舌头、口腔的神经末梢时，会在大脑中形成类似灼烧的感觉，机体就反射性地出现心跳加速、唾液及汗液分泌增多等现象，</a:t>
            </a:r>
            <a:r>
              <a:rPr lang="en-US" altLang="zh-CN" sz="2800" b="1" u="sng" dirty="0">
                <a:latin typeface="楷体-简" panose="02010600040101010101" charset="-122"/>
                <a:ea typeface="楷体-简" panose="02010600040101010101" charset="-122"/>
                <a:cs typeface="Times New Roman" panose="02020503050405090304" charset="0"/>
              </a:rPr>
              <a:t>                    </a:t>
            </a:r>
            <a:r>
              <a:rPr lang="zh-CN" altLang="en-US" sz="2800" b="1" dirty="0">
                <a:latin typeface="楷体-简" panose="02010600040101010101" charset="-122"/>
                <a:ea typeface="楷体-简" panose="02010600040101010101" charset="-122"/>
                <a:cs typeface="Times New Roman" panose="02020503050405090304" charset="0"/>
              </a:rPr>
              <a:t>，内啡肽又促进多巴胺的分泌，多巴胺能在短时间内令人高度兴奋，带来</a:t>
            </a:r>
            <a:r>
              <a:rPr lang="en-US" altLang="x-none" sz="2800" b="1" dirty="0">
                <a:latin typeface="楷体-简" panose="02010600040101010101" charset="-122"/>
                <a:ea typeface="楷体-简" panose="02010600040101010101" charset="-122"/>
                <a:cs typeface="Times New Roman" panose="02020503050405090304" charset="0"/>
              </a:rPr>
              <a:t>“</a:t>
            </a:r>
            <a:r>
              <a:rPr lang="zh-CN" altLang="en-US" sz="2800" b="1" dirty="0">
                <a:latin typeface="楷体-简" panose="02010600040101010101" charset="-122"/>
                <a:ea typeface="楷体-简" panose="02010600040101010101" charset="-122"/>
                <a:cs typeface="Times New Roman" panose="02020503050405090304" charset="0"/>
              </a:rPr>
              <a:t>辣椒素快感</a:t>
            </a:r>
            <a:r>
              <a:rPr lang="en-US" altLang="x-none" sz="2800" b="1" dirty="0">
                <a:latin typeface="楷体-简" panose="02010600040101010101" charset="-122"/>
                <a:ea typeface="楷体-简" panose="02010600040101010101" charset="-122"/>
                <a:cs typeface="Times New Roman" panose="02020503050405090304" charset="0"/>
              </a:rPr>
              <a:t>”</a:t>
            </a:r>
            <a:r>
              <a:rPr lang="zh-CN" altLang="en-US" sz="2800" b="1" dirty="0">
                <a:latin typeface="楷体-简" panose="02010600040101010101" charset="-122"/>
                <a:ea typeface="楷体-简" panose="02010600040101010101" charset="-122"/>
                <a:cs typeface="Times New Roman" panose="02020503050405090304" charset="0"/>
              </a:rPr>
              <a:t>，慢慢地我们吃辣就上瘾了。</a:t>
            </a:r>
            <a:endParaRPr lang="zh-CN" altLang="en-US" sz="2800" dirty="0">
              <a:latin typeface="楷体-简" panose="02010600040101010101" charset="-122"/>
              <a:ea typeface="楷体-简" panose="02010600040101010101" charset="-122"/>
              <a:cs typeface="Times New Roman" panose="02020503050405090304" charset="0"/>
            </a:endParaRPr>
          </a:p>
          <a:p>
            <a:pPr marL="0" lvl="0" indent="0" eaLnBrk="1">
              <a:lnSpc>
                <a:spcPct val="130000"/>
              </a:lnSpc>
              <a:spcBef>
                <a:spcPct val="0"/>
              </a:spcBef>
              <a:buNone/>
            </a:pPr>
            <a:r>
              <a:rPr lang="en-US" altLang="zh-CN" sz="2800" b="1" dirty="0">
                <a:latin typeface="宋体-简" panose="02010800040101010101" charset="-122"/>
                <a:ea typeface="宋体-简" panose="02010800040101010101" charset="-122"/>
                <a:cs typeface="Times New Roman" panose="02020503050405090304" charset="0"/>
              </a:rPr>
              <a:t>     A</a:t>
            </a:r>
            <a:r>
              <a:rPr lang="zh-CN" altLang="en-US" sz="2800" b="1" dirty="0">
                <a:latin typeface="宋体-简" panose="02010800040101010101" charset="-122"/>
                <a:ea typeface="宋体-简" panose="02010800040101010101" charset="-122"/>
                <a:cs typeface="Times New Roman" panose="02020503050405090304" charset="0"/>
              </a:rPr>
              <a:t>．大脑在这些兴奋性的刺激下把内啡肽释放出来</a:t>
            </a:r>
            <a:endParaRPr lang="zh-CN" altLang="en-US" sz="2800" b="1" dirty="0">
              <a:latin typeface="宋体-简" panose="02010800040101010101" charset="-122"/>
              <a:ea typeface="宋体-简" panose="02010800040101010101" charset="-122"/>
              <a:cs typeface="Times New Roman" panose="02020503050405090304" charset="0"/>
            </a:endParaRPr>
          </a:p>
          <a:p>
            <a:pPr marL="0" lvl="0" indent="0" eaLnBrk="1">
              <a:lnSpc>
                <a:spcPct val="130000"/>
              </a:lnSpc>
              <a:spcBef>
                <a:spcPct val="0"/>
              </a:spcBef>
              <a:buNone/>
            </a:pPr>
            <a:r>
              <a:rPr lang="en-US" altLang="zh-CN" sz="2800" b="1" dirty="0">
                <a:latin typeface="宋体-简" panose="02010800040101010101" charset="-122"/>
                <a:ea typeface="宋体-简" panose="02010800040101010101" charset="-122"/>
                <a:cs typeface="Times New Roman" panose="02020503050405090304" charset="0"/>
              </a:rPr>
              <a:t>     B</a:t>
            </a:r>
            <a:r>
              <a:rPr lang="zh-CN" altLang="en-US" sz="2800" b="1" dirty="0">
                <a:latin typeface="宋体-简" panose="02010800040101010101" charset="-122"/>
                <a:ea typeface="宋体-简" panose="02010800040101010101" charset="-122"/>
                <a:cs typeface="Times New Roman" panose="02020503050405090304" charset="0"/>
              </a:rPr>
              <a:t>．内啡肽因这些兴奋性的刺激而被大脑释放出来</a:t>
            </a:r>
            <a:endParaRPr lang="zh-CN" altLang="en-US" sz="2800" b="1" dirty="0">
              <a:latin typeface="宋体-简" panose="02010800040101010101" charset="-122"/>
              <a:ea typeface="宋体-简" panose="02010800040101010101" charset="-122"/>
              <a:cs typeface="Times New Roman" panose="02020503050405090304" charset="0"/>
            </a:endParaRPr>
          </a:p>
          <a:p>
            <a:pPr marL="0" lvl="0" indent="0" eaLnBrk="1">
              <a:lnSpc>
                <a:spcPct val="130000"/>
              </a:lnSpc>
              <a:spcBef>
                <a:spcPct val="0"/>
              </a:spcBef>
              <a:buNone/>
            </a:pPr>
            <a:r>
              <a:rPr lang="en-US" altLang="zh-CN" sz="2800" b="1" dirty="0">
                <a:latin typeface="宋体-简" panose="02010800040101010101" charset="-122"/>
                <a:ea typeface="宋体-简" panose="02010800040101010101" charset="-122"/>
                <a:cs typeface="Times New Roman" panose="02020503050405090304" charset="0"/>
              </a:rPr>
              <a:t>     C</a:t>
            </a:r>
            <a:r>
              <a:rPr lang="zh-CN" altLang="en-US" sz="2800" b="1" dirty="0">
                <a:latin typeface="宋体-简" panose="02010800040101010101" charset="-122"/>
                <a:ea typeface="宋体-简" panose="02010800040101010101" charset="-122"/>
                <a:cs typeface="Times New Roman" panose="02020503050405090304" charset="0"/>
              </a:rPr>
              <a:t>．这些兴奋性的刺激使大脑释放出内啡肽</a:t>
            </a:r>
            <a:endParaRPr lang="zh-CN" altLang="en-US" sz="2800" b="1" dirty="0">
              <a:latin typeface="宋体-简" panose="02010800040101010101" charset="-122"/>
              <a:ea typeface="宋体-简" panose="02010800040101010101" charset="-122"/>
              <a:cs typeface="Times New Roman" panose="02020503050405090304" charset="0"/>
            </a:endParaRPr>
          </a:p>
          <a:p>
            <a:pPr marL="0" lvl="0" indent="0" eaLnBrk="1">
              <a:lnSpc>
                <a:spcPct val="130000"/>
              </a:lnSpc>
              <a:spcBef>
                <a:spcPct val="0"/>
              </a:spcBef>
              <a:buNone/>
            </a:pPr>
            <a:r>
              <a:rPr lang="en-US" altLang="zh-CN" sz="2800" b="1" dirty="0">
                <a:latin typeface="宋体-简" panose="02010800040101010101" charset="-122"/>
                <a:ea typeface="宋体-简" panose="02010800040101010101" charset="-122"/>
                <a:cs typeface="Times New Roman" panose="02020503050405090304" charset="0"/>
              </a:rPr>
              <a:t>     D</a:t>
            </a:r>
            <a:r>
              <a:rPr lang="zh-CN" altLang="en-US" sz="2800" b="1" dirty="0">
                <a:latin typeface="宋体-简" panose="02010800040101010101" charset="-122"/>
                <a:ea typeface="宋体-简" panose="02010800040101010101" charset="-122"/>
                <a:cs typeface="Times New Roman" panose="02020503050405090304" charset="0"/>
              </a:rPr>
              <a:t>．这些兴奋性的刺激使大脑把内啡肽释放出来</a:t>
            </a:r>
            <a:endParaRPr lang="zh-CN" altLang="en-US" sz="2800" b="1" dirty="0">
              <a:latin typeface="宋体-简" panose="02010800040101010101" charset="-122"/>
              <a:ea typeface="宋体-简" panose="02010800040101010101"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8212" y="69854"/>
            <a:ext cx="10852237" cy="441964"/>
          </a:xfrm>
        </p:spPr>
        <p:txBody>
          <a:bodyPr/>
          <a:p>
            <a:r>
              <a:rPr lang="zh-CN" altLang="en-US"/>
              <a:t>近年考题回顾</a:t>
            </a:r>
            <a:endParaRPr lang="zh-CN" altLang="en-US"/>
          </a:p>
        </p:txBody>
      </p:sp>
      <p:graphicFrame>
        <p:nvGraphicFramePr>
          <p:cNvPr id="0" name="表格 -1"/>
          <p:cNvGraphicFramePr/>
          <p:nvPr/>
        </p:nvGraphicFramePr>
        <p:xfrm>
          <a:off x="190500" y="511810"/>
          <a:ext cx="11810365" cy="6217920"/>
        </p:xfrm>
        <a:graphic>
          <a:graphicData uri="http://schemas.openxmlformats.org/drawingml/2006/table">
            <a:tbl>
              <a:tblPr firstRow="1" bandRow="1">
                <a:tableStyleId>{5940675A-B579-460E-94D1-54222C63F5DA}</a:tableStyleId>
              </a:tblPr>
              <a:tblGrid>
                <a:gridCol w="1508125"/>
                <a:gridCol w="6239510"/>
                <a:gridCol w="4062730"/>
              </a:tblGrid>
              <a:tr h="311150">
                <a:tc>
                  <a:txBody>
                    <a:bodyPr/>
                    <a:p>
                      <a:pPr indent="0" algn="ctr">
                        <a:buNone/>
                      </a:pPr>
                      <a:r>
                        <a:rPr lang="zh-CN" altLang="en-US" sz="2000" b="1">
                          <a:latin typeface="宋体-简" panose="02010800040101010101" charset="-122"/>
                          <a:ea typeface="宋体-简" panose="02010800040101010101" charset="-122"/>
                          <a:cs typeface="黑体" charset="0"/>
                        </a:rPr>
                        <a:t>试卷</a:t>
                      </a:r>
                      <a:endParaRPr lang="zh-CN" altLang="en-US" sz="2000" b="1">
                        <a:latin typeface="宋体-简" panose="02010800040101010101" charset="-122"/>
                        <a:ea typeface="宋体-简" panose="02010800040101010101" charset="-122"/>
                        <a:cs typeface="黑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lgn="ctr">
                        <a:buNone/>
                      </a:pPr>
                      <a:r>
                        <a:rPr lang="zh-CN" altLang="en-US" sz="2000" b="1">
                          <a:latin typeface="宋体-简" panose="02010800040101010101" charset="-122"/>
                          <a:ea typeface="宋体-简" panose="02010800040101010101" charset="-122"/>
                          <a:cs typeface="黑体" charset="0"/>
                        </a:rPr>
                        <a:t>题干</a:t>
                      </a:r>
                      <a:endParaRPr lang="zh-CN" altLang="en-US" sz="2000" b="1">
                        <a:latin typeface="宋体-简" panose="02010800040101010101" charset="-122"/>
                        <a:ea typeface="宋体-简" panose="02010800040101010101" charset="-122"/>
                        <a:cs typeface="黑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lgn="ctr">
                        <a:buNone/>
                      </a:pPr>
                      <a:r>
                        <a:rPr lang="zh-CN" altLang="en-US" sz="2000" b="1">
                          <a:latin typeface="宋体-简" panose="02010800040101010101" charset="-122"/>
                          <a:ea typeface="宋体-简" panose="02010800040101010101" charset="-122"/>
                          <a:cs typeface="黑体" charset="0"/>
                        </a:rPr>
                        <a:t>具体语段</a:t>
                      </a:r>
                      <a:endParaRPr lang="zh-CN" altLang="en-US" sz="2000" b="1">
                        <a:latin typeface="宋体-简" panose="02010800040101010101" charset="-122"/>
                        <a:ea typeface="宋体-简" panose="02010800040101010101" charset="-122"/>
                        <a:cs typeface="黑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r>
              <a:tr h="621665">
                <a:tc>
                  <a:txBody>
                    <a:bodyPr/>
                    <a:p>
                      <a:pPr indent="0">
                        <a:buNone/>
                      </a:pPr>
                      <a:r>
                        <a:rPr lang="en-US" altLang="zh-CN" sz="2000" b="1">
                          <a:latin typeface="宋体-简" panose="02010800040101010101" charset="-122"/>
                          <a:ea typeface="宋体-简" panose="02010800040101010101" charset="-122"/>
                          <a:cs typeface="黑体" charset="0"/>
                        </a:rPr>
                        <a:t>2019Ⅰ</a:t>
                      </a:r>
                      <a:r>
                        <a:rPr lang="zh-CN" altLang="en-US" sz="2000" b="1">
                          <a:latin typeface="宋体-简" panose="02010800040101010101" charset="-122"/>
                          <a:ea typeface="宋体-简" panose="02010800040101010101" charset="-122"/>
                          <a:cs typeface="黑体" charset="0"/>
                        </a:rPr>
                        <a:t>卷</a:t>
                      </a:r>
                      <a:endParaRPr lang="zh-CN" altLang="en-US" sz="2000" b="1">
                        <a:latin typeface="宋体-简" panose="02010800040101010101" charset="-122"/>
                        <a:ea typeface="宋体-简" panose="02010800040101010101" charset="-122"/>
                        <a:cs typeface="黑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sym typeface="+mn-ea"/>
                        </a:rPr>
                        <a:t>在下面一段文字横线处补写恰当的语句，使整段文字语意完整连贯，内容贴切，逻辑严密。每处不超过</a:t>
                      </a:r>
                      <a:r>
                        <a:rPr lang="en-US" altLang="zh-CN" sz="2000" b="1">
                          <a:latin typeface="宋体-简" panose="02010800040101010101" charset="-122"/>
                          <a:ea typeface="宋体-简" panose="02010800040101010101" charset="-122"/>
                          <a:cs typeface="宋体" charset="0"/>
                          <a:sym typeface="+mn-ea"/>
                        </a:rPr>
                        <a:t>12</a:t>
                      </a:r>
                      <a:r>
                        <a:rPr lang="zh-CN" altLang="en-US" sz="2000" b="1">
                          <a:latin typeface="宋体-简" panose="02010800040101010101" charset="-122"/>
                          <a:ea typeface="宋体-简" panose="02010800040101010101" charset="-122"/>
                          <a:cs typeface="宋体" charset="0"/>
                          <a:sym typeface="+mn-ea"/>
                        </a:rPr>
                        <a:t>个字。</a:t>
                      </a:r>
                      <a:endParaRPr lang="zh-CN" altLang="en-US" sz="2000" b="1">
                        <a:latin typeface="宋体-简" panose="02010800040101010101" charset="-122"/>
                        <a:ea typeface="宋体-简" panose="02010800040101010101" charset="-122"/>
                        <a:cs typeface="宋体" charset="0"/>
                        <a:sym typeface="+mn-ea"/>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压力使人变胖的原理</a:t>
                      </a:r>
                      <a:r>
                        <a:rPr lang="zh-CN" altLang="en-US" sz="2000" b="1">
                          <a:latin typeface="宋体-简" panose="02010800040101010101" charset="-122"/>
                          <a:ea typeface="宋体-简" panose="02010800040101010101" charset="-122"/>
                          <a:cs typeface="宋体" charset="0"/>
                          <a:sym typeface="+mn-ea"/>
                        </a:rPr>
                        <a:t>（说明类）</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r>
              <a:tr h="310515">
                <a:tc>
                  <a:txBody>
                    <a:bodyPr/>
                    <a:p>
                      <a:pPr indent="0">
                        <a:buNone/>
                      </a:pPr>
                      <a:r>
                        <a:rPr lang="en-US" altLang="zh-CN" sz="2000" b="1">
                          <a:latin typeface="宋体-简" panose="02010800040101010101" charset="-122"/>
                          <a:ea typeface="宋体-简" panose="02010800040101010101" charset="-122"/>
                          <a:cs typeface="黑体" charset="0"/>
                        </a:rPr>
                        <a:t>2019Ⅱ</a:t>
                      </a:r>
                      <a:r>
                        <a:rPr lang="zh-CN" altLang="en-US" sz="2000" b="1">
                          <a:latin typeface="宋体-简" panose="02010800040101010101" charset="-122"/>
                          <a:ea typeface="宋体-简" panose="02010800040101010101" charset="-122"/>
                          <a:cs typeface="黑体" charset="0"/>
                        </a:rPr>
                        <a:t>卷</a:t>
                      </a:r>
                      <a:endParaRPr lang="zh-CN" altLang="en-US" sz="2000" b="1">
                        <a:latin typeface="宋体-简" panose="02010800040101010101" charset="-122"/>
                        <a:ea typeface="宋体-简" panose="02010800040101010101" charset="-122"/>
                        <a:cs typeface="黑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sym typeface="+mn-ea"/>
                        </a:rPr>
                        <a:t>同上（每处不超过</a:t>
                      </a:r>
                      <a:r>
                        <a:rPr lang="en-US" altLang="zh-CN" sz="2000" b="1">
                          <a:latin typeface="宋体-简" panose="02010800040101010101" charset="-122"/>
                          <a:ea typeface="宋体-简" panose="02010800040101010101" charset="-122"/>
                          <a:cs typeface="宋体" charset="0"/>
                          <a:sym typeface="+mn-ea"/>
                        </a:rPr>
                        <a:t>12</a:t>
                      </a:r>
                      <a:r>
                        <a:rPr lang="zh-CN" altLang="en-US" sz="2000" b="1">
                          <a:latin typeface="宋体-简" panose="02010800040101010101" charset="-122"/>
                          <a:ea typeface="宋体-简" panose="02010800040101010101" charset="-122"/>
                          <a:cs typeface="宋体" charset="0"/>
                          <a:sym typeface="+mn-ea"/>
                        </a:rPr>
                        <a:t>个字）</a:t>
                      </a:r>
                      <a:endParaRPr lang="zh-CN" altLang="en-US" sz="2000" b="1">
                        <a:latin typeface="宋体-简" panose="02010800040101010101" charset="-122"/>
                        <a:ea typeface="宋体-简" panose="02010800040101010101" charset="-122"/>
                        <a:cs typeface="宋体" charset="0"/>
                        <a:sym typeface="+mn-ea"/>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植物开花与长叶的顺序</a:t>
                      </a:r>
                      <a:r>
                        <a:rPr lang="zh-CN" altLang="en-US" sz="2000" b="1">
                          <a:latin typeface="宋体-简" panose="02010800040101010101" charset="-122"/>
                          <a:ea typeface="宋体-简" panose="02010800040101010101" charset="-122"/>
                          <a:cs typeface="宋体" charset="0"/>
                          <a:sym typeface="+mn-ea"/>
                        </a:rPr>
                        <a:t>（说明类）</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r>
              <a:tr h="311150">
                <a:tc>
                  <a:txBody>
                    <a:bodyPr/>
                    <a:p>
                      <a:pPr indent="0">
                        <a:buNone/>
                      </a:pPr>
                      <a:r>
                        <a:rPr lang="en-US" altLang="zh-CN" sz="2000" b="1">
                          <a:latin typeface="宋体-简" panose="02010800040101010101" charset="-122"/>
                          <a:ea typeface="宋体-简" panose="02010800040101010101" charset="-122"/>
                          <a:cs typeface="黑体" charset="0"/>
                        </a:rPr>
                        <a:t>2019Ⅲ</a:t>
                      </a:r>
                      <a:r>
                        <a:rPr lang="zh-CN" altLang="en-US" sz="2000" b="1">
                          <a:latin typeface="宋体-简" panose="02010800040101010101" charset="-122"/>
                          <a:ea typeface="宋体-简" panose="02010800040101010101" charset="-122"/>
                          <a:cs typeface="黑体" charset="0"/>
                        </a:rPr>
                        <a:t>卷</a:t>
                      </a:r>
                      <a:endParaRPr lang="zh-CN" altLang="en-US" sz="2000" b="1">
                        <a:latin typeface="宋体-简" panose="02010800040101010101" charset="-122"/>
                        <a:ea typeface="宋体-简" panose="02010800040101010101" charset="-122"/>
                        <a:cs typeface="黑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sym typeface="+mn-ea"/>
                        </a:rPr>
                        <a:t>同上（每处不超过</a:t>
                      </a:r>
                      <a:r>
                        <a:rPr lang="en-US" altLang="zh-CN" sz="2000" b="1">
                          <a:latin typeface="宋体-简" panose="02010800040101010101" charset="-122"/>
                          <a:ea typeface="宋体-简" panose="02010800040101010101" charset="-122"/>
                          <a:cs typeface="宋体" charset="0"/>
                          <a:sym typeface="+mn-ea"/>
                        </a:rPr>
                        <a:t>12</a:t>
                      </a:r>
                      <a:r>
                        <a:rPr lang="zh-CN" altLang="en-US" sz="2000" b="1">
                          <a:latin typeface="宋体-简" panose="02010800040101010101" charset="-122"/>
                          <a:ea typeface="宋体-简" panose="02010800040101010101" charset="-122"/>
                          <a:cs typeface="宋体" charset="0"/>
                          <a:sym typeface="+mn-ea"/>
                        </a:rPr>
                        <a:t>个字）</a:t>
                      </a:r>
                      <a:endParaRPr lang="zh-CN" altLang="en-US" sz="2000" b="1">
                        <a:latin typeface="宋体-简" panose="02010800040101010101" charset="-122"/>
                        <a:ea typeface="宋体-简" panose="02010800040101010101" charset="-122"/>
                        <a:cs typeface="宋体" charset="0"/>
                        <a:sym typeface="+mn-ea"/>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人体内的</a:t>
                      </a:r>
                      <a:r>
                        <a:rPr lang="zh-CN" altLang="en-US" sz="2000" b="1">
                          <a:latin typeface="宋体-简" panose="02010800040101010101" charset="-122"/>
                          <a:ea typeface="宋体-简" panose="02010800040101010101" charset="-122"/>
                          <a:cs typeface="宋体" charset="0"/>
                          <a:sym typeface="+mn-ea"/>
                        </a:rPr>
                        <a:t>酒精代谢（说明类）</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r>
              <a:tr h="311150">
                <a:tc>
                  <a:txBody>
                    <a:bodyPr/>
                    <a:p>
                      <a:pPr indent="0">
                        <a:buNone/>
                      </a:pPr>
                      <a:r>
                        <a:rPr lang="en-US" altLang="zh-CN" sz="2000" b="1">
                          <a:latin typeface="宋体-简" panose="02010800040101010101" charset="-122"/>
                          <a:ea typeface="宋体-简" panose="02010800040101010101" charset="-122"/>
                          <a:cs typeface="黑体" charset="0"/>
                        </a:rPr>
                        <a:t>2017Ⅰ</a:t>
                      </a:r>
                      <a:r>
                        <a:rPr lang="zh-CN" altLang="en-US" sz="2000" b="1">
                          <a:latin typeface="宋体-简" panose="02010800040101010101" charset="-122"/>
                          <a:ea typeface="宋体-简" panose="02010800040101010101" charset="-122"/>
                          <a:cs typeface="黑体" charset="0"/>
                        </a:rPr>
                        <a:t>卷</a:t>
                      </a:r>
                      <a:endParaRPr lang="zh-CN" altLang="en-US" sz="2000" b="1">
                        <a:latin typeface="宋体-简" panose="02010800040101010101" charset="-122"/>
                        <a:ea typeface="宋体-简" panose="02010800040101010101" charset="-122"/>
                        <a:cs typeface="黑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sym typeface="+mn-ea"/>
                        </a:rPr>
                        <a:t>同上（每处不超过</a:t>
                      </a:r>
                      <a:r>
                        <a:rPr lang="en-US" altLang="zh-CN" sz="2000" b="1">
                          <a:latin typeface="宋体-简" panose="02010800040101010101" charset="-122"/>
                          <a:ea typeface="宋体-简" panose="02010800040101010101" charset="-122"/>
                          <a:cs typeface="宋体" charset="0"/>
                          <a:sym typeface="+mn-ea"/>
                        </a:rPr>
                        <a:t>15</a:t>
                      </a:r>
                      <a:r>
                        <a:rPr lang="zh-CN" altLang="en-US" sz="2000" b="1">
                          <a:latin typeface="宋体-简" panose="02010800040101010101" charset="-122"/>
                          <a:ea typeface="宋体-简" panose="02010800040101010101" charset="-122"/>
                          <a:cs typeface="宋体" charset="0"/>
                          <a:sym typeface="+mn-ea"/>
                        </a:rPr>
                        <a:t>个字）</a:t>
                      </a:r>
                      <a:endParaRPr lang="zh-CN" altLang="en-US" sz="2000" b="1">
                        <a:latin typeface="宋体-简" panose="02010800040101010101" charset="-122"/>
                        <a:ea typeface="宋体-简" panose="02010800040101010101" charset="-122"/>
                        <a:cs typeface="宋体" charset="0"/>
                        <a:sym typeface="+mn-ea"/>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药品的合理使用</a:t>
                      </a:r>
                      <a:r>
                        <a:rPr lang="zh-CN" altLang="en-US" sz="2000" b="1">
                          <a:latin typeface="宋体-简" panose="02010800040101010101" charset="-122"/>
                          <a:ea typeface="宋体-简" panose="02010800040101010101" charset="-122"/>
                          <a:cs typeface="宋体" charset="0"/>
                          <a:sym typeface="+mn-ea"/>
                        </a:rPr>
                        <a:t>（说明类）</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r>
              <a:tr h="310515">
                <a:tc>
                  <a:txBody>
                    <a:bodyPr/>
                    <a:p>
                      <a:pPr indent="0">
                        <a:buNone/>
                      </a:pPr>
                      <a:r>
                        <a:rPr lang="en-US" altLang="zh-CN" sz="2000" b="1">
                          <a:latin typeface="宋体-简" panose="02010800040101010101" charset="-122"/>
                          <a:ea typeface="宋体-简" panose="02010800040101010101" charset="-122"/>
                          <a:cs typeface="黑体" charset="0"/>
                        </a:rPr>
                        <a:t>2017Ⅱ</a:t>
                      </a:r>
                      <a:r>
                        <a:rPr lang="zh-CN" altLang="en-US" sz="2000" b="1">
                          <a:latin typeface="宋体-简" panose="02010800040101010101" charset="-122"/>
                          <a:ea typeface="宋体-简" panose="02010800040101010101" charset="-122"/>
                          <a:cs typeface="黑体" charset="0"/>
                        </a:rPr>
                        <a:t>卷</a:t>
                      </a:r>
                      <a:endParaRPr lang="zh-CN" altLang="en-US" sz="2000" b="1">
                        <a:latin typeface="宋体-简" panose="02010800040101010101" charset="-122"/>
                        <a:ea typeface="宋体-简" panose="02010800040101010101" charset="-122"/>
                        <a:cs typeface="黑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sym typeface="+mn-ea"/>
                        </a:rPr>
                        <a:t>同上（每处不超过</a:t>
                      </a:r>
                      <a:r>
                        <a:rPr lang="en-US" altLang="zh-CN" sz="2000" b="1">
                          <a:latin typeface="宋体-简" panose="02010800040101010101" charset="-122"/>
                          <a:ea typeface="宋体-简" panose="02010800040101010101" charset="-122"/>
                          <a:cs typeface="宋体" charset="0"/>
                          <a:sym typeface="+mn-ea"/>
                        </a:rPr>
                        <a:t>10</a:t>
                      </a:r>
                      <a:r>
                        <a:rPr lang="zh-CN" altLang="en-US" sz="2000" b="1">
                          <a:latin typeface="宋体-简" panose="02010800040101010101" charset="-122"/>
                          <a:ea typeface="宋体-简" panose="02010800040101010101" charset="-122"/>
                          <a:cs typeface="宋体" charset="0"/>
                          <a:sym typeface="+mn-ea"/>
                        </a:rPr>
                        <a:t>个字）</a:t>
                      </a:r>
                      <a:endParaRPr lang="zh-CN" altLang="en-US" sz="2000" b="1">
                        <a:latin typeface="宋体-简" panose="02010800040101010101" charset="-122"/>
                        <a:ea typeface="宋体-简" panose="02010800040101010101" charset="-122"/>
                        <a:cs typeface="宋体" charset="0"/>
                        <a:sym typeface="+mn-ea"/>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变色龙的变色原理</a:t>
                      </a:r>
                      <a:r>
                        <a:rPr lang="zh-CN" altLang="en-US" sz="2000" b="1">
                          <a:latin typeface="宋体-简" panose="02010800040101010101" charset="-122"/>
                          <a:ea typeface="宋体-简" panose="02010800040101010101" charset="-122"/>
                          <a:cs typeface="宋体" charset="0"/>
                          <a:sym typeface="+mn-ea"/>
                        </a:rPr>
                        <a:t>（说明类）</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r>
              <a:tr h="311150">
                <a:tc>
                  <a:txBody>
                    <a:bodyPr/>
                    <a:p>
                      <a:pPr indent="0">
                        <a:buNone/>
                      </a:pPr>
                      <a:r>
                        <a:rPr lang="en-US" altLang="zh-CN" sz="2000" b="1">
                          <a:latin typeface="宋体-简" panose="02010800040101010101" charset="-122"/>
                          <a:ea typeface="宋体-简" panose="02010800040101010101" charset="-122"/>
                          <a:cs typeface="黑体" charset="0"/>
                        </a:rPr>
                        <a:t>2017Ⅲ</a:t>
                      </a:r>
                      <a:r>
                        <a:rPr lang="zh-CN" altLang="en-US" sz="2000" b="1">
                          <a:latin typeface="宋体-简" panose="02010800040101010101" charset="-122"/>
                          <a:ea typeface="宋体-简" panose="02010800040101010101" charset="-122"/>
                          <a:cs typeface="黑体" charset="0"/>
                        </a:rPr>
                        <a:t>卷</a:t>
                      </a:r>
                      <a:endParaRPr lang="zh-CN" altLang="en-US" sz="2000" b="1">
                        <a:latin typeface="宋体-简" panose="02010800040101010101" charset="-122"/>
                        <a:ea typeface="宋体-简" panose="02010800040101010101" charset="-122"/>
                        <a:cs typeface="黑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sym typeface="+mn-ea"/>
                        </a:rPr>
                        <a:t>同上（每处不超过</a:t>
                      </a:r>
                      <a:r>
                        <a:rPr lang="en-US" altLang="zh-CN" sz="2000" b="1">
                          <a:latin typeface="宋体-简" panose="02010800040101010101" charset="-122"/>
                          <a:ea typeface="宋体-简" panose="02010800040101010101" charset="-122"/>
                          <a:cs typeface="宋体" charset="0"/>
                          <a:sym typeface="+mn-ea"/>
                        </a:rPr>
                        <a:t>16</a:t>
                      </a:r>
                      <a:r>
                        <a:rPr lang="zh-CN" altLang="en-US" sz="2000" b="1">
                          <a:latin typeface="宋体-简" panose="02010800040101010101" charset="-122"/>
                          <a:ea typeface="宋体-简" panose="02010800040101010101" charset="-122"/>
                          <a:cs typeface="宋体" charset="0"/>
                          <a:sym typeface="+mn-ea"/>
                        </a:rPr>
                        <a:t>个字）</a:t>
                      </a:r>
                      <a:endParaRPr lang="zh-CN" altLang="en-US" sz="2000" b="1">
                        <a:latin typeface="宋体-简" panose="02010800040101010101" charset="-122"/>
                        <a:ea typeface="宋体-简" panose="02010800040101010101" charset="-122"/>
                        <a:cs typeface="宋体" charset="0"/>
                        <a:sym typeface="+mn-ea"/>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风光互补发电系统</a:t>
                      </a:r>
                      <a:r>
                        <a:rPr lang="zh-CN" altLang="en-US" sz="2000" b="1">
                          <a:latin typeface="宋体-简" panose="02010800040101010101" charset="-122"/>
                          <a:ea typeface="宋体-简" panose="02010800040101010101" charset="-122"/>
                          <a:cs typeface="宋体" charset="0"/>
                          <a:sym typeface="+mn-ea"/>
                        </a:rPr>
                        <a:t>（说明类）</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r>
              <a:tr h="310515">
                <a:tc>
                  <a:txBody>
                    <a:bodyPr/>
                    <a:p>
                      <a:pPr indent="0">
                        <a:buNone/>
                      </a:pPr>
                      <a:r>
                        <a:rPr lang="en-US" altLang="zh-CN" sz="2000" b="1">
                          <a:latin typeface="宋体-简" panose="02010800040101010101" charset="-122"/>
                          <a:ea typeface="宋体-简" panose="02010800040101010101" charset="-122"/>
                          <a:cs typeface="黑体" charset="0"/>
                        </a:rPr>
                        <a:t>2016Ⅰ</a:t>
                      </a:r>
                      <a:r>
                        <a:rPr lang="zh-CN" altLang="en-US" sz="2000" b="1">
                          <a:latin typeface="宋体-简" panose="02010800040101010101" charset="-122"/>
                          <a:ea typeface="宋体-简" panose="02010800040101010101" charset="-122"/>
                          <a:cs typeface="黑体" charset="0"/>
                        </a:rPr>
                        <a:t>卷</a:t>
                      </a:r>
                      <a:endParaRPr lang="zh-CN" altLang="en-US" sz="2000" b="1">
                        <a:latin typeface="宋体-简" panose="02010800040101010101" charset="-122"/>
                        <a:ea typeface="宋体-简" panose="02010800040101010101" charset="-122"/>
                        <a:cs typeface="黑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sym typeface="+mn-ea"/>
                        </a:rPr>
                        <a:t>同上（每处不超过</a:t>
                      </a:r>
                      <a:r>
                        <a:rPr lang="en-US" altLang="zh-CN" sz="2000" b="1">
                          <a:latin typeface="宋体-简" panose="02010800040101010101" charset="-122"/>
                          <a:ea typeface="宋体-简" panose="02010800040101010101" charset="-122"/>
                          <a:cs typeface="宋体" charset="0"/>
                          <a:sym typeface="+mn-ea"/>
                        </a:rPr>
                        <a:t>15</a:t>
                      </a:r>
                      <a:r>
                        <a:rPr lang="zh-CN" altLang="en-US" sz="2000" b="1">
                          <a:latin typeface="宋体-简" panose="02010800040101010101" charset="-122"/>
                          <a:ea typeface="宋体-简" panose="02010800040101010101" charset="-122"/>
                          <a:cs typeface="宋体" charset="0"/>
                          <a:sym typeface="+mn-ea"/>
                        </a:rPr>
                        <a:t>个字）</a:t>
                      </a:r>
                      <a:endParaRPr lang="zh-CN" altLang="en-US" sz="2000" b="1">
                        <a:latin typeface="宋体-简" panose="02010800040101010101" charset="-122"/>
                        <a:ea typeface="宋体-简" panose="02010800040101010101" charset="-122"/>
                        <a:cs typeface="宋体" charset="0"/>
                        <a:sym typeface="+mn-ea"/>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花朵中花青素的变色机制（说明类）</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r>
              <a:tr h="311150">
                <a:tc>
                  <a:txBody>
                    <a:bodyPr/>
                    <a:p>
                      <a:pPr indent="0">
                        <a:buNone/>
                      </a:pPr>
                      <a:r>
                        <a:rPr lang="en-US" altLang="zh-CN" sz="2000" b="1">
                          <a:latin typeface="宋体-简" panose="02010800040101010101" charset="-122"/>
                          <a:ea typeface="宋体-简" panose="02010800040101010101" charset="-122"/>
                          <a:cs typeface="黑体" charset="0"/>
                        </a:rPr>
                        <a:t>2016Ⅱ</a:t>
                      </a:r>
                      <a:r>
                        <a:rPr lang="zh-CN" altLang="en-US" sz="2000" b="1">
                          <a:latin typeface="宋体-简" panose="02010800040101010101" charset="-122"/>
                          <a:ea typeface="宋体-简" panose="02010800040101010101" charset="-122"/>
                          <a:cs typeface="黑体" charset="0"/>
                        </a:rPr>
                        <a:t>卷</a:t>
                      </a:r>
                      <a:endParaRPr lang="zh-CN" altLang="en-US" sz="2000" b="1">
                        <a:latin typeface="宋体-简" panose="02010800040101010101" charset="-122"/>
                        <a:ea typeface="宋体-简" panose="02010800040101010101" charset="-122"/>
                        <a:cs typeface="黑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同上</a:t>
                      </a:r>
                      <a:r>
                        <a:rPr lang="zh-CN" altLang="en-US" sz="2000" b="1">
                          <a:latin typeface="宋体-简" panose="02010800040101010101" charset="-122"/>
                          <a:ea typeface="宋体-简" panose="02010800040101010101" charset="-122"/>
                          <a:cs typeface="宋体" charset="0"/>
                          <a:sym typeface="+mn-ea"/>
                        </a:rPr>
                        <a:t>（每处不超过</a:t>
                      </a:r>
                      <a:r>
                        <a:rPr lang="en-US" altLang="zh-CN" sz="2000" b="1">
                          <a:latin typeface="宋体-简" panose="02010800040101010101" charset="-122"/>
                          <a:ea typeface="宋体-简" panose="02010800040101010101" charset="-122"/>
                          <a:cs typeface="宋体" charset="0"/>
                          <a:sym typeface="+mn-ea"/>
                        </a:rPr>
                        <a:t>15</a:t>
                      </a:r>
                      <a:r>
                        <a:rPr lang="zh-CN" altLang="en-US" sz="2000" b="1">
                          <a:latin typeface="宋体-简" panose="02010800040101010101" charset="-122"/>
                          <a:ea typeface="宋体-简" panose="02010800040101010101" charset="-122"/>
                          <a:cs typeface="宋体" charset="0"/>
                          <a:sym typeface="+mn-ea"/>
                        </a:rPr>
                        <a:t>个字）</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气候的影响（说明类）</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r>
              <a:tr h="311150">
                <a:tc>
                  <a:txBody>
                    <a:bodyPr/>
                    <a:p>
                      <a:pPr indent="0">
                        <a:buNone/>
                      </a:pPr>
                      <a:r>
                        <a:rPr lang="en-US" altLang="zh-CN" sz="2000" b="1">
                          <a:latin typeface="宋体-简" panose="02010800040101010101" charset="-122"/>
                          <a:ea typeface="宋体-简" panose="02010800040101010101" charset="-122"/>
                          <a:cs typeface="黑体" charset="0"/>
                        </a:rPr>
                        <a:t>2016Ⅲ</a:t>
                      </a:r>
                      <a:r>
                        <a:rPr lang="zh-CN" altLang="en-US" sz="2000" b="1">
                          <a:latin typeface="宋体-简" panose="02010800040101010101" charset="-122"/>
                          <a:ea typeface="宋体-简" panose="02010800040101010101" charset="-122"/>
                          <a:cs typeface="黑体" charset="0"/>
                        </a:rPr>
                        <a:t>卷</a:t>
                      </a:r>
                      <a:endParaRPr lang="zh-CN" altLang="en-US" sz="2000" b="1">
                        <a:latin typeface="宋体-简" panose="02010800040101010101" charset="-122"/>
                        <a:ea typeface="宋体-简" panose="02010800040101010101" charset="-122"/>
                        <a:cs typeface="黑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同上（每处不超过</a:t>
                      </a:r>
                      <a:r>
                        <a:rPr lang="en-US" altLang="zh-CN" sz="2000" b="1">
                          <a:latin typeface="宋体-简" panose="02010800040101010101" charset="-122"/>
                          <a:ea typeface="宋体-简" panose="02010800040101010101" charset="-122"/>
                          <a:cs typeface="宋体" charset="0"/>
                        </a:rPr>
                        <a:t>10</a:t>
                      </a:r>
                      <a:r>
                        <a:rPr lang="zh-CN" altLang="en-US" sz="2000" b="1">
                          <a:latin typeface="宋体-简" panose="02010800040101010101" charset="-122"/>
                          <a:ea typeface="宋体-简" panose="02010800040101010101" charset="-122"/>
                          <a:cs typeface="宋体" charset="0"/>
                        </a:rPr>
                        <a:t>个字）</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太空垃圾的威胁（说明类）</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r>
              <a:tr h="310515">
                <a:tc>
                  <a:txBody>
                    <a:bodyPr/>
                    <a:p>
                      <a:pPr indent="0">
                        <a:buNone/>
                      </a:pPr>
                      <a:r>
                        <a:rPr lang="en-US" altLang="zh-CN" sz="2000" b="1">
                          <a:latin typeface="宋体-简" panose="02010800040101010101" charset="-122"/>
                          <a:ea typeface="宋体-简" panose="02010800040101010101" charset="-122"/>
                          <a:cs typeface="黑体" charset="0"/>
                        </a:rPr>
                        <a:t>2015</a:t>
                      </a:r>
                      <a:r>
                        <a:rPr lang="zh-CN" altLang="en-US" sz="2000" b="1">
                          <a:latin typeface="宋体-简" panose="02010800040101010101" charset="-122"/>
                          <a:ea typeface="宋体-简" panose="02010800040101010101" charset="-122"/>
                          <a:cs typeface="黑体" charset="0"/>
                        </a:rPr>
                        <a:t>乙卷</a:t>
                      </a:r>
                      <a:endParaRPr lang="zh-CN" altLang="en-US" sz="2000" b="1">
                        <a:latin typeface="宋体-简" panose="02010800040101010101" charset="-122"/>
                        <a:ea typeface="宋体-简" panose="02010800040101010101" charset="-122"/>
                        <a:cs typeface="黑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同上</a:t>
                      </a:r>
                      <a:r>
                        <a:rPr lang="zh-CN" altLang="en-US" sz="2000" b="1">
                          <a:latin typeface="宋体-简" panose="02010800040101010101" charset="-122"/>
                          <a:ea typeface="宋体-简" panose="02010800040101010101" charset="-122"/>
                          <a:cs typeface="宋体" charset="0"/>
                          <a:sym typeface="+mn-ea"/>
                        </a:rPr>
                        <a:t>（每处不超过</a:t>
                      </a:r>
                      <a:r>
                        <a:rPr lang="en-US" altLang="zh-CN" sz="2000" b="1">
                          <a:latin typeface="宋体-简" panose="02010800040101010101" charset="-122"/>
                          <a:ea typeface="宋体-简" panose="02010800040101010101" charset="-122"/>
                          <a:cs typeface="宋体" charset="0"/>
                          <a:sym typeface="+mn-ea"/>
                        </a:rPr>
                        <a:t>15</a:t>
                      </a:r>
                      <a:r>
                        <a:rPr lang="zh-CN" altLang="en-US" sz="2000" b="1">
                          <a:latin typeface="宋体-简" panose="02010800040101010101" charset="-122"/>
                          <a:ea typeface="宋体-简" panose="02010800040101010101" charset="-122"/>
                          <a:cs typeface="宋体" charset="0"/>
                          <a:sym typeface="+mn-ea"/>
                        </a:rPr>
                        <a:t>个字）</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电子商务存在的价值（论述类）</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r>
              <a:tr h="311150">
                <a:tc>
                  <a:txBody>
                    <a:bodyPr/>
                    <a:p>
                      <a:pPr indent="0">
                        <a:buNone/>
                      </a:pPr>
                      <a:r>
                        <a:rPr lang="en-US" altLang="zh-CN" sz="2000" b="1">
                          <a:latin typeface="宋体-简" panose="02010800040101010101" charset="-122"/>
                          <a:ea typeface="宋体-简" panose="02010800040101010101" charset="-122"/>
                          <a:cs typeface="黑体" charset="0"/>
                        </a:rPr>
                        <a:t>2015</a:t>
                      </a:r>
                      <a:r>
                        <a:rPr lang="zh-CN" altLang="en-US" sz="2000" b="1">
                          <a:latin typeface="宋体-简" panose="02010800040101010101" charset="-122"/>
                          <a:ea typeface="宋体-简" panose="02010800040101010101" charset="-122"/>
                          <a:cs typeface="黑体" charset="0"/>
                        </a:rPr>
                        <a:t>甲卷</a:t>
                      </a:r>
                      <a:endParaRPr lang="zh-CN" altLang="en-US" sz="2000" b="1">
                        <a:latin typeface="宋体-简" panose="02010800040101010101" charset="-122"/>
                        <a:ea typeface="宋体-简" panose="02010800040101010101" charset="-122"/>
                        <a:cs typeface="黑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同上</a:t>
                      </a:r>
                      <a:r>
                        <a:rPr lang="zh-CN" altLang="en-US" sz="2000" b="1">
                          <a:latin typeface="宋体-简" panose="02010800040101010101" charset="-122"/>
                          <a:ea typeface="宋体-简" panose="02010800040101010101" charset="-122"/>
                          <a:cs typeface="宋体" charset="0"/>
                          <a:sym typeface="+mn-ea"/>
                        </a:rPr>
                        <a:t>（每处不超过</a:t>
                      </a:r>
                      <a:r>
                        <a:rPr lang="en-US" altLang="zh-CN" sz="2000" b="1">
                          <a:latin typeface="宋体-简" panose="02010800040101010101" charset="-122"/>
                          <a:ea typeface="宋体-简" panose="02010800040101010101" charset="-122"/>
                          <a:cs typeface="宋体" charset="0"/>
                          <a:sym typeface="+mn-ea"/>
                        </a:rPr>
                        <a:t>15</a:t>
                      </a:r>
                      <a:r>
                        <a:rPr lang="zh-CN" altLang="en-US" sz="2000" b="1">
                          <a:latin typeface="宋体-简" panose="02010800040101010101" charset="-122"/>
                          <a:ea typeface="宋体-简" panose="02010800040101010101" charset="-122"/>
                          <a:cs typeface="宋体" charset="0"/>
                          <a:sym typeface="+mn-ea"/>
                        </a:rPr>
                        <a:t>个字）</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读书的功用分类（论述类）</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r>
              <a:tr h="310515">
                <a:tc>
                  <a:txBody>
                    <a:bodyPr/>
                    <a:p>
                      <a:pPr indent="0">
                        <a:buNone/>
                      </a:pPr>
                      <a:r>
                        <a:rPr lang="en-US" altLang="zh-CN" sz="2000" b="1">
                          <a:latin typeface="宋体-简" panose="02010800040101010101" charset="-122"/>
                          <a:ea typeface="宋体-简" panose="02010800040101010101" charset="-122"/>
                          <a:cs typeface="黑体" charset="0"/>
                        </a:rPr>
                        <a:t>2014</a:t>
                      </a:r>
                      <a:r>
                        <a:rPr lang="zh-CN" altLang="en-US" sz="2000" b="1">
                          <a:latin typeface="宋体-简" panose="02010800040101010101" charset="-122"/>
                          <a:ea typeface="宋体-简" panose="02010800040101010101" charset="-122"/>
                          <a:cs typeface="黑体" charset="0"/>
                        </a:rPr>
                        <a:t>乙卷</a:t>
                      </a:r>
                      <a:endParaRPr lang="zh-CN" altLang="en-US" sz="2000" b="1">
                        <a:latin typeface="宋体-简" panose="02010800040101010101" charset="-122"/>
                        <a:ea typeface="宋体-简" panose="02010800040101010101" charset="-122"/>
                        <a:cs typeface="黑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同上（每处不超过</a:t>
                      </a:r>
                      <a:r>
                        <a:rPr lang="en-US" altLang="zh-CN" sz="2000" b="1">
                          <a:latin typeface="宋体-简" panose="02010800040101010101" charset="-122"/>
                          <a:ea typeface="宋体-简" panose="02010800040101010101" charset="-122"/>
                          <a:cs typeface="宋体" charset="0"/>
                        </a:rPr>
                        <a:t>12</a:t>
                      </a:r>
                      <a:r>
                        <a:rPr lang="zh-CN" altLang="en-US" sz="2000" b="1">
                          <a:latin typeface="宋体-简" panose="02010800040101010101" charset="-122"/>
                          <a:ea typeface="宋体-简" panose="02010800040101010101" charset="-122"/>
                          <a:cs typeface="宋体" charset="0"/>
                        </a:rPr>
                        <a:t>个字）</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二氧化碳的功用（说明类）</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r>
              <a:tr h="311150">
                <a:tc>
                  <a:txBody>
                    <a:bodyPr/>
                    <a:p>
                      <a:pPr indent="0">
                        <a:buNone/>
                      </a:pPr>
                      <a:r>
                        <a:rPr lang="en-US" altLang="zh-CN" sz="2000" b="1">
                          <a:latin typeface="宋体-简" panose="02010800040101010101" charset="-122"/>
                          <a:ea typeface="宋体-简" panose="02010800040101010101" charset="-122"/>
                          <a:cs typeface="黑体" charset="0"/>
                        </a:rPr>
                        <a:t>2014</a:t>
                      </a:r>
                      <a:r>
                        <a:rPr lang="zh-CN" altLang="en-US" sz="2000" b="1">
                          <a:latin typeface="宋体-简" panose="02010800040101010101" charset="-122"/>
                          <a:ea typeface="宋体-简" panose="02010800040101010101" charset="-122"/>
                          <a:cs typeface="黑体" charset="0"/>
                        </a:rPr>
                        <a:t>甲卷</a:t>
                      </a:r>
                      <a:endParaRPr lang="zh-CN" altLang="en-US" sz="2000" b="1">
                        <a:latin typeface="宋体-简" panose="02010800040101010101" charset="-122"/>
                        <a:ea typeface="宋体-简" panose="02010800040101010101" charset="-122"/>
                        <a:cs typeface="黑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同上（每处不超过</a:t>
                      </a:r>
                      <a:r>
                        <a:rPr lang="en-US" altLang="zh-CN" sz="2000" b="1">
                          <a:latin typeface="宋体-简" panose="02010800040101010101" charset="-122"/>
                          <a:ea typeface="宋体-简" panose="02010800040101010101" charset="-122"/>
                          <a:cs typeface="宋体" charset="0"/>
                        </a:rPr>
                        <a:t>15</a:t>
                      </a:r>
                      <a:r>
                        <a:rPr lang="zh-CN" altLang="en-US" sz="2000" b="1">
                          <a:latin typeface="宋体-简" panose="02010800040101010101" charset="-122"/>
                          <a:ea typeface="宋体-简" panose="02010800040101010101" charset="-122"/>
                          <a:cs typeface="宋体" charset="0"/>
                        </a:rPr>
                        <a:t>个字）</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土壤呼吸和人的呼吸（说明类）</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r>
              <a:tr h="311150">
                <a:tc>
                  <a:txBody>
                    <a:bodyPr/>
                    <a:p>
                      <a:pPr indent="0">
                        <a:buNone/>
                      </a:pPr>
                      <a:r>
                        <a:rPr lang="en-US" altLang="zh-CN" sz="2000" b="1">
                          <a:latin typeface="宋体-简" panose="02010800040101010101" charset="-122"/>
                          <a:ea typeface="宋体-简" panose="02010800040101010101" charset="-122"/>
                          <a:cs typeface="黑体" charset="0"/>
                        </a:rPr>
                        <a:t>2013</a:t>
                      </a:r>
                      <a:r>
                        <a:rPr lang="zh-CN" altLang="en-US" sz="2000" b="1">
                          <a:latin typeface="宋体-简" panose="02010800040101010101" charset="-122"/>
                          <a:ea typeface="宋体-简" panose="02010800040101010101" charset="-122"/>
                          <a:cs typeface="黑体" charset="0"/>
                        </a:rPr>
                        <a:t>乙卷</a:t>
                      </a:r>
                      <a:endParaRPr lang="zh-CN" altLang="en-US" sz="2000" b="1">
                        <a:latin typeface="宋体-简" panose="02010800040101010101" charset="-122"/>
                        <a:ea typeface="宋体-简" panose="02010800040101010101" charset="-122"/>
                        <a:cs typeface="黑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同上（每处不超过</a:t>
                      </a:r>
                      <a:r>
                        <a:rPr lang="en-US" altLang="zh-CN" sz="2000" b="1">
                          <a:latin typeface="宋体-简" panose="02010800040101010101" charset="-122"/>
                          <a:ea typeface="宋体-简" panose="02010800040101010101" charset="-122"/>
                          <a:cs typeface="宋体" charset="0"/>
                        </a:rPr>
                        <a:t>12</a:t>
                      </a:r>
                      <a:r>
                        <a:rPr lang="zh-CN" altLang="en-US" sz="2000" b="1">
                          <a:latin typeface="宋体-简" panose="02010800040101010101" charset="-122"/>
                          <a:ea typeface="宋体-简" panose="02010800040101010101" charset="-122"/>
                          <a:cs typeface="宋体" charset="0"/>
                        </a:rPr>
                        <a:t>个字）</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水与植物（说明类）</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r>
              <a:tr h="310515">
                <a:tc>
                  <a:txBody>
                    <a:bodyPr/>
                    <a:p>
                      <a:pPr indent="0">
                        <a:buNone/>
                      </a:pPr>
                      <a:r>
                        <a:rPr lang="en-US" altLang="zh-CN" sz="2000" b="1">
                          <a:latin typeface="宋体-简" panose="02010800040101010101" charset="-122"/>
                          <a:ea typeface="宋体-简" panose="02010800040101010101" charset="-122"/>
                          <a:cs typeface="黑体" charset="0"/>
                        </a:rPr>
                        <a:t>2013</a:t>
                      </a:r>
                      <a:r>
                        <a:rPr lang="zh-CN" altLang="en-US" sz="2000" b="1">
                          <a:latin typeface="宋体-简" panose="02010800040101010101" charset="-122"/>
                          <a:ea typeface="宋体-简" panose="02010800040101010101" charset="-122"/>
                          <a:cs typeface="黑体" charset="0"/>
                        </a:rPr>
                        <a:t>甲卷</a:t>
                      </a:r>
                      <a:endParaRPr lang="zh-CN" altLang="en-US" sz="2000" b="1">
                        <a:latin typeface="宋体-简" panose="02010800040101010101" charset="-122"/>
                        <a:ea typeface="宋体-简" panose="02010800040101010101" charset="-122"/>
                        <a:cs typeface="黑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同上（每处不超过</a:t>
                      </a:r>
                      <a:r>
                        <a:rPr lang="en-US" altLang="zh-CN" sz="2000" b="1">
                          <a:latin typeface="宋体-简" panose="02010800040101010101" charset="-122"/>
                          <a:ea typeface="宋体-简" panose="02010800040101010101" charset="-122"/>
                          <a:cs typeface="宋体" charset="0"/>
                        </a:rPr>
                        <a:t>10</a:t>
                      </a:r>
                      <a:r>
                        <a:rPr lang="zh-CN" altLang="en-US" sz="2000" b="1">
                          <a:latin typeface="宋体-简" panose="02010800040101010101" charset="-122"/>
                          <a:ea typeface="宋体-简" panose="02010800040101010101" charset="-122"/>
                          <a:cs typeface="宋体" charset="0"/>
                        </a:rPr>
                        <a:t>个字）</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根的作用（说明类）</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r>
              <a:tr h="932815">
                <a:tc>
                  <a:txBody>
                    <a:bodyPr/>
                    <a:p>
                      <a:pPr indent="0">
                        <a:buNone/>
                      </a:pPr>
                      <a:r>
                        <a:rPr lang="en-US" altLang="zh-CN" sz="2000" b="1">
                          <a:latin typeface="宋体-简" panose="02010800040101010101" charset="-122"/>
                          <a:ea typeface="宋体-简" panose="02010800040101010101" charset="-122"/>
                          <a:cs typeface="黑体" charset="0"/>
                        </a:rPr>
                        <a:t>2012</a:t>
                      </a:r>
                      <a:endParaRPr lang="en-US" altLang="zh-CN" sz="2000" b="1">
                        <a:latin typeface="宋体-简" panose="02010800040101010101" charset="-122"/>
                        <a:ea typeface="宋体-简" panose="02010800040101010101" charset="-122"/>
                        <a:cs typeface="黑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根据所给材料的内容，在下面画线处补写恰当的句子。要求内容贴切，语意连贯，逻辑严密，语句通顺。不得照抄材料，每句不超过</a:t>
                      </a:r>
                      <a:r>
                        <a:rPr lang="en-US" altLang="zh-CN" sz="2000" b="1">
                          <a:latin typeface="宋体-简" panose="02010800040101010101" charset="-122"/>
                          <a:ea typeface="宋体-简" panose="02010800040101010101" charset="-122"/>
                          <a:cs typeface="宋体" charset="0"/>
                        </a:rPr>
                        <a:t>20</a:t>
                      </a:r>
                      <a:r>
                        <a:rPr lang="zh-CN" altLang="en-US" sz="2000" b="1">
                          <a:latin typeface="宋体-简" panose="02010800040101010101" charset="-122"/>
                          <a:ea typeface="宋体-简" panose="02010800040101010101" charset="-122"/>
                          <a:cs typeface="宋体" charset="0"/>
                        </a:rPr>
                        <a:t>个字。</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c>
                  <a:txBody>
                    <a:bodyPr/>
                    <a:p>
                      <a:pPr indent="0">
                        <a:buNone/>
                      </a:pPr>
                      <a:r>
                        <a:rPr lang="zh-CN" altLang="en-US" sz="2000" b="1">
                          <a:latin typeface="宋体-简" panose="02010800040101010101" charset="-122"/>
                          <a:ea typeface="宋体-简" panose="02010800040101010101" charset="-122"/>
                          <a:cs typeface="宋体" charset="0"/>
                        </a:rPr>
                        <a:t>我国开采铜矿、铸造铜器的历史（论述类）</a:t>
                      </a:r>
                      <a:endParaRPr lang="zh-CN" altLang="en-US" sz="2000" b="1">
                        <a:latin typeface="宋体-简" panose="02010800040101010101" charset="-122"/>
                        <a:ea typeface="宋体-简" panose="02010800040101010101" charset="-122"/>
                        <a:cs typeface="宋体" charset="0"/>
                      </a:endParaRPr>
                    </a:p>
                  </a:txBody>
                  <a:tcPr marL="0" marR="0" marT="0" marB="1"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chemeClr val="bg1"/>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61925" y="175895"/>
            <a:ext cx="11868150" cy="6505575"/>
          </a:xfrm>
          <a:solidFill>
            <a:schemeClr val="bg1"/>
          </a:solidFill>
        </p:spPr>
        <p:txBody>
          <a:bodyPr/>
          <a:p>
            <a:pPr marL="0" algn="l">
              <a:lnSpc>
                <a:spcPct val="100000"/>
              </a:lnSpc>
              <a:buNone/>
            </a:pPr>
            <a:r>
              <a:rPr sz="3600" b="1">
                <a:solidFill>
                  <a:srgbClr val="FF0000"/>
                </a:solidFill>
                <a:latin typeface="宋体-简" panose="02010800040101010101" charset="-122"/>
                <a:ea typeface="宋体-简" panose="02010800040101010101" charset="-122"/>
                <a:sym typeface="+mn-ea"/>
              </a:rPr>
              <a:t>非选择题题型示例</a:t>
            </a:r>
            <a:r>
              <a:rPr sz="2800" b="1">
                <a:latin typeface="宋体-简" panose="02010800040101010101" charset="-122"/>
                <a:ea typeface="宋体-简" panose="02010800040101010101" charset="-122"/>
                <a:sym typeface="+mn-ea"/>
              </a:rPr>
              <a:t>（201</a:t>
            </a:r>
            <a:r>
              <a:rPr lang="en-US" altLang="zh-CN" sz="2800" b="1">
                <a:latin typeface="宋体-简" panose="02010800040101010101" charset="-122"/>
                <a:ea typeface="宋体-简" panose="02010800040101010101" charset="-122"/>
                <a:sym typeface="+mn-ea"/>
              </a:rPr>
              <a:t>9</a:t>
            </a:r>
            <a:r>
              <a:rPr sz="2800" b="1">
                <a:latin typeface="宋体-简" panose="02010800040101010101" charset="-122"/>
                <a:ea typeface="宋体-简" panose="02010800040101010101" charset="-122"/>
                <a:sym typeface="+mn-ea"/>
              </a:rPr>
              <a:t>年Ⅰ卷）</a:t>
            </a:r>
            <a:endParaRPr lang="zh-CN" altLang="en-US" sz="2800" b="1">
              <a:latin typeface="宋体-简" panose="02010800040101010101" charset="-122"/>
              <a:ea typeface="宋体-简" panose="02010800040101010101" charset="-122"/>
              <a:sym typeface="+mn-ea"/>
            </a:endParaRPr>
          </a:p>
          <a:p>
            <a:pPr marL="0" algn="l">
              <a:lnSpc>
                <a:spcPct val="100000"/>
              </a:lnSpc>
              <a:buNone/>
            </a:pPr>
            <a:r>
              <a:rPr lang="zh-CN" altLang="en-US" sz="2800" b="1">
                <a:latin typeface="宋体-简" panose="02010800040101010101" charset="-122"/>
                <a:ea typeface="宋体-简" panose="02010800040101010101" charset="-122"/>
              </a:rPr>
              <a:t>在下面一段文字横线处补恰当的语句，使整段文字语意完整连贯，内容贴切，逻辑严密，每处不超过12个字。</a:t>
            </a:r>
            <a:endParaRPr lang="zh-CN" altLang="en-US" sz="2800" b="1">
              <a:latin typeface="宋体-简" panose="02010800040101010101" charset="-122"/>
              <a:ea typeface="宋体-简" panose="02010800040101010101" charset="-122"/>
            </a:endParaRPr>
          </a:p>
          <a:p>
            <a:pPr marL="0" algn="l">
              <a:lnSpc>
                <a:spcPct val="100000"/>
              </a:lnSpc>
              <a:buNone/>
            </a:pPr>
            <a:r>
              <a:rPr lang="zh-CN" altLang="en-US" sz="2800" b="1">
                <a:latin typeface="楷体-简" panose="02010600040101010101" charset="-122"/>
                <a:ea typeface="楷体-简" panose="02010600040101010101" charset="-122"/>
              </a:rPr>
              <a:t>       研究发现，人们所受压力会增加血液中糖皮质激素的含量，而糖皮质激素可将前体细胞变为脂肪细胞，所以</a:t>
            </a:r>
            <a:r>
              <a:rPr lang="zh-CN" altLang="en-US" sz="2800" b="1" u="sng">
                <a:latin typeface="楷体-简" panose="02010600040101010101" charset="-122"/>
                <a:ea typeface="楷体-简" panose="02010600040101010101" charset="-122"/>
              </a:rPr>
              <a:t>                   </a:t>
            </a:r>
            <a:r>
              <a:rPr lang="zh-CN" altLang="en-US" sz="2800" b="1">
                <a:latin typeface="楷体-简" panose="02010600040101010101" charset="-122"/>
                <a:ea typeface="楷体-简" panose="02010600040101010101" charset="-122"/>
              </a:rPr>
              <a:t>。但人们过去不清楚，为什么白天压力大不一定会变胖，而上夜班之类的压力则常与肥胖相联系。最近一项研究揭开了谜底：健康人的糖皮质激素水平在24小时内呈节律性涨落，早8点最高，凌晨3点最低。如果打破节律，在糖皮质激素水平</a:t>
            </a:r>
            <a:r>
              <a:rPr sz="2800" b="1" u="sng">
                <a:latin typeface="楷体-简" panose="02010600040101010101" charset="-122"/>
                <a:ea typeface="楷体-简" panose="02010600040101010101" charset="-122"/>
                <a:sym typeface="+mn-ea"/>
              </a:rPr>
              <a:t>                  </a:t>
            </a:r>
            <a:r>
              <a:rPr lang="zh-CN" altLang="en-US" sz="2800" b="1">
                <a:latin typeface="楷体-简" panose="02010600040101010101" charset="-122"/>
                <a:ea typeface="楷体-简" panose="02010600040101010101" charset="-122"/>
              </a:rPr>
              <a:t>，糖皮质激素的增加就会导致更多前体细胞变为脂肪细胞。如果顺应节律，在糖皮质激素水平本来就是峰值时，即使增加很多糖皮质激素，也不易引起脂肪细胞增加。可见，</a:t>
            </a:r>
            <a:r>
              <a:rPr sz="2800" b="1" u="sng">
                <a:latin typeface="楷体-简" panose="02010600040101010101" charset="-122"/>
                <a:ea typeface="楷体-简" panose="02010600040101010101" charset="-122"/>
                <a:sym typeface="+mn-ea"/>
              </a:rPr>
              <a:t>                 </a:t>
            </a:r>
            <a:r>
              <a:rPr lang="zh-CN" altLang="en-US" sz="2800" b="1">
                <a:latin typeface="楷体-简" panose="02010600040101010101" charset="-122"/>
                <a:ea typeface="楷体-简" panose="02010600040101010101" charset="-122"/>
              </a:rPr>
              <a:t>非常重要，夜间长期经历持续性压力体重会明显增加。</a:t>
            </a:r>
            <a:endParaRPr lang="zh-CN" altLang="en-US" sz="2800" b="1">
              <a:latin typeface="楷体-简" panose="02010600040101010101" charset="-122"/>
              <a:ea typeface="楷体-简" panose="02010600040101010101" charset="-122"/>
            </a:endParaRPr>
          </a:p>
          <a:p>
            <a:pPr>
              <a:lnSpc>
                <a:spcPct val="100000"/>
              </a:lnSpc>
            </a:pPr>
            <a:endParaRPr lang="zh-CN" altLang="en-US" sz="2800" b="1">
              <a:solidFill>
                <a:schemeClr val="tx1"/>
              </a:solidFill>
              <a:latin typeface="宋体-简" panose="02010800040101010101" charset="-122"/>
              <a:ea typeface="宋体-简" panose="02010800040101010101"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69925" y="222885"/>
            <a:ext cx="10852150" cy="662305"/>
          </a:xfrm>
        </p:spPr>
        <p:txBody>
          <a:bodyPr/>
          <a:p>
            <a:r>
              <a:rPr lang="zh-CN" altLang="en-US"/>
              <a:t>从题干探索命题规律，寻求解题路径</a:t>
            </a:r>
            <a:endParaRPr lang="zh-CN" altLang="en-US"/>
          </a:p>
        </p:txBody>
      </p:sp>
      <p:sp>
        <p:nvSpPr>
          <p:cNvPr id="3" name="内容占位符 2"/>
          <p:cNvSpPr>
            <a:spLocks noGrp="1"/>
          </p:cNvSpPr>
          <p:nvPr>
            <p:ph idx="1"/>
          </p:nvPr>
        </p:nvSpPr>
        <p:spPr>
          <a:xfrm>
            <a:off x="669925" y="749935"/>
            <a:ext cx="10852150" cy="1539875"/>
          </a:xfrm>
          <a:solidFill>
            <a:schemeClr val="bg1"/>
          </a:solidFill>
        </p:spPr>
        <p:txBody>
          <a:bodyPr/>
          <a:p>
            <a:pPr>
              <a:lnSpc>
                <a:spcPct val="100000"/>
              </a:lnSpc>
            </a:pPr>
            <a:r>
              <a:rPr altLang="zh-CN" sz="2800" b="1">
                <a:effectLst>
                  <a:outerShdw blurRad="38100" dist="38100" dir="2700000">
                    <a:srgbClr val="C0C0C0"/>
                  </a:outerShdw>
                </a:effectLst>
                <a:latin typeface="宋体-简" panose="02010800040101010101" charset="-122"/>
                <a:ea typeface="宋体-简" panose="02010800040101010101" charset="-122"/>
                <a:sym typeface="+mn-ea"/>
              </a:rPr>
              <a:t>使整段文字语意完整连贯：</a:t>
            </a:r>
            <a:r>
              <a:rPr altLang="zh-CN" sz="2800" b="1">
                <a:solidFill>
                  <a:srgbClr val="FF0000"/>
                </a:solidFill>
                <a:effectLst>
                  <a:outerShdw blurRad="38100" dist="38100" dir="2700000">
                    <a:srgbClr val="C0C0C0"/>
                  </a:outerShdw>
                </a:effectLst>
                <a:latin typeface="宋体-简" panose="02010800040101010101" charset="-122"/>
                <a:ea typeface="宋体-简" panose="02010800040101010101" charset="-122"/>
                <a:sym typeface="+mn-ea"/>
              </a:rPr>
              <a:t>理清语段主要内容及层次</a:t>
            </a:r>
            <a:endParaRPr altLang="zh-CN" sz="2800" b="1">
              <a:effectLst>
                <a:outerShdw blurRad="38100" dist="38100" dir="2700000">
                  <a:srgbClr val="C0C0C0"/>
                </a:outerShdw>
              </a:effectLst>
              <a:latin typeface="宋体-简" panose="02010800040101010101" charset="-122"/>
              <a:ea typeface="宋体-简" panose="02010800040101010101" charset="-122"/>
              <a:sym typeface="+mn-ea"/>
            </a:endParaRPr>
          </a:p>
          <a:p>
            <a:pPr>
              <a:lnSpc>
                <a:spcPct val="100000"/>
              </a:lnSpc>
            </a:pPr>
            <a:r>
              <a:rPr altLang="zh-CN" sz="2800" b="1">
                <a:effectLst>
                  <a:outerShdw blurRad="38100" dist="38100" dir="2700000">
                    <a:srgbClr val="C0C0C0"/>
                  </a:outerShdw>
                </a:effectLst>
                <a:latin typeface="宋体-简" panose="02010800040101010101" charset="-122"/>
                <a:ea typeface="宋体-简" panose="02010800040101010101" charset="-122"/>
                <a:sym typeface="+mn-ea"/>
              </a:rPr>
              <a:t>内容贴切：</a:t>
            </a:r>
            <a:r>
              <a:rPr altLang="zh-CN" sz="2800" b="1">
                <a:solidFill>
                  <a:srgbClr val="FF0000"/>
                </a:solidFill>
                <a:effectLst>
                  <a:outerShdw blurRad="38100" dist="38100" dir="2700000">
                    <a:srgbClr val="C0C0C0"/>
                  </a:outerShdw>
                </a:effectLst>
                <a:latin typeface="宋体-简" panose="02010800040101010101" charset="-122"/>
                <a:ea typeface="宋体-简" panose="02010800040101010101" charset="-122"/>
                <a:sym typeface="+mn-ea"/>
              </a:rPr>
              <a:t>在上下文中找准对应概念，关注代词</a:t>
            </a:r>
            <a:endParaRPr altLang="zh-CN" sz="2800" b="1">
              <a:effectLst>
                <a:outerShdw blurRad="38100" dist="38100" dir="2700000">
                  <a:srgbClr val="C0C0C0"/>
                </a:outerShdw>
              </a:effectLst>
              <a:latin typeface="宋体-简" panose="02010800040101010101" charset="-122"/>
              <a:ea typeface="宋体-简" panose="02010800040101010101" charset="-122"/>
              <a:sym typeface="+mn-ea"/>
            </a:endParaRPr>
          </a:p>
          <a:p>
            <a:pPr>
              <a:lnSpc>
                <a:spcPct val="100000"/>
              </a:lnSpc>
            </a:pPr>
            <a:r>
              <a:rPr altLang="zh-CN" sz="2800" b="1">
                <a:effectLst>
                  <a:outerShdw blurRad="38100" dist="38100" dir="2700000">
                    <a:srgbClr val="C0C0C0"/>
                  </a:outerShdw>
                </a:effectLst>
                <a:latin typeface="宋体-简" panose="02010800040101010101" charset="-122"/>
                <a:ea typeface="宋体-简" panose="02010800040101010101" charset="-122"/>
                <a:sym typeface="+mn-ea"/>
              </a:rPr>
              <a:t>逻辑严密：</a:t>
            </a:r>
            <a:r>
              <a:rPr altLang="zh-CN" sz="2800" b="1">
                <a:solidFill>
                  <a:srgbClr val="FF0000"/>
                </a:solidFill>
                <a:effectLst>
                  <a:outerShdw blurRad="38100" dist="38100" dir="2700000">
                    <a:srgbClr val="C0C0C0"/>
                  </a:outerShdw>
                </a:effectLst>
                <a:latin typeface="宋体-简" panose="02010800040101010101" charset="-122"/>
                <a:ea typeface="宋体-简" panose="02010800040101010101" charset="-122"/>
                <a:sym typeface="+mn-ea"/>
              </a:rPr>
              <a:t>关注关联词、相应句式、特殊标点，精准表达</a:t>
            </a:r>
            <a:endParaRPr altLang="zh-CN" sz="2800" b="1">
              <a:solidFill>
                <a:srgbClr val="FF0000"/>
              </a:solidFill>
              <a:effectLst>
                <a:outerShdw blurRad="38100" dist="38100" dir="2700000">
                  <a:srgbClr val="C0C0C0"/>
                </a:outerShdw>
              </a:effectLst>
              <a:latin typeface="宋体-简" panose="02010800040101010101" charset="-122"/>
              <a:ea typeface="宋体-简" panose="02010800040101010101" charset="-122"/>
              <a:sym typeface="+mn-ea"/>
            </a:endParaRPr>
          </a:p>
        </p:txBody>
      </p:sp>
      <p:graphicFrame>
        <p:nvGraphicFramePr>
          <p:cNvPr id="9328" name="内容占位符 9327"/>
          <p:cNvGraphicFramePr/>
          <p:nvPr>
            <p:ph sz="half" idx="2"/>
          </p:nvPr>
        </p:nvGraphicFramePr>
        <p:xfrm>
          <a:off x="535305" y="2571750"/>
          <a:ext cx="11426825" cy="2590800"/>
        </p:xfrm>
        <a:graphic>
          <a:graphicData uri="http://schemas.openxmlformats.org/drawingml/2006/table">
            <a:tbl>
              <a:tblPr/>
              <a:tblGrid>
                <a:gridCol w="1343025"/>
                <a:gridCol w="4555490"/>
                <a:gridCol w="5528310"/>
              </a:tblGrid>
              <a:tr h="518160">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Comic Sans MS" panose="030F0902030302020204" pitchFamily="66" charset="0"/>
                          <a:ea typeface="宋体"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Comic Sans MS" panose="030F0902030302020204" pitchFamily="66" charset="0"/>
                          <a:ea typeface="宋体"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Comic Sans MS" panose="030F0902030302020204" pitchFamily="66" charset="0"/>
                          <a:ea typeface="宋体"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Comic Sans MS" panose="030F0902030302020204" pitchFamily="66" charset="0"/>
                          <a:ea typeface="宋体"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Comic Sans MS" panose="030F0902030302020204" pitchFamily="66" charset="0"/>
                          <a:ea typeface="宋体" charset="-122"/>
                        </a:defRPr>
                      </a:lvl5pPr>
                    </a:lstStyle>
                    <a:p>
                      <a:pPr marL="0" lvl="0" indent="0">
                        <a:buNone/>
                      </a:pPr>
                      <a:r>
                        <a:rPr lang="zh-CN" altLang="en-US" sz="2800" b="1" dirty="0">
                          <a:effectLst>
                            <a:outerShdw blurRad="38100" dist="38100" dir="2700000">
                              <a:srgbClr val="C0C0C0"/>
                            </a:outerShdw>
                          </a:effectLst>
                        </a:rPr>
                        <a:t>文段</a:t>
                      </a:r>
                      <a:endParaRPr lang="zh-CN" altLang="en-US" sz="2800" b="1" dirty="0">
                        <a:effectLst>
                          <a:outerShdw blurRad="38100" dist="38100" dir="2700000">
                            <a:srgbClr val="C0C0C0"/>
                          </a:outerShdw>
                        </a:effectLst>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chemeClr val="bg1"/>
                    </a:solidFill>
                  </a:tcPr>
                </a:tc>
                <a:tc gridSpan="2">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Comic Sans MS" panose="030F0902030302020204" pitchFamily="66" charset="0"/>
                          <a:ea typeface="宋体"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Comic Sans MS" panose="030F0902030302020204" pitchFamily="66" charset="0"/>
                          <a:ea typeface="宋体"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Comic Sans MS" panose="030F0902030302020204" pitchFamily="66" charset="0"/>
                          <a:ea typeface="宋体"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Comic Sans MS" panose="030F0902030302020204" pitchFamily="66" charset="0"/>
                          <a:ea typeface="宋体"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Comic Sans MS" panose="030F0902030302020204" pitchFamily="66" charset="0"/>
                          <a:ea typeface="宋体" charset="-122"/>
                        </a:defRPr>
                      </a:lvl5pPr>
                    </a:lstStyle>
                    <a:p>
                      <a:pPr lvl="0" algn="ctr">
                        <a:spcBef>
                          <a:spcPct val="0"/>
                        </a:spcBef>
                        <a:buClrTx/>
                        <a:buNone/>
                      </a:pPr>
                      <a:r>
                        <a:rPr lang="zh-CN" altLang="en-US" sz="2800" b="1" dirty="0">
                          <a:effectLst>
                            <a:outerShdw blurRad="38100" dist="38100" dir="2700000">
                              <a:srgbClr val="C0C0C0"/>
                            </a:outerShdw>
                          </a:effectLst>
                          <a:latin typeface="楷体" pitchFamily="49" charset="-122"/>
                          <a:ea typeface="楷体" pitchFamily="49" charset="-122"/>
                        </a:rPr>
                        <a:t>人所受压力与肥胖之间的关系</a:t>
                      </a:r>
                      <a:endParaRPr lang="zh-CN" altLang="en-US" sz="2800" b="1" dirty="0">
                        <a:effectLst>
                          <a:outerShdw blurRad="38100" dist="38100" dir="2700000">
                            <a:srgbClr val="C0C0C0"/>
                          </a:outerShdw>
                        </a:effectLst>
                        <a:latin typeface="楷体" pitchFamily="49" charset="-122"/>
                        <a:ea typeface="楷体" pitchFamily="49" charset="-122"/>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chemeClr val="bg1"/>
                    </a:solidFill>
                  </a:tcPr>
                </a:tc>
                <a:tc hMerge="1">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179070">
                <a:tc>
                  <a:txBody>
                    <a:bodyPr/>
                    <a:p>
                      <a:pPr lvl="0">
                        <a:spcBef>
                          <a:spcPct val="0"/>
                        </a:spcBef>
                        <a:buClrTx/>
                        <a:buNone/>
                      </a:pPr>
                      <a:endParaRPr lang="zh-CN" altLang="en-US" sz="2800" b="1" dirty="0">
                        <a:effectLst>
                          <a:outerShdw blurRad="38100" dist="38100" dir="2700000">
                            <a:srgbClr val="C0C0C0"/>
                          </a:outerShdw>
                        </a:effectLst>
                        <a:latin typeface="楷体" pitchFamily="49" charset="-122"/>
                        <a:ea typeface="楷体" pitchFamily="49" charset="-122"/>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chemeClr val="bg1"/>
                    </a:solidFill>
                  </a:tcPr>
                </a:tc>
                <a:tc>
                  <a:txBody>
                    <a:bodyPr/>
                    <a:p>
                      <a:pPr lvl="0" algn="ctr">
                        <a:spcBef>
                          <a:spcPct val="0"/>
                        </a:spcBef>
                        <a:buClrTx/>
                        <a:buNone/>
                      </a:pPr>
                      <a:r>
                        <a:rPr lang="zh-CN" altLang="en-US" sz="2800" b="1" dirty="0">
                          <a:effectLst>
                            <a:outerShdw blurRad="38100" dist="38100" dir="2700000">
                              <a:srgbClr val="C0C0C0"/>
                            </a:outerShdw>
                          </a:effectLst>
                          <a:latin typeface="楷体" pitchFamily="49" charset="-122"/>
                          <a:ea typeface="楷体" pitchFamily="49" charset="-122"/>
                          <a:sym typeface="+mn-ea"/>
                        </a:rPr>
                        <a:t>主体信息</a:t>
                      </a:r>
                      <a:endParaRPr lang="zh-CN" altLang="en-US" sz="2800" b="1" dirty="0">
                        <a:effectLst>
                          <a:outerShdw blurRad="38100" dist="38100" dir="2700000">
                            <a:srgbClr val="C0C0C0"/>
                          </a:outerShdw>
                        </a:effectLst>
                        <a:latin typeface="楷体" pitchFamily="49" charset="-122"/>
                        <a:ea typeface="楷体" pitchFamily="49" charset="-122"/>
                        <a:sym typeface="+mn-ea"/>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chemeClr val="bg1"/>
                    </a:solidFill>
                  </a:tcPr>
                </a:tc>
                <a:tc>
                  <a:txBody>
                    <a:bodyPr/>
                    <a:p>
                      <a:pPr lvl="0" algn="ctr">
                        <a:spcBef>
                          <a:spcPct val="0"/>
                        </a:spcBef>
                        <a:buClrTx/>
                        <a:buNone/>
                      </a:pPr>
                      <a:r>
                        <a:rPr lang="zh-CN" altLang="en-US" sz="2800" b="1" dirty="0">
                          <a:effectLst>
                            <a:outerShdw blurRad="38100" dist="38100" dir="2700000">
                              <a:srgbClr val="C0C0C0"/>
                            </a:outerShdw>
                          </a:effectLst>
                          <a:latin typeface="楷体" pitchFamily="49" charset="-122"/>
                          <a:ea typeface="楷体" pitchFamily="49" charset="-122"/>
                          <a:sym typeface="+mn-ea"/>
                        </a:rPr>
                        <a:t>密切关联信息</a:t>
                      </a:r>
                      <a:endParaRPr lang="zh-CN" altLang="en-US" sz="2800" b="1" dirty="0">
                        <a:effectLst>
                          <a:outerShdw blurRad="38100" dist="38100" dir="2700000">
                            <a:srgbClr val="C0C0C0"/>
                          </a:outerShdw>
                        </a:effectLst>
                        <a:latin typeface="楷体" pitchFamily="49" charset="-122"/>
                        <a:ea typeface="楷体" pitchFamily="49" charset="-122"/>
                        <a:sym typeface="+mn-ea"/>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chemeClr val="bg1"/>
                    </a:solidFill>
                  </a:tcPr>
                </a:tc>
              </a:tr>
              <a:tr h="0">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Comic Sans MS" panose="030F0902030302020204" pitchFamily="66" charset="0"/>
                          <a:ea typeface="宋体"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Comic Sans MS" panose="030F0902030302020204" pitchFamily="66" charset="0"/>
                          <a:ea typeface="宋体"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Comic Sans MS" panose="030F0902030302020204" pitchFamily="66" charset="0"/>
                          <a:ea typeface="宋体"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Comic Sans MS" panose="030F0902030302020204" pitchFamily="66" charset="0"/>
                          <a:ea typeface="宋体"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Comic Sans MS" panose="030F0902030302020204" pitchFamily="66" charset="0"/>
                          <a:ea typeface="宋体" charset="-122"/>
                        </a:defRPr>
                      </a:lvl5pPr>
                    </a:lstStyle>
                    <a:p>
                      <a:pPr lvl="0">
                        <a:spcBef>
                          <a:spcPct val="0"/>
                        </a:spcBef>
                        <a:buClrTx/>
                        <a:buNone/>
                      </a:pPr>
                      <a:r>
                        <a:rPr lang="zh-CN" altLang="en-US" sz="2800" b="1" dirty="0">
                          <a:effectLst>
                            <a:outerShdw blurRad="38100" dist="38100" dir="2700000">
                              <a:srgbClr val="C0C0C0"/>
                            </a:outerShdw>
                          </a:effectLst>
                          <a:latin typeface="楷体" pitchFamily="49" charset="-122"/>
                          <a:ea typeface="楷体" pitchFamily="49" charset="-122"/>
                        </a:rPr>
                        <a:t>第</a:t>
                      </a:r>
                      <a:r>
                        <a:rPr lang="en-US" altLang="zh-CN" sz="2800" b="1" dirty="0">
                          <a:effectLst>
                            <a:outerShdw blurRad="38100" dist="38100" dir="2700000">
                              <a:srgbClr val="C0C0C0"/>
                            </a:outerShdw>
                          </a:effectLst>
                          <a:latin typeface="楷体" pitchFamily="49" charset="-122"/>
                          <a:ea typeface="楷体" pitchFamily="49" charset="-122"/>
                        </a:rPr>
                        <a:t>①</a:t>
                      </a:r>
                      <a:r>
                        <a:rPr lang="zh-CN" altLang="en-US" sz="2800" b="1" dirty="0">
                          <a:effectLst>
                            <a:outerShdw blurRad="38100" dist="38100" dir="2700000">
                              <a:srgbClr val="C0C0C0"/>
                            </a:outerShdw>
                          </a:effectLst>
                          <a:latin typeface="楷体" pitchFamily="49" charset="-122"/>
                          <a:ea typeface="楷体" pitchFamily="49" charset="-122"/>
                        </a:rPr>
                        <a:t>处</a:t>
                      </a:r>
                      <a:endParaRPr lang="zh-CN" altLang="en-US" sz="2800" b="1" dirty="0">
                        <a:effectLst>
                          <a:outerShdw blurRad="38100" dist="38100" dir="2700000">
                            <a:srgbClr val="C0C0C0"/>
                          </a:outerShdw>
                        </a:effectLst>
                        <a:latin typeface="楷体" pitchFamily="49" charset="-122"/>
                        <a:ea typeface="楷体" pitchFamily="49" charset="-122"/>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Comic Sans MS" panose="030F0902030302020204" pitchFamily="66" charset="0"/>
                          <a:ea typeface="宋体"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Comic Sans MS" panose="030F0902030302020204" pitchFamily="66" charset="0"/>
                          <a:ea typeface="宋体"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Comic Sans MS" panose="030F0902030302020204" pitchFamily="66" charset="0"/>
                          <a:ea typeface="宋体"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Comic Sans MS" panose="030F0902030302020204" pitchFamily="66" charset="0"/>
                          <a:ea typeface="宋体"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Comic Sans MS" panose="030F0902030302020204" pitchFamily="66" charset="0"/>
                          <a:ea typeface="宋体" charset="-122"/>
                        </a:defRPr>
                      </a:lvl5pPr>
                    </a:lstStyle>
                    <a:p>
                      <a:pPr lvl="0">
                        <a:spcBef>
                          <a:spcPct val="0"/>
                        </a:spcBef>
                        <a:buClrTx/>
                        <a:buNone/>
                      </a:pPr>
                      <a:r>
                        <a:rPr lang="zh-CN" altLang="en-US" sz="2800" b="1" dirty="0">
                          <a:effectLst>
                            <a:outerShdw blurRad="38100" dist="38100" dir="2700000">
                              <a:srgbClr val="C0C0C0"/>
                            </a:outerShdw>
                          </a:effectLst>
                          <a:latin typeface="楷体" pitchFamily="49" charset="-122"/>
                          <a:ea typeface="楷体" pitchFamily="49" charset="-122"/>
                          <a:sym typeface="+mn-ea"/>
                        </a:rPr>
                        <a:t>总起：压力导致人肥胖。</a:t>
                      </a:r>
                      <a:endParaRPr lang="zh-CN" altLang="en-US" sz="2800" b="1" dirty="0">
                        <a:effectLst>
                          <a:outerShdw blurRad="38100" dist="38100" dir="2700000">
                            <a:srgbClr val="C0C0C0"/>
                          </a:outerShdw>
                        </a:effectLst>
                        <a:latin typeface="楷体" pitchFamily="49" charset="-122"/>
                        <a:ea typeface="楷体" pitchFamily="49" charset="-122"/>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Comic Sans MS" panose="030F0902030302020204" pitchFamily="66" charset="0"/>
                          <a:ea typeface="宋体"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Comic Sans MS" panose="030F0902030302020204" pitchFamily="66" charset="0"/>
                          <a:ea typeface="宋体"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Comic Sans MS" panose="030F0902030302020204" pitchFamily="66" charset="0"/>
                          <a:ea typeface="宋体"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Comic Sans MS" panose="030F0902030302020204" pitchFamily="66" charset="0"/>
                          <a:ea typeface="宋体"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Comic Sans MS" panose="030F0902030302020204" pitchFamily="66" charset="0"/>
                          <a:ea typeface="宋体" charset="-122"/>
                        </a:defRPr>
                      </a:lvl5pPr>
                    </a:lstStyle>
                    <a:p>
                      <a:pPr lvl="0">
                        <a:spcBef>
                          <a:spcPct val="0"/>
                        </a:spcBef>
                        <a:buClrTx/>
                        <a:buNone/>
                      </a:pPr>
                      <a:r>
                        <a:rPr lang="zh-CN" altLang="en-US" sz="2800" b="1" dirty="0">
                          <a:effectLst>
                            <a:outerShdw blurRad="38100" dist="38100" dir="2700000">
                              <a:srgbClr val="C0C0C0"/>
                            </a:outerShdw>
                          </a:effectLst>
                          <a:latin typeface="楷体" pitchFamily="49" charset="-122"/>
                          <a:ea typeface="楷体" pitchFamily="49" charset="-122"/>
                        </a:rPr>
                        <a:t>所以、压力、脂肪、变胖</a:t>
                      </a:r>
                      <a:endParaRPr lang="zh-CN" altLang="en-US" sz="2800" b="1" dirty="0">
                        <a:effectLst>
                          <a:outerShdw blurRad="38100" dist="38100" dir="2700000">
                            <a:srgbClr val="C0C0C0"/>
                          </a:outerShdw>
                        </a:effectLst>
                        <a:latin typeface="楷体" pitchFamily="49" charset="-122"/>
                        <a:ea typeface="楷体" pitchFamily="49" charset="-122"/>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chemeClr val="bg1"/>
                    </a:solidFill>
                  </a:tcPr>
                </a:tc>
              </a:tr>
              <a:tr h="0">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Comic Sans MS" panose="030F0902030302020204" pitchFamily="66" charset="0"/>
                          <a:ea typeface="宋体"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Comic Sans MS" panose="030F0902030302020204" pitchFamily="66" charset="0"/>
                          <a:ea typeface="宋体"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Comic Sans MS" panose="030F0902030302020204" pitchFamily="66" charset="0"/>
                          <a:ea typeface="宋体"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Comic Sans MS" panose="030F0902030302020204" pitchFamily="66" charset="0"/>
                          <a:ea typeface="宋体"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Comic Sans MS" panose="030F0902030302020204" pitchFamily="66" charset="0"/>
                          <a:ea typeface="宋体" charset="-122"/>
                        </a:defRPr>
                      </a:lvl5pPr>
                    </a:lstStyle>
                    <a:p>
                      <a:pPr lvl="0">
                        <a:spcBef>
                          <a:spcPct val="0"/>
                        </a:spcBef>
                        <a:buClrTx/>
                        <a:buNone/>
                      </a:pPr>
                      <a:r>
                        <a:rPr lang="zh-CN" altLang="en-US" sz="2800" b="1" dirty="0">
                          <a:effectLst>
                            <a:outerShdw blurRad="38100" dist="38100" dir="2700000">
                              <a:srgbClr val="C0C0C0"/>
                            </a:outerShdw>
                          </a:effectLst>
                          <a:latin typeface="楷体" pitchFamily="49" charset="-122"/>
                          <a:ea typeface="楷体" pitchFamily="49" charset="-122"/>
                        </a:rPr>
                        <a:t>第</a:t>
                      </a:r>
                      <a:r>
                        <a:rPr lang="en-US" altLang="zh-CN" sz="2800" b="1" dirty="0">
                          <a:effectLst>
                            <a:outerShdw blurRad="38100" dist="38100" dir="2700000">
                              <a:srgbClr val="C0C0C0"/>
                            </a:outerShdw>
                          </a:effectLst>
                          <a:latin typeface="楷体" pitchFamily="49" charset="-122"/>
                          <a:ea typeface="楷体" pitchFamily="49" charset="-122"/>
                        </a:rPr>
                        <a:t>②</a:t>
                      </a:r>
                      <a:r>
                        <a:rPr lang="zh-CN" altLang="en-US" sz="2800" b="1" dirty="0">
                          <a:effectLst>
                            <a:outerShdw blurRad="38100" dist="38100" dir="2700000">
                              <a:srgbClr val="C0C0C0"/>
                            </a:outerShdw>
                          </a:effectLst>
                          <a:latin typeface="楷体" pitchFamily="49" charset="-122"/>
                          <a:ea typeface="楷体" pitchFamily="49" charset="-122"/>
                        </a:rPr>
                        <a:t>处</a:t>
                      </a:r>
                      <a:endParaRPr lang="zh-CN" altLang="en-US" sz="2800" b="1" dirty="0">
                        <a:effectLst>
                          <a:outerShdw blurRad="38100" dist="38100" dir="2700000">
                            <a:srgbClr val="C0C0C0"/>
                          </a:outerShdw>
                        </a:effectLst>
                        <a:latin typeface="楷体" pitchFamily="49" charset="-122"/>
                        <a:ea typeface="楷体" pitchFamily="49" charset="-122"/>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Comic Sans MS" panose="030F0902030302020204" pitchFamily="66" charset="0"/>
                          <a:ea typeface="宋体"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Comic Sans MS" panose="030F0902030302020204" pitchFamily="66" charset="0"/>
                          <a:ea typeface="宋体"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Comic Sans MS" panose="030F0902030302020204" pitchFamily="66" charset="0"/>
                          <a:ea typeface="宋体"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Comic Sans MS" panose="030F0902030302020204" pitchFamily="66" charset="0"/>
                          <a:ea typeface="宋体"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Comic Sans MS" panose="030F0902030302020204" pitchFamily="66" charset="0"/>
                          <a:ea typeface="宋体" charset="-122"/>
                        </a:defRPr>
                      </a:lvl5pPr>
                    </a:lstStyle>
                    <a:p>
                      <a:pPr lvl="0">
                        <a:spcBef>
                          <a:spcPct val="0"/>
                        </a:spcBef>
                        <a:buClrTx/>
                        <a:buNone/>
                      </a:pPr>
                      <a:r>
                        <a:rPr lang="zh-CN" altLang="en-US" sz="2800" b="1" dirty="0">
                          <a:effectLst>
                            <a:outerShdw blurRad="38100" dist="38100" dir="2700000">
                              <a:srgbClr val="C0C0C0"/>
                            </a:outerShdw>
                          </a:effectLst>
                          <a:latin typeface="楷体" pitchFamily="49" charset="-122"/>
                          <a:ea typeface="楷体" pitchFamily="49" charset="-122"/>
                          <a:sym typeface="+mn-ea"/>
                        </a:rPr>
                        <a:t>递进：夜晚压力大更易肥胖</a:t>
                      </a:r>
                      <a:endParaRPr lang="zh-CN" altLang="en-US" sz="2800" b="1" dirty="0">
                        <a:effectLst>
                          <a:outerShdw blurRad="38100" dist="38100" dir="2700000">
                            <a:srgbClr val="C0C0C0"/>
                          </a:outerShdw>
                        </a:effectLst>
                        <a:latin typeface="楷体" pitchFamily="49" charset="-122"/>
                        <a:ea typeface="楷体" pitchFamily="49" charset="-122"/>
                        <a:sym typeface="+mn-ea"/>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Comic Sans MS" panose="030F0902030302020204" pitchFamily="66" charset="0"/>
                          <a:ea typeface="宋体"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Comic Sans MS" panose="030F0902030302020204" pitchFamily="66" charset="0"/>
                          <a:ea typeface="宋体"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Comic Sans MS" panose="030F0902030302020204" pitchFamily="66" charset="0"/>
                          <a:ea typeface="宋体"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Comic Sans MS" panose="030F0902030302020204" pitchFamily="66" charset="0"/>
                          <a:ea typeface="宋体"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Comic Sans MS" panose="030F0902030302020204" pitchFamily="66" charset="0"/>
                          <a:ea typeface="宋体" charset="-122"/>
                        </a:defRPr>
                      </a:lvl5pPr>
                    </a:lstStyle>
                    <a:p>
                      <a:pPr lvl="0">
                        <a:spcBef>
                          <a:spcPct val="0"/>
                        </a:spcBef>
                        <a:buClrTx/>
                        <a:buNone/>
                      </a:pPr>
                      <a:r>
                        <a:rPr lang="zh-CN" altLang="en-US" sz="2800" b="1">
                          <a:effectLst>
                            <a:outerShdw blurRad="38100" dist="38100" dir="2700000">
                              <a:srgbClr val="C0C0C0"/>
                            </a:outerShdw>
                          </a:effectLst>
                          <a:latin typeface="Arial" panose="020B0604020202090204" pitchFamily="34" charset="0"/>
                          <a:ea typeface="楷体" pitchFamily="49" charset="-122"/>
                        </a:rPr>
                        <a:t>如果</a:t>
                      </a:r>
                      <a:r>
                        <a:rPr lang="en-US" altLang="zh-CN" sz="2800" b="1">
                          <a:effectLst>
                            <a:outerShdw blurRad="38100" dist="38100" dir="2700000">
                              <a:srgbClr val="C0C0C0"/>
                            </a:outerShdw>
                          </a:effectLst>
                          <a:latin typeface="Arial" panose="020B0604020202090204" pitchFamily="34" charset="0"/>
                          <a:ea typeface="楷体" pitchFamily="49" charset="-122"/>
                        </a:rPr>
                        <a:t>……</a:t>
                      </a:r>
                      <a:r>
                        <a:rPr lang="zh-CN" altLang="en-US" sz="2800" b="1">
                          <a:effectLst>
                            <a:outerShdw blurRad="38100" dist="38100" dir="2700000">
                              <a:srgbClr val="C0C0C0"/>
                            </a:outerShdw>
                          </a:effectLst>
                          <a:latin typeface="Arial" panose="020B0604020202090204" pitchFamily="34" charset="0"/>
                          <a:ea typeface="楷体" pitchFamily="49" charset="-122"/>
                        </a:rPr>
                        <a:t>如果</a:t>
                      </a:r>
                      <a:r>
                        <a:rPr lang="en-US" altLang="zh-CN" sz="2800" b="1">
                          <a:effectLst>
                            <a:outerShdw blurRad="38100" dist="38100" dir="2700000">
                              <a:srgbClr val="C0C0C0"/>
                            </a:outerShdw>
                          </a:effectLst>
                          <a:latin typeface="Arial" panose="020B0604020202090204" pitchFamily="34" charset="0"/>
                          <a:ea typeface="楷体" pitchFamily="49" charset="-122"/>
                        </a:rPr>
                        <a:t>……</a:t>
                      </a:r>
                      <a:endParaRPr lang="en-US" altLang="zh-CN" sz="2800" b="1">
                        <a:effectLst>
                          <a:outerShdw blurRad="38100" dist="38100" dir="2700000">
                            <a:srgbClr val="C0C0C0"/>
                          </a:outerShdw>
                        </a:effectLst>
                        <a:latin typeface="Arial" panose="020B0604020202090204" pitchFamily="34" charset="0"/>
                        <a:ea typeface="楷体" pitchFamily="49" charset="-122"/>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chemeClr val="bg1"/>
                    </a:solidFill>
                  </a:tcPr>
                </a:tc>
              </a:tr>
              <a:tr h="0">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Comic Sans MS" panose="030F0902030302020204" pitchFamily="66" charset="0"/>
                          <a:ea typeface="宋体"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Comic Sans MS" panose="030F0902030302020204" pitchFamily="66" charset="0"/>
                          <a:ea typeface="宋体"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Comic Sans MS" panose="030F0902030302020204" pitchFamily="66" charset="0"/>
                          <a:ea typeface="宋体"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Comic Sans MS" panose="030F0902030302020204" pitchFamily="66" charset="0"/>
                          <a:ea typeface="宋体"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Comic Sans MS" panose="030F0902030302020204" pitchFamily="66" charset="0"/>
                          <a:ea typeface="宋体" charset="-122"/>
                        </a:defRPr>
                      </a:lvl5pPr>
                    </a:lstStyle>
                    <a:p>
                      <a:pPr lvl="0">
                        <a:spcBef>
                          <a:spcPct val="0"/>
                        </a:spcBef>
                        <a:buClrTx/>
                        <a:buNone/>
                      </a:pPr>
                      <a:r>
                        <a:rPr lang="zh-CN" altLang="en-US" sz="2800" b="1" dirty="0">
                          <a:effectLst>
                            <a:outerShdw blurRad="38100" dist="38100" dir="2700000">
                              <a:srgbClr val="C0C0C0"/>
                            </a:outerShdw>
                          </a:effectLst>
                          <a:latin typeface="楷体" pitchFamily="49" charset="-122"/>
                          <a:ea typeface="楷体" pitchFamily="49" charset="-122"/>
                        </a:rPr>
                        <a:t>第</a:t>
                      </a:r>
                      <a:r>
                        <a:rPr lang="en-US" altLang="zh-CN" sz="2800" b="1" dirty="0">
                          <a:effectLst>
                            <a:outerShdw blurRad="38100" dist="38100" dir="2700000">
                              <a:srgbClr val="C0C0C0"/>
                            </a:outerShdw>
                          </a:effectLst>
                          <a:latin typeface="楷体" pitchFamily="49" charset="-122"/>
                          <a:ea typeface="楷体" pitchFamily="49" charset="-122"/>
                        </a:rPr>
                        <a:t>③</a:t>
                      </a:r>
                      <a:r>
                        <a:rPr lang="zh-CN" altLang="en-US" sz="2800" b="1" dirty="0">
                          <a:effectLst>
                            <a:outerShdw blurRad="38100" dist="38100" dir="2700000">
                              <a:srgbClr val="C0C0C0"/>
                            </a:outerShdw>
                          </a:effectLst>
                          <a:latin typeface="楷体" pitchFamily="49" charset="-122"/>
                          <a:ea typeface="楷体" pitchFamily="49" charset="-122"/>
                        </a:rPr>
                        <a:t>处</a:t>
                      </a:r>
                      <a:endParaRPr lang="zh-CN" altLang="en-US" sz="2800" b="1" dirty="0">
                        <a:effectLst>
                          <a:outerShdw blurRad="38100" dist="38100" dir="2700000">
                            <a:srgbClr val="C0C0C0"/>
                          </a:outerShdw>
                        </a:effectLst>
                        <a:latin typeface="楷体" pitchFamily="49" charset="-122"/>
                        <a:ea typeface="楷体" pitchFamily="49" charset="-122"/>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Comic Sans MS" panose="030F0902030302020204" pitchFamily="66" charset="0"/>
                          <a:ea typeface="宋体"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Comic Sans MS" panose="030F0902030302020204" pitchFamily="66" charset="0"/>
                          <a:ea typeface="宋体"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Comic Sans MS" panose="030F0902030302020204" pitchFamily="66" charset="0"/>
                          <a:ea typeface="宋体"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Comic Sans MS" panose="030F0902030302020204" pitchFamily="66" charset="0"/>
                          <a:ea typeface="宋体"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Comic Sans MS" panose="030F0902030302020204" pitchFamily="66" charset="0"/>
                          <a:ea typeface="宋体" charset="-122"/>
                        </a:defRPr>
                      </a:lvl5pPr>
                    </a:lstStyle>
                    <a:p>
                      <a:pPr lvl="0">
                        <a:spcBef>
                          <a:spcPct val="0"/>
                        </a:spcBef>
                        <a:buClrTx/>
                        <a:buNone/>
                      </a:pPr>
                      <a:r>
                        <a:rPr lang="zh-CN" altLang="en-US" sz="2800" b="1" dirty="0">
                          <a:effectLst>
                            <a:outerShdw blurRad="38100" dist="38100" dir="2700000">
                              <a:srgbClr val="C0C0C0"/>
                            </a:outerShdw>
                          </a:effectLst>
                          <a:latin typeface="楷体" pitchFamily="49" charset="-122"/>
                          <a:ea typeface="楷体" pitchFamily="49" charset="-122"/>
                        </a:rPr>
                        <a:t>总结：压力</a:t>
                      </a:r>
                      <a:endParaRPr lang="zh-CN" altLang="en-US" sz="2800" b="1" dirty="0">
                        <a:effectLst>
                          <a:outerShdw blurRad="38100" dist="38100" dir="2700000">
                            <a:srgbClr val="C0C0C0"/>
                          </a:outerShdw>
                        </a:effectLst>
                        <a:latin typeface="楷体" pitchFamily="49" charset="-122"/>
                        <a:ea typeface="楷体" pitchFamily="49" charset="-122"/>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chemeClr val="bg1"/>
                    </a:solidFill>
                  </a:tcPr>
                </a:tc>
                <a:tc>
                  <a:txBody>
                    <a:bodyPr/>
                    <a:lstStyle>
                      <a:lvl1pPr marL="342900" lvl="0" indent="-342900" algn="l" defTabSz="914400" rtl="0" eaLnBrk="1" fontAlgn="base" latinLnBrk="0" hangingPunct="1">
                        <a:lnSpc>
                          <a:spcPct val="100000"/>
                        </a:lnSpc>
                        <a:spcBef>
                          <a:spcPct val="20000"/>
                        </a:spcBef>
                        <a:spcAft>
                          <a:spcPct val="0"/>
                        </a:spcAft>
                        <a:buChar char="•"/>
                        <a:defRPr sz="2800" u="none" kern="1200" baseline="0">
                          <a:solidFill>
                            <a:schemeClr val="tx1"/>
                          </a:solidFill>
                          <a:latin typeface="Comic Sans MS" panose="030F0902030302020204" pitchFamily="66" charset="0"/>
                          <a:ea typeface="宋体" charset="-122"/>
                        </a:defRPr>
                      </a:lvl1pPr>
                      <a:lvl2pPr marL="742950" lvl="1" indent="-285750" algn="l" defTabSz="914400" rtl="0" eaLnBrk="1" fontAlgn="base" latinLnBrk="0" hangingPunct="1">
                        <a:lnSpc>
                          <a:spcPct val="100000"/>
                        </a:lnSpc>
                        <a:spcBef>
                          <a:spcPct val="20000"/>
                        </a:spcBef>
                        <a:spcAft>
                          <a:spcPct val="0"/>
                        </a:spcAft>
                        <a:buChar char="–"/>
                        <a:defRPr sz="2400" b="0" i="0" u="none" kern="1200" baseline="0">
                          <a:solidFill>
                            <a:schemeClr val="tx1"/>
                          </a:solidFill>
                          <a:latin typeface="Comic Sans MS" panose="030F0902030302020204" pitchFamily="66" charset="0"/>
                          <a:ea typeface="宋体" charset="-122"/>
                        </a:defRPr>
                      </a:lvl2pPr>
                      <a:lvl3pPr marL="1143000" lvl="2" indent="-228600" algn="l" defTabSz="914400" rtl="0" eaLnBrk="1" fontAlgn="base" latinLnBrk="0" hangingPunct="1">
                        <a:lnSpc>
                          <a:spcPct val="100000"/>
                        </a:lnSpc>
                        <a:spcBef>
                          <a:spcPct val="20000"/>
                        </a:spcBef>
                        <a:spcAft>
                          <a:spcPct val="0"/>
                        </a:spcAft>
                        <a:buChar char="•"/>
                        <a:defRPr sz="2000" b="0" i="0" u="none" kern="1200" baseline="0">
                          <a:solidFill>
                            <a:schemeClr val="tx1"/>
                          </a:solidFill>
                          <a:latin typeface="Comic Sans MS" panose="030F0902030302020204" pitchFamily="66" charset="0"/>
                          <a:ea typeface="宋体" charset="-122"/>
                        </a:defRPr>
                      </a:lvl3pPr>
                      <a:lvl4pPr marL="1600200" lvl="3"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Comic Sans MS" panose="030F0902030302020204" pitchFamily="66" charset="0"/>
                          <a:ea typeface="宋体" charset="-122"/>
                        </a:defRPr>
                      </a:lvl4pPr>
                      <a:lvl5pPr marL="2057400" lvl="4" indent="-228600" algn="l" defTabSz="914400" rtl="0" eaLnBrk="1" fontAlgn="base" latinLnBrk="0" hangingPunct="1">
                        <a:lnSpc>
                          <a:spcPct val="100000"/>
                        </a:lnSpc>
                        <a:spcBef>
                          <a:spcPct val="20000"/>
                        </a:spcBef>
                        <a:spcAft>
                          <a:spcPct val="0"/>
                        </a:spcAft>
                        <a:buChar char="»"/>
                        <a:defRPr sz="1800" b="0" i="0" u="none" kern="1200" baseline="0">
                          <a:solidFill>
                            <a:schemeClr val="tx1"/>
                          </a:solidFill>
                          <a:latin typeface="Comic Sans MS" panose="030F0902030302020204" pitchFamily="66" charset="0"/>
                          <a:ea typeface="宋体" charset="-122"/>
                        </a:defRPr>
                      </a:lvl5pPr>
                    </a:lstStyle>
                    <a:p>
                      <a:pPr lvl="0">
                        <a:spcBef>
                          <a:spcPct val="0"/>
                        </a:spcBef>
                        <a:buClrTx/>
                        <a:buNone/>
                      </a:pPr>
                      <a:r>
                        <a:rPr lang="zh-CN" altLang="en-US" sz="2800" b="1" dirty="0">
                          <a:effectLst>
                            <a:outerShdw blurRad="38100" dist="38100" dir="2700000">
                              <a:srgbClr val="C0C0C0"/>
                            </a:outerShdw>
                          </a:effectLst>
                          <a:latin typeface="楷体" pitchFamily="49" charset="-122"/>
                          <a:ea typeface="楷体" pitchFamily="49" charset="-122"/>
                        </a:rPr>
                        <a:t>可见</a:t>
                      </a:r>
                      <a:endParaRPr lang="zh-CN" altLang="en-US" sz="2800" b="1" dirty="0">
                        <a:effectLst>
                          <a:outerShdw blurRad="38100" dist="38100" dir="2700000">
                            <a:srgbClr val="C0C0C0"/>
                          </a:outerShdw>
                        </a:effectLst>
                        <a:latin typeface="楷体" pitchFamily="49" charset="-122"/>
                        <a:ea typeface="楷体" pitchFamily="49" charset="-122"/>
                      </a:endParaRPr>
                    </a:p>
                  </a:txBody>
                  <a:tcP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solidFill>
                      <a:schemeClr val="bg1"/>
                    </a:solidFill>
                  </a:tcPr>
                </a:tc>
              </a:tr>
            </a:tbl>
          </a:graphicData>
        </a:graphic>
      </p:graphicFrame>
      <p:sp>
        <p:nvSpPr>
          <p:cNvPr id="4" name="文本框 3"/>
          <p:cNvSpPr txBox="1"/>
          <p:nvPr/>
        </p:nvSpPr>
        <p:spPr>
          <a:xfrm>
            <a:off x="534670" y="5415280"/>
            <a:ext cx="11427460" cy="1076325"/>
          </a:xfrm>
          <a:prstGeom prst="rect">
            <a:avLst/>
          </a:prstGeom>
          <a:solidFill>
            <a:schemeClr val="bg1"/>
          </a:solidFill>
        </p:spPr>
        <p:txBody>
          <a:bodyPr wrap="square" rtlCol="0" anchor="t">
            <a:spAutoFit/>
          </a:bodyPr>
          <a:p>
            <a:pPr>
              <a:lnSpc>
                <a:spcPct val="100000"/>
              </a:lnSpc>
            </a:pPr>
            <a:r>
              <a:rPr sz="3200" b="1">
                <a:latin typeface="宋体-简" panose="02010800040101010101" charset="-122"/>
                <a:ea typeface="宋体-简" panose="02010800040101010101" charset="-122"/>
                <a:sym typeface="+mn-ea"/>
              </a:rPr>
              <a:t>【参考答案】 (1) 压力大的人更容易变胖  (2)本来应该是低谷时  (3)压力产生的时间</a:t>
            </a:r>
            <a:endParaRPr lang="zh-CN" altLang="en-US" sz="3200" b="1">
              <a:latin typeface="宋体-简" panose="02010800040101010101" charset="-122"/>
              <a:ea typeface="宋体-简" panose="02010800040101010101" charset="-122"/>
              <a:sym typeface="+mn-e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771525" y="189230"/>
            <a:ext cx="10852150" cy="662305"/>
          </a:xfrm>
        </p:spPr>
        <p:txBody>
          <a:bodyPr/>
          <a:p>
            <a:r>
              <a:rPr lang="zh-CN" altLang="en-US" sz="3600">
                <a:solidFill>
                  <a:srgbClr val="FF0000"/>
                </a:solidFill>
              </a:rPr>
              <a:t>从题干探索命题规律，寻求解题路径</a:t>
            </a:r>
            <a:endParaRPr lang="zh-CN" altLang="en-US" sz="3600">
              <a:solidFill>
                <a:srgbClr val="FF0000"/>
              </a:solidFill>
            </a:endParaRPr>
          </a:p>
        </p:txBody>
      </p:sp>
      <p:sp>
        <p:nvSpPr>
          <p:cNvPr id="3" name="内容占位符 2"/>
          <p:cNvSpPr>
            <a:spLocks noGrp="1"/>
          </p:cNvSpPr>
          <p:nvPr>
            <p:ph idx="1"/>
          </p:nvPr>
        </p:nvSpPr>
        <p:spPr>
          <a:xfrm>
            <a:off x="636905" y="953135"/>
            <a:ext cx="11358880" cy="5684520"/>
          </a:xfrm>
          <a:solidFill>
            <a:schemeClr val="bg1"/>
          </a:solidFill>
        </p:spPr>
        <p:txBody>
          <a:bodyPr/>
          <a:p>
            <a:pPr>
              <a:lnSpc>
                <a:spcPct val="100000"/>
              </a:lnSpc>
            </a:pPr>
            <a:r>
              <a:rPr altLang="zh-CN" sz="3000" b="1">
                <a:effectLst>
                  <a:outerShdw blurRad="38100" dist="38100" dir="2700000">
                    <a:srgbClr val="C0C0C0"/>
                  </a:outerShdw>
                </a:effectLst>
                <a:latin typeface="宋体-简" panose="02010800040101010101" charset="-122"/>
                <a:ea typeface="宋体-简" panose="02010800040101010101" charset="-122"/>
                <a:sym typeface="+mn-ea"/>
              </a:rPr>
              <a:t>使整段文字语意完整连贯：话题一致，层次分明，需要补充必要内容，使信息完整。</a:t>
            </a:r>
            <a:endParaRPr altLang="zh-CN" sz="3000" b="1">
              <a:effectLst>
                <a:outerShdw blurRad="38100" dist="38100" dir="2700000">
                  <a:srgbClr val="C0C0C0"/>
                </a:outerShdw>
              </a:effectLst>
              <a:latin typeface="宋体-简" panose="02010800040101010101" charset="-122"/>
              <a:ea typeface="宋体-简" panose="02010800040101010101" charset="-122"/>
              <a:sym typeface="+mn-ea"/>
            </a:endParaRPr>
          </a:p>
          <a:p>
            <a:pPr>
              <a:lnSpc>
                <a:spcPct val="100000"/>
              </a:lnSpc>
            </a:pPr>
            <a:r>
              <a:rPr altLang="zh-CN" sz="3000" b="1">
                <a:effectLst>
                  <a:outerShdw blurRad="38100" dist="38100" dir="2700000">
                    <a:srgbClr val="C0C0C0"/>
                  </a:outerShdw>
                </a:effectLst>
                <a:latin typeface="宋体-简" panose="02010800040101010101" charset="-122"/>
                <a:ea typeface="宋体-简" panose="02010800040101010101" charset="-122"/>
                <a:sym typeface="+mn-ea"/>
              </a:rPr>
              <a:t>内容贴切：用词准确，不随意替换概念。</a:t>
            </a:r>
            <a:r>
              <a:rPr sz="3000" b="1">
                <a:latin typeface="宋体-简" panose="02010800040101010101" charset="-122"/>
                <a:ea typeface="宋体-简" panose="02010800040101010101" charset="-122"/>
                <a:sym typeface="+mn-ea"/>
              </a:rPr>
              <a:t>尽量避免使用代词，以避免指代不明的问题。</a:t>
            </a:r>
            <a:endParaRPr altLang="zh-CN" sz="3000" b="1">
              <a:effectLst>
                <a:outerShdw blurRad="38100" dist="38100" dir="2700000">
                  <a:srgbClr val="C0C0C0"/>
                </a:outerShdw>
              </a:effectLst>
              <a:latin typeface="宋体-简" panose="02010800040101010101" charset="-122"/>
              <a:ea typeface="宋体-简" panose="02010800040101010101" charset="-122"/>
              <a:sym typeface="+mn-ea"/>
            </a:endParaRPr>
          </a:p>
          <a:p>
            <a:pPr>
              <a:lnSpc>
                <a:spcPct val="100000"/>
              </a:lnSpc>
            </a:pPr>
            <a:r>
              <a:rPr altLang="zh-CN" sz="3000" b="1">
                <a:effectLst>
                  <a:outerShdw blurRad="38100" dist="38100" dir="2700000">
                    <a:srgbClr val="C0C0C0"/>
                  </a:outerShdw>
                </a:effectLst>
                <a:latin typeface="宋体-简" panose="02010800040101010101" charset="-122"/>
                <a:ea typeface="宋体-简" panose="02010800040101010101" charset="-122"/>
                <a:sym typeface="+mn-ea"/>
              </a:rPr>
              <a:t>逻辑严密：说明性语段和论述性语段，重在解说原理。因此语句逻辑关系多呈现为总分、因果、递进、转折、条件、解说、顺承等。</a:t>
            </a:r>
            <a:endParaRPr altLang="zh-CN" sz="3000" b="1">
              <a:effectLst>
                <a:outerShdw blurRad="38100" dist="38100" dir="2700000">
                  <a:srgbClr val="C0C0C0"/>
                </a:outerShdw>
              </a:effectLst>
              <a:latin typeface="宋体-简" panose="02010800040101010101" charset="-122"/>
              <a:ea typeface="宋体-简" panose="02010800040101010101" charset="-122"/>
              <a:sym typeface="+mn-ea"/>
            </a:endParaRPr>
          </a:p>
          <a:p>
            <a:pPr>
              <a:lnSpc>
                <a:spcPct val="100000"/>
              </a:lnSpc>
            </a:pPr>
            <a:r>
              <a:rPr altLang="zh-CN" sz="3000" b="1">
                <a:effectLst>
                  <a:outerShdw blurRad="38100" dist="38100" dir="2700000">
                    <a:srgbClr val="C0C0C0"/>
                  </a:outerShdw>
                </a:effectLst>
                <a:latin typeface="宋体-简" panose="02010800040101010101" charset="-122"/>
                <a:ea typeface="宋体-简" panose="02010800040101010101" charset="-122"/>
                <a:sym typeface="+mn-ea"/>
              </a:rPr>
              <a:t>所填语句：总起（总结）句、过渡句、转折句、递进句、分说呼应句、环节解说句等。</a:t>
            </a:r>
            <a:endParaRPr altLang="zh-CN" sz="3000" b="1">
              <a:effectLst>
                <a:outerShdw blurRad="38100" dist="38100" dir="2700000">
                  <a:srgbClr val="C0C0C0"/>
                </a:outerShdw>
              </a:effectLst>
              <a:latin typeface="宋体-简" panose="02010800040101010101" charset="-122"/>
              <a:ea typeface="宋体-简" panose="02010800040101010101" charset="-122"/>
              <a:sym typeface="+mn-ea"/>
            </a:endParaRPr>
          </a:p>
          <a:p>
            <a:pPr>
              <a:lnSpc>
                <a:spcPct val="100000"/>
              </a:lnSpc>
            </a:pPr>
            <a:r>
              <a:rPr sz="3000" b="1">
                <a:latin typeface="宋体-简" panose="02010800040101010101" charset="-122"/>
                <a:ea typeface="宋体-简" panose="02010800040101010101" charset="-122"/>
                <a:sym typeface="+mn-ea"/>
              </a:rPr>
              <a:t>填写的“恰当的语句”一般是句子的主体（谓语部分）或是完整的句子，语意上、逻辑上都不可或缺。</a:t>
            </a:r>
            <a:endParaRPr altLang="zh-CN" sz="3000" b="1">
              <a:effectLst>
                <a:outerShdw blurRad="38100" dist="38100" dir="2700000">
                  <a:srgbClr val="C0C0C0"/>
                </a:outerShdw>
              </a:effectLst>
              <a:latin typeface="宋体-简" panose="02010800040101010101" charset="-122"/>
              <a:ea typeface="宋体-简" panose="02010800040101010101"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linds(horizontal)">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linds(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linds(horizontal)">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13317" y="120654"/>
            <a:ext cx="10852237" cy="441964"/>
          </a:xfrm>
        </p:spPr>
        <p:txBody>
          <a:bodyPr/>
          <a:p>
            <a:r>
              <a:rPr lang="en-US" altLang="zh-CN"/>
              <a:t>2020</a:t>
            </a:r>
            <a:r>
              <a:t>届广州市调研考</a:t>
            </a:r>
          </a:p>
        </p:txBody>
      </p:sp>
      <p:sp>
        <p:nvSpPr>
          <p:cNvPr id="3" name="内容占位符 2"/>
          <p:cNvSpPr>
            <a:spLocks noGrp="1"/>
          </p:cNvSpPr>
          <p:nvPr>
            <p:ph idx="1"/>
          </p:nvPr>
        </p:nvSpPr>
        <p:spPr>
          <a:xfrm>
            <a:off x="94615" y="562610"/>
            <a:ext cx="11884025" cy="6032500"/>
          </a:xfrm>
          <a:solidFill>
            <a:schemeClr val="bg1"/>
          </a:solidFill>
        </p:spPr>
        <p:txBody>
          <a:bodyPr/>
          <a:p>
            <a:pPr marL="146050" indent="-240030">
              <a:lnSpc>
                <a:spcPct val="100000"/>
              </a:lnSpc>
              <a:spcAft>
                <a:spcPts val="0"/>
              </a:spcAft>
              <a:extLst>
                <a:ext uri="{35155182-B16C-46BC-9424-99874614C6A1}">
                  <wpsdc:indentchars xmlns:wpsdc="http://www.wps.cn/officeDocument/2017/drawingmlCustomData" val="-64" checksum="1994378325"/>
                  <wpsdc:marlchars xmlns:wpsdc="http://www.wps.cn/officeDocument/2017/drawingmlCustomData" val="64" checksum="1107311110"/>
                </a:ext>
              </a:extLst>
            </a:pPr>
            <a:r>
              <a:rPr lang="zh-CN" altLang="en-US" sz="2800" b="1">
                <a:latin typeface="宋体-简" panose="02010800040101010101" charset="-122"/>
                <a:ea typeface="宋体-简" panose="02010800040101010101" charset="-122"/>
              </a:rPr>
              <a:t>在下面一段文字横线处补写恰当的语句，使整段文字语意完整连贯，内容贴切，逻辑严密。每处不超过 20 个字。(6 分)</a:t>
            </a:r>
            <a:endParaRPr lang="zh-CN" altLang="en-US" sz="2800" b="1">
              <a:latin typeface="宋体-简" panose="02010800040101010101" charset="-122"/>
              <a:ea typeface="宋体-简" panose="02010800040101010101" charset="-122"/>
            </a:endParaRPr>
          </a:p>
          <a:p>
            <a:pPr marL="0" indent="0">
              <a:lnSpc>
                <a:spcPct val="100000"/>
              </a:lnSpc>
              <a:spcAft>
                <a:spcPts val="0"/>
              </a:spcAft>
              <a:buNone/>
            </a:pPr>
            <a:r>
              <a:rPr lang="zh-CN" altLang="en-US" sz="2800" b="1">
                <a:latin typeface="楷体-简" panose="02010600040101010101" charset="-122"/>
                <a:ea typeface="楷体-简" panose="02010600040101010101" charset="-122"/>
              </a:rPr>
              <a:t>       </a:t>
            </a:r>
            <a:r>
              <a:rPr lang="zh-CN" altLang="en-US" sz="2800" b="1" spc="0">
                <a:solidFill>
                  <a:schemeClr val="tx1"/>
                </a:solidFill>
                <a:uFillTx/>
                <a:latin typeface="楷体-简" panose="02010600040101010101" charset="-122"/>
                <a:ea typeface="楷体-简" panose="02010600040101010101" charset="-122"/>
              </a:rPr>
              <a:t>地铁方面对乘客进行安检，</a:t>
            </a:r>
            <a:r>
              <a:rPr lang="zh-CN" altLang="en-US" sz="2800" b="1" u="sng" spc="0">
                <a:solidFill>
                  <a:schemeClr val="tx1"/>
                </a:solidFill>
                <a:uFillTx/>
                <a:latin typeface="楷体-简" panose="02010600040101010101" charset="-122"/>
                <a:ea typeface="楷体-简" panose="02010600040101010101" charset="-122"/>
              </a:rPr>
              <a:t>                        </a:t>
            </a:r>
            <a:r>
              <a:rPr lang="zh-CN" altLang="en-US" sz="2800" b="1" spc="0">
                <a:solidFill>
                  <a:schemeClr val="tx1"/>
                </a:solidFill>
                <a:uFillTx/>
                <a:latin typeface="楷体-简" panose="02010600040101010101" charset="-122"/>
                <a:ea typeface="楷体-简" panose="02010600040101010101" charset="-122"/>
              </a:rPr>
              <a:t>。人脸识别技术可以精准识别并锁定可疑乘客，然后安检人员能够对可疑乘客进行重点检查，从而尽可能把影响地铁安全的因素排除在地铁安检机之外，让地铁里的乘客处于更加安全的环境，这有利于压缩犯罪分子的活动空间，增强对犯罪分子的震慑力，提升市民的安全感。另外，目前很多城市地铁安检费时长，安检人员工作强度大。</a:t>
            </a:r>
            <a:r>
              <a:rPr lang="zh-CN" altLang="en-US" sz="2800" b="1" u="sng" spc="0">
                <a:solidFill>
                  <a:schemeClr val="tx1"/>
                </a:solidFill>
                <a:uFillTx/>
                <a:latin typeface="楷体-简" panose="02010600040101010101" charset="-122"/>
                <a:ea typeface="楷体-简" panose="02010600040101010101" charset="-122"/>
              </a:rPr>
              <a:t>                        </a:t>
            </a:r>
            <a:r>
              <a:rPr lang="zh-CN" altLang="en-US" sz="2800" b="1" spc="0">
                <a:solidFill>
                  <a:schemeClr val="tx1"/>
                </a:solidFill>
                <a:uFillTx/>
                <a:latin typeface="楷体-简" panose="02010600040101010101" charset="-122"/>
                <a:ea typeface="楷体-简" panose="02010600040101010101" charset="-122"/>
              </a:rPr>
              <a:t>，能实现乘客分类安检，没有疑点的乘客可以快速通过安检环节，既能帮乘客节省时间，</a:t>
            </a:r>
            <a:r>
              <a:rPr lang="zh-CN" altLang="en-US" sz="2800" b="1" u="sng" spc="0">
                <a:solidFill>
                  <a:schemeClr val="tx1"/>
                </a:solidFill>
                <a:uFillTx/>
                <a:latin typeface="楷体-简" panose="02010600040101010101" charset="-122"/>
                <a:ea typeface="楷体-简" panose="02010600040101010101" charset="-122"/>
              </a:rPr>
              <a:t>                        </a:t>
            </a:r>
            <a:r>
              <a:rPr lang="zh-CN" altLang="en-US" sz="2800" b="1" spc="0">
                <a:solidFill>
                  <a:schemeClr val="tx1"/>
                </a:solidFill>
                <a:uFillTx/>
                <a:latin typeface="楷体-简" panose="02010600040101010101" charset="-122"/>
                <a:ea typeface="楷体-简" panose="02010600040101010101" charset="-122"/>
              </a:rPr>
              <a:t>，从总体上提高安检工作效能。</a:t>
            </a:r>
            <a:endParaRPr lang="zh-CN" altLang="en-US" sz="2800" b="1" spc="0">
              <a:solidFill>
                <a:schemeClr val="tx1"/>
              </a:solidFill>
              <a:uFillTx/>
              <a:latin typeface="楷体-简" panose="02010600040101010101" charset="-122"/>
              <a:ea typeface="楷体-简" panose="02010600040101010101" charset="-122"/>
            </a:endParaRPr>
          </a:p>
          <a:p>
            <a:pPr marL="0" indent="0">
              <a:lnSpc>
                <a:spcPct val="100000"/>
              </a:lnSpc>
              <a:spcAft>
                <a:spcPts val="0"/>
              </a:spcAft>
              <a:buNone/>
            </a:pPr>
            <a:r>
              <a:rPr lang="zh-CN" altLang="en-US" sz="2800" b="1">
                <a:latin typeface="宋体-简" panose="02010800040101010101" charset="-122"/>
                <a:ea typeface="宋体-简" panose="02010800040101010101" charset="-122"/>
              </a:rPr>
              <a:t>【参考答案</a:t>
            </a:r>
            <a:r>
              <a:rPr sz="2800" b="1">
                <a:latin typeface="宋体-简" panose="02010800040101010101" charset="-122"/>
                <a:ea typeface="宋体-简" panose="02010800040101010101" charset="-122"/>
                <a:sym typeface="+mn-ea"/>
              </a:rPr>
              <a:t>示例</a:t>
            </a:r>
            <a:r>
              <a:rPr lang="zh-CN" altLang="en-US" sz="2800" b="1">
                <a:latin typeface="宋体-简" panose="02010800040101010101" charset="-122"/>
                <a:ea typeface="宋体-简" panose="02010800040101010101" charset="-122"/>
              </a:rPr>
              <a:t>】（</a:t>
            </a:r>
            <a:r>
              <a:rPr lang="en-US" altLang="zh-CN" sz="2800" b="1">
                <a:latin typeface="宋体-简" panose="02010800040101010101" charset="-122"/>
                <a:ea typeface="宋体-简" panose="02010800040101010101" charset="-122"/>
              </a:rPr>
              <a:t>1</a:t>
            </a:r>
            <a:r>
              <a:rPr lang="zh-CN" altLang="en-US" sz="2800" b="1">
                <a:latin typeface="宋体-简" panose="02010800040101010101" charset="-122"/>
                <a:ea typeface="宋体-简" panose="02010800040101010101" charset="-122"/>
              </a:rPr>
              <a:t>）可望让地铁环境更安全（</a:t>
            </a:r>
            <a:r>
              <a:rPr lang="en-US" altLang="zh-CN" sz="2800" b="1">
                <a:latin typeface="宋体-简" panose="02010800040101010101" charset="-122"/>
                <a:ea typeface="宋体-简" panose="02010800040101010101" charset="-122"/>
              </a:rPr>
              <a:t>2</a:t>
            </a:r>
            <a:r>
              <a:rPr lang="zh-CN" altLang="en-US" sz="2800" b="1">
                <a:latin typeface="宋体-简" panose="02010800040101010101" charset="-122"/>
                <a:ea typeface="宋体-简" panose="02010800040101010101" charset="-122"/>
              </a:rPr>
              <a:t>）人脸识别技术应用于地铁安检后（</a:t>
            </a:r>
            <a:r>
              <a:rPr lang="en-US" altLang="zh-CN" sz="2800" b="1">
                <a:latin typeface="宋体-简" panose="02010800040101010101" charset="-122"/>
                <a:ea typeface="宋体-简" panose="02010800040101010101" charset="-122"/>
              </a:rPr>
              <a:t>3</a:t>
            </a:r>
            <a:r>
              <a:rPr lang="zh-CN" altLang="en-US" sz="2800" b="1">
                <a:latin typeface="宋体-简" panose="02010800040101010101" charset="-122"/>
                <a:ea typeface="宋体-简" panose="02010800040101010101" charset="-122"/>
              </a:rPr>
              <a:t>）也能降低安检人员的工作强度</a:t>
            </a:r>
            <a:endParaRPr lang="zh-CN" altLang="en-US" sz="2800" b="1">
              <a:latin typeface="宋体-简" panose="02010800040101010101" charset="-122"/>
              <a:ea typeface="宋体-简" panose="02010800040101010101" charset="-122"/>
            </a:endParaRPr>
          </a:p>
          <a:p>
            <a:pPr marL="0" indent="0">
              <a:lnSpc>
                <a:spcPct val="100000"/>
              </a:lnSpc>
              <a:spcAft>
                <a:spcPts val="0"/>
              </a:spcAft>
              <a:buNone/>
            </a:pPr>
            <a:r>
              <a:rPr lang="zh-CN" altLang="en-US" sz="2800" b="1">
                <a:solidFill>
                  <a:srgbClr val="FF0000"/>
                </a:solidFill>
                <a:latin typeface="宋体-简" panose="02010800040101010101" charset="-122"/>
                <a:ea typeface="宋体-简" panose="02010800040101010101" charset="-122"/>
              </a:rPr>
              <a:t>【备考答案】（</a:t>
            </a:r>
            <a:r>
              <a:rPr lang="en-US" altLang="zh-CN" sz="2800" b="1">
                <a:solidFill>
                  <a:srgbClr val="FF0000"/>
                </a:solidFill>
                <a:latin typeface="宋体-简" panose="02010800040101010101" charset="-122"/>
                <a:ea typeface="宋体-简" panose="02010800040101010101" charset="-122"/>
              </a:rPr>
              <a:t>1</a:t>
            </a:r>
            <a:r>
              <a:rPr lang="zh-CN" altLang="en-US" sz="2800" b="1">
                <a:solidFill>
                  <a:srgbClr val="FF0000"/>
                </a:solidFill>
                <a:latin typeface="宋体-简" panose="02010800040101010101" charset="-122"/>
                <a:ea typeface="宋体-简" panose="02010800040101010101" charset="-122"/>
              </a:rPr>
              <a:t>）使用</a:t>
            </a:r>
            <a:r>
              <a:rPr sz="2800" b="1">
                <a:solidFill>
                  <a:srgbClr val="FF0000"/>
                </a:solidFill>
                <a:latin typeface="宋体-简" panose="02010800040101010101" charset="-122"/>
                <a:ea typeface="宋体-简" panose="02010800040101010101" charset="-122"/>
                <a:sym typeface="+mn-ea"/>
              </a:rPr>
              <a:t>人脸识别技术具有更安全高效的优点</a:t>
            </a:r>
            <a:endParaRPr sz="2800" b="1">
              <a:solidFill>
                <a:srgbClr val="FF0000"/>
              </a:solidFill>
              <a:latin typeface="宋体-简" panose="02010800040101010101" charset="-122"/>
              <a:ea typeface="宋体-简" panose="02010800040101010101" charset="-122"/>
              <a:sym typeface="+mn-ea"/>
            </a:endParaRPr>
          </a:p>
          <a:p>
            <a:pPr marL="0" indent="0">
              <a:lnSpc>
                <a:spcPct val="100000"/>
              </a:lnSpc>
              <a:spcAft>
                <a:spcPts val="0"/>
              </a:spcAft>
              <a:buNone/>
            </a:pPr>
            <a:r>
              <a:rPr sz="2800" b="1">
                <a:solidFill>
                  <a:srgbClr val="FF0000"/>
                </a:solidFill>
                <a:latin typeface="宋体-简" panose="02010800040101010101" charset="-122"/>
                <a:ea typeface="宋体-简" panose="02010800040101010101" charset="-122"/>
                <a:sym typeface="+mn-ea"/>
              </a:rPr>
              <a:t>（</a:t>
            </a:r>
            <a:r>
              <a:rPr lang="en-US" altLang="zh-CN" sz="2800" b="1">
                <a:solidFill>
                  <a:srgbClr val="FF0000"/>
                </a:solidFill>
                <a:latin typeface="宋体-简" panose="02010800040101010101" charset="-122"/>
                <a:ea typeface="宋体-简" panose="02010800040101010101" charset="-122"/>
                <a:sym typeface="+mn-ea"/>
              </a:rPr>
              <a:t>2</a:t>
            </a:r>
            <a:r>
              <a:rPr sz="2800" b="1">
                <a:solidFill>
                  <a:srgbClr val="FF0000"/>
                </a:solidFill>
                <a:latin typeface="宋体-简" panose="02010800040101010101" charset="-122"/>
                <a:ea typeface="宋体-简" panose="02010800040101010101" charset="-122"/>
                <a:sym typeface="+mn-ea"/>
              </a:rPr>
              <a:t>）地铁安检使用人脸识别技术精准识别乘客</a:t>
            </a:r>
            <a:endParaRPr sz="2800" b="1">
              <a:solidFill>
                <a:srgbClr val="FF0000"/>
              </a:solidFill>
              <a:latin typeface="宋体-简" panose="02010800040101010101" charset="-122"/>
              <a:ea typeface="宋体-简" panose="02010800040101010101"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linds(horizontal)">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linds(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linds(horizontal)">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27635" y="113030"/>
            <a:ext cx="11750675" cy="6381115"/>
          </a:xfrm>
          <a:solidFill>
            <a:schemeClr val="bg1"/>
          </a:solidFill>
        </p:spPr>
        <p:txBody>
          <a:bodyPr/>
          <a:p>
            <a:r>
              <a:rPr lang="zh-CN" altLang="en-US" sz="2800" b="1">
                <a:latin typeface="宋体-简" panose="02010800040101010101" charset="-122"/>
                <a:ea typeface="宋体-简" panose="02010800040101010101" charset="-122"/>
              </a:rPr>
              <a:t>20.在下面一段文字横线处补写恰当的语句，使整段文字语意完整连贯，内容贴切，逻辑严密，每处不超过12个字。</a:t>
            </a:r>
            <a:endParaRPr lang="zh-CN" altLang="en-US" sz="2800" b="1">
              <a:latin typeface="宋体-简" panose="02010800040101010101" charset="-122"/>
              <a:ea typeface="宋体-简" panose="02010800040101010101" charset="-122"/>
            </a:endParaRPr>
          </a:p>
          <a:p>
            <a:pPr marL="0" algn="l">
              <a:lnSpc>
                <a:spcPct val="100000"/>
              </a:lnSpc>
              <a:buNone/>
            </a:pPr>
            <a:r>
              <a:rPr lang="zh-CN" altLang="en-US" sz="2800" b="1">
                <a:latin typeface="楷体-简" panose="02010600040101010101" charset="-122"/>
                <a:ea typeface="楷体-简" panose="02010600040101010101" charset="-122"/>
              </a:rPr>
              <a:t>       人体内有两种生物酶同酒精代谢相关。一种叫乙醇脱氢酶，能使究竟传华为乙醛；</a:t>
            </a:r>
            <a:r>
              <a:rPr sz="2800" b="1" u="sng">
                <a:latin typeface="楷体-简" panose="02010600040101010101" charset="-122"/>
                <a:ea typeface="楷体-简" panose="02010600040101010101" charset="-122"/>
                <a:sym typeface="+mn-ea"/>
              </a:rPr>
              <a:t>                            </a:t>
            </a:r>
            <a:r>
              <a:rPr lang="zh-CN" altLang="en-US" sz="2800" b="1">
                <a:latin typeface="楷体-简" panose="02010600040101010101" charset="-122"/>
                <a:ea typeface="楷体-简" panose="02010600040101010101" charset="-122"/>
              </a:rPr>
              <a:t>，能使乙醛转化为乙酸，最终分解为水和二氧化碳，排出体外。决定人的酒量大小的是乙醛脱氢酶。如果一个人的乙醛脱氢酶活性较低，</a:t>
            </a:r>
            <a:r>
              <a:rPr sz="2800" b="1" u="sng">
                <a:latin typeface="楷体-简" panose="02010600040101010101" charset="-122"/>
                <a:ea typeface="楷体-简" panose="02010600040101010101" charset="-122"/>
                <a:sym typeface="+mn-ea"/>
              </a:rPr>
              <a:t>                            </a:t>
            </a:r>
            <a:r>
              <a:rPr lang="zh-CN" altLang="en-US" sz="2800" b="1">
                <a:latin typeface="楷体-简" panose="02010600040101010101" charset="-122"/>
                <a:ea typeface="楷体-简" panose="02010600040101010101" charset="-122"/>
              </a:rPr>
              <a:t>，乙醛容易蓄积在体内，少量饮酒就会出现脸红、心跳加速等现象。而那些酒量大的人，</a:t>
            </a:r>
            <a:r>
              <a:rPr sz="2800" b="1" u="sng">
                <a:latin typeface="楷体-简" panose="02010600040101010101" charset="-122"/>
                <a:ea typeface="楷体-简" panose="02010600040101010101" charset="-122"/>
                <a:sym typeface="+mn-ea"/>
              </a:rPr>
              <a:t>                            </a:t>
            </a:r>
            <a:r>
              <a:rPr lang="zh-CN" altLang="en-US" sz="2800" b="1">
                <a:latin typeface="楷体-简" panose="02010600040101010101" charset="-122"/>
                <a:ea typeface="楷体-简" panose="02010600040101010101" charset="-122"/>
              </a:rPr>
              <a:t>，能迅速将乙醛代谢。他们少量饮酒后，脸色并无变化；但若过量饮酒，脸色会发青，身体也会受到很大伤害。</a:t>
            </a:r>
            <a:endParaRPr lang="zh-CN" altLang="en-US"/>
          </a:p>
          <a:p>
            <a:pPr algn="l"/>
            <a:r>
              <a:rPr lang="zh-CN" altLang="en-US" sz="2800" b="1">
                <a:latin typeface="宋体-简" panose="02010800040101010101" charset="-122"/>
                <a:ea typeface="宋体-简" panose="02010800040101010101" charset="-122"/>
              </a:rPr>
              <a:t>【参考答案】   (1)另一种叫乙醛脱氢酶   (2)代谢乙醛的能力较差   (3) 体内乙醛脱氢酶活性较高</a:t>
            </a:r>
            <a:endParaRPr lang="zh-CN" altLang="en-US" sz="2800" b="1">
              <a:latin typeface="宋体-简" panose="02010800040101010101" charset="-122"/>
              <a:ea typeface="宋体-简" panose="0201080004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linds(horizontal)">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37160" y="200025"/>
            <a:ext cx="11918315" cy="6134735"/>
          </a:xfrm>
          <a:solidFill>
            <a:schemeClr val="bg1"/>
          </a:solidFill>
        </p:spPr>
        <p:txBody>
          <a:bodyPr/>
          <a:p>
            <a:pPr indent="-267970">
              <a:lnSpc>
                <a:spcPct val="100000"/>
              </a:lnSpc>
              <a:extLst>
                <a:ext uri="{35155182-B16C-46BC-9424-99874614C6A1}">
                  <wpsdc:indentchars xmlns:wpsdc="http://www.wps.cn/officeDocument/2017/drawingmlCustomData" val="-64" checksum="146833803"/>
                </a:ext>
              </a:extLst>
            </a:pPr>
            <a:r>
              <a:rPr lang="zh-CN" altLang="en-US" sz="3300" b="1" spc="0">
                <a:solidFill>
                  <a:schemeClr val="tx1"/>
                </a:solidFill>
                <a:uFillTx/>
                <a:latin typeface="宋体-简" panose="02010800040101010101" charset="-122"/>
                <a:ea typeface="宋体-简" panose="02010800040101010101" charset="-122"/>
              </a:rPr>
              <a:t>在下面一段文字横线处补写恰当的语句，使整段文字语意完整连贯，内容贴切，逻辑严密，每处不超过16个字。（6分）</a:t>
            </a:r>
            <a:endParaRPr lang="zh-CN" altLang="en-US" sz="3300" b="1">
              <a:latin typeface="宋体-简" panose="02010800040101010101" charset="-122"/>
              <a:ea typeface="宋体-简" panose="02010800040101010101" charset="-122"/>
            </a:endParaRPr>
          </a:p>
          <a:p>
            <a:pPr marL="0" indent="-280670" algn="l">
              <a:lnSpc>
                <a:spcPct val="100000"/>
              </a:lnSpc>
              <a:buNone/>
              <a:extLst>
                <a:ext uri="{35155182-B16C-46BC-9424-99874614C6A1}">
                  <wpsdc:indentchars xmlns:wpsdc="http://www.wps.cn/officeDocument/2017/drawingmlCustomData" val="-64" checksum="1528670670"/>
                </a:ext>
              </a:extLst>
            </a:pPr>
            <a:r>
              <a:rPr lang="zh-CN" altLang="en-US" sz="3300" b="1">
                <a:latin typeface="楷体-简" panose="02010600040101010101" charset="-122"/>
                <a:ea typeface="楷体-简" panose="02010600040101010101" charset="-122"/>
              </a:rPr>
              <a:t>       </a:t>
            </a:r>
            <a:r>
              <a:rPr lang="zh-CN" altLang="en-US" sz="3300" b="1" spc="0">
                <a:solidFill>
                  <a:schemeClr val="tx1"/>
                </a:solidFill>
                <a:uFillTx/>
                <a:latin typeface="楷体-简" panose="02010600040101010101" charset="-122"/>
                <a:ea typeface="楷体-简" panose="02010600040101010101" charset="-122"/>
              </a:rPr>
              <a:t>太阳能与风能</a:t>
            </a:r>
            <a:r>
              <a:rPr lang="zh-CN" altLang="en-US" sz="3300" b="1" u="sng" spc="0">
                <a:solidFill>
                  <a:schemeClr val="tx1"/>
                </a:solidFill>
                <a:uFillTx/>
                <a:latin typeface="楷体-简" panose="02010600040101010101" charset="-122"/>
                <a:ea typeface="楷体-简" panose="02010600040101010101" charset="-122"/>
              </a:rPr>
              <a:t>                              </a:t>
            </a:r>
            <a:r>
              <a:rPr lang="zh-CN" altLang="en-US" sz="3300" b="1" spc="0">
                <a:solidFill>
                  <a:schemeClr val="tx1"/>
                </a:solidFill>
                <a:uFillTx/>
                <a:latin typeface="楷体-简" panose="02010600040101010101" charset="-122"/>
                <a:ea typeface="楷体-简" panose="02010600040101010101" charset="-122"/>
              </a:rPr>
              <a:t>，通常白天阳光强而风小，夜晚光照变得很弱而风力很强；夏季阳光强度大而风小，</a:t>
            </a:r>
            <a:r>
              <a:rPr lang="zh-CN" altLang="en-US" sz="3300" b="1" u="sng" spc="0">
                <a:solidFill>
                  <a:schemeClr val="tx1"/>
                </a:solidFill>
                <a:uFillTx/>
                <a:latin typeface="楷体-简" panose="02010600040101010101" charset="-122"/>
                <a:ea typeface="楷体-简" panose="02010600040101010101" charset="-122"/>
              </a:rPr>
              <a:t>                            </a:t>
            </a:r>
            <a:r>
              <a:rPr lang="zh-CN" altLang="en-US" sz="3300" b="1" spc="0">
                <a:solidFill>
                  <a:schemeClr val="tx1"/>
                </a:solidFill>
                <a:uFillTx/>
                <a:latin typeface="楷体-简" panose="02010600040101010101" charset="-122"/>
                <a:ea typeface="楷体-简" panose="02010600040101010101" charset="-122"/>
              </a:rPr>
              <a:t>。这种互补性使风光互补发电系统在资源上具有很好的匹配性。常见的风光互补发电系统有两套发电设备，夜间和阴天由风力发电装置发电，</a:t>
            </a:r>
            <a:r>
              <a:rPr lang="zh-CN" altLang="en-US" sz="3300" b="1" u="sng" spc="0">
                <a:solidFill>
                  <a:schemeClr val="tx1"/>
                </a:solidFill>
                <a:uFillTx/>
                <a:latin typeface="楷体-简" panose="02010600040101010101" charset="-122"/>
                <a:ea typeface="楷体-简" panose="02010600040101010101" charset="-122"/>
              </a:rPr>
              <a:t>                            </a:t>
            </a:r>
            <a:r>
              <a:rPr lang="zh-CN" altLang="en-US" sz="3300" b="1" spc="0">
                <a:solidFill>
                  <a:schemeClr val="tx1"/>
                </a:solidFill>
                <a:uFillTx/>
                <a:latin typeface="楷体-简" panose="02010600040101010101" charset="-122"/>
                <a:ea typeface="楷体-简" panose="02010600040101010101" charset="-122"/>
              </a:rPr>
              <a:t>，在既有风又有太阳的情况下，二者同时发挥作用，比单用风力发电更经济。</a:t>
            </a:r>
            <a:endParaRPr lang="zh-CN" altLang="en-US" sz="3300" b="1" spc="0">
              <a:solidFill>
                <a:schemeClr val="tx1"/>
              </a:solidFill>
              <a:uFillTx/>
              <a:latin typeface="楷体-简" panose="02010600040101010101" charset="-122"/>
              <a:ea typeface="楷体-简" panose="02010600040101010101" charset="-122"/>
            </a:endParaRPr>
          </a:p>
          <a:p>
            <a:pPr marL="0" indent="-280670" algn="l">
              <a:lnSpc>
                <a:spcPct val="100000"/>
              </a:lnSpc>
              <a:buNone/>
              <a:extLst>
                <a:ext uri="{35155182-B16C-46BC-9424-99874614C6A1}">
                  <wpsdc:indentchars xmlns:wpsdc="http://www.wps.cn/officeDocument/2017/drawingmlCustomData" val="-64" checksum="1528670670"/>
                </a:ext>
              </a:extLst>
            </a:pPr>
            <a:r>
              <a:rPr lang="zh-CN" altLang="en-US" sz="3300" b="1">
                <a:latin typeface="宋体-简" panose="02010800040101010101" charset="-122"/>
                <a:ea typeface="宋体-简" panose="02010800040101010101" charset="-122"/>
              </a:rPr>
              <a:t>【参考答案】（1）在昼夜和季节上存在着互补性 （2）冬季阳光强度小而风大 （3）白天和晴天由光力发电装置发电</a:t>
            </a:r>
            <a:endParaRPr lang="zh-CN" altLang="en-US" sz="3300" b="1">
              <a:latin typeface="宋体-简" panose="02010800040101010101" charset="-122"/>
              <a:ea typeface="宋体-简" panose="0201080004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linds(horizontal)">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238125" y="226695"/>
            <a:ext cx="11715115" cy="6405245"/>
          </a:xfrm>
          <a:solidFill>
            <a:schemeClr val="bg1"/>
          </a:solidFill>
        </p:spPr>
        <p:txBody>
          <a:bodyPr/>
          <a:p>
            <a:pPr marL="0" indent="0">
              <a:lnSpc>
                <a:spcPct val="100000"/>
              </a:lnSpc>
              <a:buNone/>
            </a:pPr>
            <a:r>
              <a:rPr lang="zh-CN" altLang="en-US" sz="3000" b="1">
                <a:latin typeface="宋体-简" panose="02010800040101010101" charset="-122"/>
                <a:ea typeface="宋体-简" panose="02010800040101010101" charset="-122"/>
              </a:rPr>
              <a:t>在下面一段文字横线处补写恰当的语句，使整段文字语意完整连贯，内容贴切，逻辑严密，每处不超过15个字。</a:t>
            </a:r>
            <a:endParaRPr lang="zh-CN" altLang="en-US" sz="3000" b="1">
              <a:latin typeface="宋体-简" panose="02010800040101010101" charset="-122"/>
              <a:ea typeface="宋体-简" panose="02010800040101010101" charset="-122"/>
            </a:endParaRPr>
          </a:p>
          <a:p>
            <a:pPr>
              <a:lnSpc>
                <a:spcPct val="100000"/>
              </a:lnSpc>
            </a:pPr>
            <a:r>
              <a:rPr lang="zh-CN" altLang="en-US" sz="3000" b="1" spc="0">
                <a:solidFill>
                  <a:schemeClr val="tx1"/>
                </a:solidFill>
                <a:uFillTx/>
                <a:latin typeface="楷体-简" panose="02010600040101010101" charset="-122"/>
                <a:ea typeface="楷体-简" panose="02010600040101010101" charset="-122"/>
              </a:rPr>
              <a:t>        花青素是一种水溶性的植物色素，分布在液泡内的细胞液中，能够决定花的红色、蓝色、紫色等颜色的差别。这是因为花青素 </a:t>
            </a:r>
            <a:r>
              <a:rPr lang="zh-CN" altLang="en-US" sz="3000" b="1" u="sng" spc="0">
                <a:solidFill>
                  <a:schemeClr val="tx1"/>
                </a:solidFill>
                <a:uFillTx/>
                <a:latin typeface="楷体-简" panose="02010600040101010101" charset="-122"/>
                <a:ea typeface="楷体-简" panose="02010600040101010101" charset="-122"/>
              </a:rPr>
              <a:t>  ①                                     </a:t>
            </a:r>
            <a:r>
              <a:rPr lang="zh-CN" altLang="en-US" sz="3000" b="1" spc="0">
                <a:solidFill>
                  <a:schemeClr val="tx1"/>
                </a:solidFill>
                <a:uFillTx/>
                <a:latin typeface="楷体-简" panose="02010600040101010101" charset="-122"/>
                <a:ea typeface="楷体-简" panose="02010600040101010101" charset="-122"/>
              </a:rPr>
              <a:t>：在酸性溶液中呈现红色，在碱性溶液中变为蓝色，处于中性环境时则是紫色。更令人称奇的是</a:t>
            </a:r>
            <a:r>
              <a:rPr lang="zh-CN" altLang="en-US" sz="3000" b="1" u="sng" spc="0">
                <a:solidFill>
                  <a:schemeClr val="tx1"/>
                </a:solidFill>
                <a:uFillTx/>
                <a:latin typeface="楷体-简" panose="02010600040101010101" charset="-122"/>
                <a:ea typeface="楷体-简" panose="02010600040101010101" charset="-122"/>
              </a:rPr>
              <a:t>   ②                                   </a:t>
            </a:r>
            <a:r>
              <a:rPr lang="zh-CN" altLang="en-US" sz="3000" b="1" spc="0">
                <a:solidFill>
                  <a:schemeClr val="tx1"/>
                </a:solidFill>
                <a:uFillTx/>
                <a:latin typeface="楷体-简" panose="02010600040101010101" charset="-122"/>
                <a:ea typeface="楷体-简" panose="02010600040101010101" charset="-122"/>
              </a:rPr>
              <a:t>，比如有一种牵牛花清晨是粉红色，之后变成紫红色，最后变成蓝色。究其原因，就是花瓣表皮细胞的液泡内PH值发生了变化，</a:t>
            </a:r>
            <a:r>
              <a:rPr lang="zh-CN" altLang="en-US" sz="3000" b="1" u="sng" spc="0">
                <a:solidFill>
                  <a:schemeClr val="tx1"/>
                </a:solidFill>
                <a:uFillTx/>
                <a:latin typeface="楷体-简" panose="02010600040101010101" charset="-122"/>
                <a:ea typeface="楷体-简" panose="02010600040101010101" charset="-122"/>
              </a:rPr>
              <a:t>   ③                                 </a:t>
            </a:r>
            <a:r>
              <a:rPr lang="zh-CN" altLang="en-US" sz="3000" b="1" spc="0">
                <a:solidFill>
                  <a:schemeClr val="tx1"/>
                </a:solidFill>
                <a:uFillTx/>
                <a:latin typeface="楷体-简" panose="02010600040101010101" charset="-122"/>
                <a:ea typeface="楷体-简" panose="02010600040101010101" charset="-122"/>
              </a:rPr>
              <a:t>，从而形成花的颜色的变化。</a:t>
            </a:r>
            <a:endParaRPr lang="zh-CN" altLang="en-US" sz="3000" b="1" spc="0">
              <a:solidFill>
                <a:schemeClr val="tx1"/>
              </a:solidFill>
              <a:uFillTx/>
              <a:latin typeface="楷体-简" panose="02010600040101010101" charset="-122"/>
              <a:ea typeface="楷体-简" panose="02010600040101010101" charset="-122"/>
            </a:endParaRPr>
          </a:p>
          <a:p>
            <a:pPr>
              <a:lnSpc>
                <a:spcPct val="100000"/>
              </a:lnSpc>
            </a:pPr>
            <a:r>
              <a:rPr lang="zh-CN" altLang="en-US" sz="3000" b="1" spc="0">
                <a:solidFill>
                  <a:schemeClr val="tx1"/>
                </a:solidFill>
                <a:uFillTx/>
                <a:latin typeface="楷体-简" panose="02010600040101010101" charset="-122"/>
                <a:ea typeface="楷体-简" panose="02010600040101010101" charset="-122"/>
              </a:rPr>
              <a:t>【参考答案】①在不同环境中会形成不同颜色     ②有些花的颜色可以一日数变       ③花青素也就随之发生变化</a:t>
            </a:r>
            <a:endParaRPr lang="zh-CN" altLang="en-US" sz="3000" b="1" spc="0">
              <a:solidFill>
                <a:schemeClr val="tx1"/>
              </a:solidFill>
              <a:uFillTx/>
              <a:latin typeface="楷体-简" panose="02010600040101010101" charset="-122"/>
              <a:ea typeface="楷体-简" panose="02010600040101010101"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linds(horizontal)">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76835" y="155575"/>
            <a:ext cx="12157075" cy="6423025"/>
          </a:xfrm>
          <a:solidFill>
            <a:schemeClr val="bg1"/>
          </a:solidFill>
        </p:spPr>
        <p:txBody>
          <a:bodyPr/>
          <a:p>
            <a:pPr marL="290195" indent="-451485">
              <a:lnSpc>
                <a:spcPct val="100000"/>
              </a:lnSpc>
              <a:spcAft>
                <a:spcPts val="0"/>
              </a:spcAft>
              <a:buFont typeface="Arial" panose="020B0604020202090204" pitchFamily="34" charset="0"/>
              <a:buChar char="•"/>
              <a:extLst>
                <a:ext uri="{35155182-B16C-46BC-9424-99874614C6A1}">
                  <wpsdc:indentchars xmlns:wpsdc="http://www.wps.cn/officeDocument/2017/drawingmlCustomData" val="-127" checksum="800028949"/>
                  <wpsdc:marlchars xmlns:wpsdc="http://www.wps.cn/officeDocument/2017/drawingmlCustomData" val="127" checksum="2544840967"/>
                </a:ext>
              </a:extLst>
            </a:pPr>
            <a:r>
              <a:rPr sz="2800" spc="0">
                <a:latin typeface="Arial" panose="020B0604020202090204" pitchFamily="34" charset="0"/>
                <a:sym typeface="+mn-ea"/>
              </a:rPr>
              <a:t>在下面画线处补写恰当的句子。要求内容贴切，语意连贯，逻辑严密，语句通顺。不得照抄材料，每句不超过</a:t>
            </a:r>
            <a:r>
              <a:rPr lang="en-US" altLang="zh-CN" sz="2800" spc="0">
                <a:latin typeface="Arial" panose="020B0604020202090204" pitchFamily="34" charset="0"/>
                <a:sym typeface="+mn-ea"/>
              </a:rPr>
              <a:t>15</a:t>
            </a:r>
            <a:r>
              <a:rPr sz="2800" spc="0">
                <a:latin typeface="Arial" panose="020B0604020202090204" pitchFamily="34" charset="0"/>
                <a:sym typeface="+mn-ea"/>
              </a:rPr>
              <a:t>个字。</a:t>
            </a:r>
            <a:endParaRPr lang="zh-CN" altLang="en-US" sz="2800" spc="0" dirty="0">
              <a:latin typeface="Arial" panose="020B0604020202090204" pitchFamily="34" charset="0"/>
            </a:endParaRPr>
          </a:p>
          <a:p>
            <a:pPr marL="0" indent="0">
              <a:lnSpc>
                <a:spcPct val="100000"/>
              </a:lnSpc>
              <a:spcAft>
                <a:spcPts val="0"/>
              </a:spcAft>
              <a:buNone/>
            </a:pPr>
            <a:r>
              <a:rPr sz="2800" b="1" spc="0">
                <a:latin typeface="楷体_GB2312" pitchFamily="49" charset="-122"/>
                <a:ea typeface="楷体_GB2312" pitchFamily="49" charset="-122"/>
                <a:sym typeface="+mn-ea"/>
              </a:rPr>
              <a:t>        伦敦奥运会吴景彪丢掉了中国队计划内的举重金牌，这也让这位小伙子承受了巨大的压力，比赛结束的那一刻，他的情绪立即崩溃了。面对央视摄像机，吴景彪不能自已，突然鞠躬道歉，泣不成声：</a:t>
            </a:r>
            <a:r>
              <a:rPr sz="2800" b="1" spc="0">
                <a:latin typeface="Arial" panose="020B0604020202090204" pitchFamily="34" charset="0"/>
                <a:ea typeface="楷体_GB2312" pitchFamily="49" charset="-122"/>
                <a:sym typeface="+mn-ea"/>
              </a:rPr>
              <a:t>“</a:t>
            </a:r>
            <a:r>
              <a:rPr sz="2800" b="1" spc="0">
                <a:latin typeface="楷体_GB2312" pitchFamily="49" charset="-122"/>
                <a:ea typeface="楷体_GB2312" pitchFamily="49" charset="-122"/>
                <a:sym typeface="+mn-ea"/>
              </a:rPr>
              <a:t>我有愧于祖国，有愧于中国举重队，有愧于所有关心我的人。对不起大家！</a:t>
            </a:r>
            <a:r>
              <a:rPr sz="2800" b="1" spc="0">
                <a:latin typeface="Arial" panose="020B0604020202090204" pitchFamily="34" charset="0"/>
                <a:ea typeface="楷体_GB2312" pitchFamily="49" charset="-122"/>
                <a:sym typeface="+mn-ea"/>
              </a:rPr>
              <a:t>”</a:t>
            </a:r>
            <a:endParaRPr lang="zh-CN" altLang="en-US" sz="2800" b="1" spc="0" dirty="0">
              <a:latin typeface="楷体_GB2312" pitchFamily="49" charset="-122"/>
              <a:ea typeface="楷体_GB2312" pitchFamily="49" charset="-122"/>
            </a:endParaRPr>
          </a:p>
          <a:p>
            <a:pPr marL="0" indent="0">
              <a:lnSpc>
                <a:spcPct val="100000"/>
              </a:lnSpc>
              <a:spcAft>
                <a:spcPts val="0"/>
              </a:spcAft>
              <a:buNone/>
            </a:pPr>
            <a:r>
              <a:rPr sz="2800" b="1" spc="0">
                <a:latin typeface="楷体_GB2312" pitchFamily="49" charset="-122"/>
                <a:ea typeface="楷体_GB2312" pitchFamily="49" charset="-122"/>
                <a:sym typeface="+mn-ea"/>
              </a:rPr>
              <a:t>        在</a:t>
            </a:r>
            <a:r>
              <a:rPr sz="2800" b="1" spc="0">
                <a:latin typeface="Arial" panose="020B0604020202090204" pitchFamily="34" charset="0"/>
                <a:ea typeface="楷体_GB2312" pitchFamily="49" charset="-122"/>
                <a:sym typeface="+mn-ea"/>
              </a:rPr>
              <a:t>“</a:t>
            </a:r>
            <a:r>
              <a:rPr sz="2800" b="1" spc="0">
                <a:latin typeface="楷体_GB2312" pitchFamily="49" charset="-122"/>
                <a:ea typeface="楷体_GB2312" pitchFamily="49" charset="-122"/>
                <a:sym typeface="+mn-ea"/>
              </a:rPr>
              <a:t>金牌至上</a:t>
            </a:r>
            <a:r>
              <a:rPr sz="2800" b="1" spc="0">
                <a:latin typeface="Arial" panose="020B0604020202090204" pitchFamily="34" charset="0"/>
                <a:ea typeface="楷体_GB2312" pitchFamily="49" charset="-122"/>
                <a:sym typeface="+mn-ea"/>
              </a:rPr>
              <a:t>”</a:t>
            </a:r>
            <a:r>
              <a:rPr sz="2800" b="1" spc="0">
                <a:latin typeface="楷体_GB2312" pitchFamily="49" charset="-122"/>
                <a:ea typeface="楷体_GB2312" pitchFamily="49" charset="-122"/>
                <a:sym typeface="+mn-ea"/>
              </a:rPr>
              <a:t>的重压之下，吴景彪哭了。吴景彪的哭声表明</a:t>
            </a:r>
            <a:r>
              <a:rPr sz="2800" b="1" spc="0">
                <a:solidFill>
                  <a:schemeClr val="tx1"/>
                </a:solidFill>
                <a:latin typeface="楷体_GB2312" pitchFamily="49" charset="-122"/>
                <a:ea typeface="楷体_GB2312" pitchFamily="49" charset="-122"/>
                <a:sym typeface="+mn-ea"/>
              </a:rPr>
              <a:t>，</a:t>
            </a:r>
            <a:r>
              <a:rPr sz="2800" b="1" u="sng" spc="0">
                <a:solidFill>
                  <a:srgbClr val="FF0000"/>
                </a:solidFill>
                <a:latin typeface="楷体_GB2312" pitchFamily="49" charset="-122"/>
                <a:ea typeface="楷体_GB2312" pitchFamily="49" charset="-122"/>
                <a:sym typeface="+mn-ea"/>
              </a:rPr>
              <a:t>（</a:t>
            </a:r>
            <a:r>
              <a:rPr lang="en-US" altLang="zh-CN" sz="2800" b="1" u="sng" spc="0">
                <a:solidFill>
                  <a:srgbClr val="FF0000"/>
                </a:solidFill>
                <a:latin typeface="楷体_GB2312" pitchFamily="49" charset="-122"/>
                <a:ea typeface="楷体_GB2312" pitchFamily="49" charset="-122"/>
                <a:sym typeface="+mn-ea"/>
              </a:rPr>
              <a:t>1</a:t>
            </a:r>
            <a:r>
              <a:rPr sz="2800" b="1" u="sng" spc="0">
                <a:solidFill>
                  <a:srgbClr val="FF0000"/>
                </a:solidFill>
                <a:latin typeface="楷体_GB2312" pitchFamily="49" charset="-122"/>
                <a:ea typeface="楷体_GB2312" pitchFamily="49" charset="-122"/>
                <a:sym typeface="+mn-ea"/>
              </a:rPr>
              <a:t>）</a:t>
            </a:r>
            <a:r>
              <a:rPr sz="2800" b="1" spc="0">
                <a:solidFill>
                  <a:schemeClr val="tx1"/>
                </a:solidFill>
                <a:latin typeface="楷体_GB2312" pitchFamily="49" charset="-122"/>
                <a:ea typeface="楷体_GB2312" pitchFamily="49" charset="-122"/>
                <a:sym typeface="+mn-ea"/>
              </a:rPr>
              <a:t>。</a:t>
            </a:r>
            <a:r>
              <a:rPr sz="2800" b="1" spc="0">
                <a:solidFill>
                  <a:schemeClr val="tx1"/>
                </a:solidFill>
                <a:latin typeface="Arial" panose="020B0604020202090204" pitchFamily="34" charset="0"/>
                <a:ea typeface="楷体_GB2312" pitchFamily="49" charset="-122"/>
                <a:sym typeface="+mn-ea"/>
              </a:rPr>
              <a:t>“</a:t>
            </a:r>
            <a:r>
              <a:rPr sz="2800" b="1" spc="0">
                <a:solidFill>
                  <a:schemeClr val="tx1"/>
                </a:solidFill>
                <a:latin typeface="楷体_GB2312" pitchFamily="49" charset="-122"/>
                <a:ea typeface="楷体_GB2312" pitchFamily="49" charset="-122"/>
                <a:sym typeface="+mn-ea"/>
              </a:rPr>
              <a:t>金</a:t>
            </a:r>
            <a:r>
              <a:rPr sz="2800" b="1" spc="0">
                <a:latin typeface="楷体_GB2312" pitchFamily="49" charset="-122"/>
                <a:ea typeface="楷体_GB2312" pitchFamily="49" charset="-122"/>
                <a:sym typeface="+mn-ea"/>
              </a:rPr>
              <a:t>牌至上</a:t>
            </a:r>
            <a:r>
              <a:rPr sz="2800" b="1" spc="0">
                <a:latin typeface="Arial" panose="020B0604020202090204" pitchFamily="34" charset="0"/>
                <a:ea typeface="楷体_GB2312" pitchFamily="49" charset="-122"/>
                <a:sym typeface="+mn-ea"/>
              </a:rPr>
              <a:t>”</a:t>
            </a:r>
            <a:r>
              <a:rPr sz="2800" b="1" spc="0">
                <a:latin typeface="楷体_GB2312" pitchFamily="49" charset="-122"/>
                <a:ea typeface="楷体_GB2312" pitchFamily="49" charset="-122"/>
                <a:sym typeface="+mn-ea"/>
              </a:rPr>
              <a:t>的背后其实还是践行着</a:t>
            </a:r>
            <a:r>
              <a:rPr sz="2800" b="1" spc="0">
                <a:latin typeface="Arial" panose="020B0604020202090204" pitchFamily="34" charset="0"/>
                <a:ea typeface="楷体_GB2312" pitchFamily="49" charset="-122"/>
                <a:sym typeface="+mn-ea"/>
              </a:rPr>
              <a:t>“</a:t>
            </a:r>
            <a:r>
              <a:rPr sz="2800" b="1" spc="0">
                <a:latin typeface="楷体_GB2312" pitchFamily="49" charset="-122"/>
                <a:ea typeface="楷体_GB2312" pitchFamily="49" charset="-122"/>
                <a:sym typeface="+mn-ea"/>
              </a:rPr>
              <a:t>胜者为王败者为寇</a:t>
            </a:r>
            <a:r>
              <a:rPr sz="2800" b="1" spc="0">
                <a:latin typeface="Arial" panose="020B0604020202090204" pitchFamily="34" charset="0"/>
                <a:ea typeface="楷体_GB2312" pitchFamily="49" charset="-122"/>
                <a:sym typeface="+mn-ea"/>
              </a:rPr>
              <a:t>”</a:t>
            </a:r>
            <a:r>
              <a:rPr sz="2800" b="1" spc="0">
                <a:latin typeface="楷体_GB2312" pitchFamily="49" charset="-122"/>
                <a:ea typeface="楷体_GB2312" pitchFamily="49" charset="-122"/>
                <a:sym typeface="+mn-ea"/>
              </a:rPr>
              <a:t>的社会逻辑。所以，要化解运动员身上的重压，</a:t>
            </a:r>
            <a:r>
              <a:rPr sz="2800" b="1" u="sng" spc="0">
                <a:solidFill>
                  <a:srgbClr val="FF0000"/>
                </a:solidFill>
                <a:latin typeface="楷体_GB2312" pitchFamily="49" charset="-122"/>
                <a:ea typeface="楷体_GB2312" pitchFamily="49" charset="-122"/>
                <a:sym typeface="+mn-ea"/>
              </a:rPr>
              <a:t>（</a:t>
            </a:r>
            <a:r>
              <a:rPr lang="en-US" altLang="zh-CN" sz="2800" b="1" u="sng" spc="0">
                <a:solidFill>
                  <a:srgbClr val="FF0000"/>
                </a:solidFill>
                <a:latin typeface="楷体_GB2312" pitchFamily="49" charset="-122"/>
                <a:ea typeface="楷体_GB2312" pitchFamily="49" charset="-122"/>
                <a:sym typeface="+mn-ea"/>
              </a:rPr>
              <a:t>2</a:t>
            </a:r>
            <a:r>
              <a:rPr sz="2800" b="1" u="sng" spc="0">
                <a:solidFill>
                  <a:srgbClr val="FF0000"/>
                </a:solidFill>
                <a:latin typeface="楷体_GB2312" pitchFamily="49" charset="-122"/>
                <a:ea typeface="楷体_GB2312" pitchFamily="49" charset="-122"/>
                <a:sym typeface="+mn-ea"/>
              </a:rPr>
              <a:t>）</a:t>
            </a:r>
            <a:r>
              <a:rPr sz="2800" b="1" u="sng" spc="0">
                <a:latin typeface="楷体_GB2312" pitchFamily="49" charset="-122"/>
                <a:ea typeface="楷体_GB2312" pitchFamily="49" charset="-122"/>
                <a:sym typeface="+mn-ea"/>
              </a:rPr>
              <a:t> </a:t>
            </a:r>
            <a:r>
              <a:rPr sz="2800" b="1" spc="0">
                <a:latin typeface="楷体_GB2312" pitchFamily="49" charset="-122"/>
                <a:ea typeface="楷体_GB2312" pitchFamily="49" charset="-122"/>
                <a:sym typeface="+mn-ea"/>
              </a:rPr>
              <a:t>：学着给所有失利者一个肩膀，学着给所有失利者一个鼓励，乃至一个公正的评价及待遇，学着向所有比赛参与者表达一种感激。如何对待金牌得主，如何对待那些失利者，其实这不仅仅是赛场上的事</a:t>
            </a:r>
            <a:r>
              <a:rPr sz="2800" b="1" spc="0">
                <a:solidFill>
                  <a:schemeClr val="tx1"/>
                </a:solidFill>
                <a:latin typeface="楷体_GB2312" pitchFamily="49" charset="-122"/>
                <a:ea typeface="楷体_GB2312" pitchFamily="49" charset="-122"/>
                <a:sym typeface="+mn-ea"/>
              </a:rPr>
              <a:t>，</a:t>
            </a:r>
            <a:r>
              <a:rPr sz="2800" b="1" u="sng" spc="0">
                <a:solidFill>
                  <a:srgbClr val="FF0000"/>
                </a:solidFill>
                <a:latin typeface="楷体_GB2312" pitchFamily="49" charset="-122"/>
                <a:ea typeface="楷体_GB2312" pitchFamily="49" charset="-122"/>
                <a:sym typeface="+mn-ea"/>
              </a:rPr>
              <a:t>（</a:t>
            </a:r>
            <a:r>
              <a:rPr lang="en-US" altLang="zh-CN" sz="2800" b="1" u="sng" spc="0">
                <a:solidFill>
                  <a:srgbClr val="FF0000"/>
                </a:solidFill>
                <a:latin typeface="楷体_GB2312" pitchFamily="49" charset="-122"/>
                <a:ea typeface="楷体_GB2312" pitchFamily="49" charset="-122"/>
                <a:sym typeface="+mn-ea"/>
              </a:rPr>
              <a:t>3</a:t>
            </a:r>
            <a:r>
              <a:rPr sz="2800" b="1" u="sng" spc="0">
                <a:solidFill>
                  <a:srgbClr val="FF0000"/>
                </a:solidFill>
                <a:latin typeface="楷体_GB2312" pitchFamily="49" charset="-122"/>
                <a:ea typeface="楷体_GB2312" pitchFamily="49" charset="-122"/>
                <a:sym typeface="+mn-ea"/>
              </a:rPr>
              <a:t>）</a:t>
            </a:r>
            <a:r>
              <a:rPr sz="2800" b="1" spc="0">
                <a:solidFill>
                  <a:schemeClr val="tx1"/>
                </a:solidFill>
                <a:latin typeface="楷体_GB2312" pitchFamily="49" charset="-122"/>
                <a:ea typeface="楷体_GB2312" pitchFamily="49" charset="-122"/>
                <a:sym typeface="+mn-ea"/>
              </a:rPr>
              <a:t>。</a:t>
            </a:r>
            <a:endParaRPr lang="zh-CN" altLang="en-US" sz="2800" b="1" u="sng" spc="0" dirty="0">
              <a:solidFill>
                <a:srgbClr val="FF0000"/>
              </a:solidFill>
              <a:latin typeface="楷体_GB2312" pitchFamily="49" charset="-122"/>
              <a:ea typeface="楷体_GB2312" pitchFamily="49" charset="-122"/>
            </a:endParaRPr>
          </a:p>
          <a:p>
            <a:pPr marL="0" indent="0">
              <a:lnSpc>
                <a:spcPct val="100000"/>
              </a:lnSpc>
              <a:spcAft>
                <a:spcPts val="0"/>
              </a:spcAft>
              <a:buNone/>
            </a:pPr>
            <a:r>
              <a:rPr sz="2800" b="1" spc="0">
                <a:solidFill>
                  <a:schemeClr val="tx1"/>
                </a:solidFill>
                <a:latin typeface="宋体-简" panose="02010800040101010101" charset="-122"/>
                <a:ea typeface="宋体-简" panose="02010800040101010101" charset="-122"/>
                <a:sym typeface="+mn-ea"/>
              </a:rPr>
              <a:t>【参考答案】（</a:t>
            </a:r>
            <a:r>
              <a:rPr lang="en-US" altLang="zh-CN" sz="2800" b="1" spc="0">
                <a:solidFill>
                  <a:schemeClr val="tx1"/>
                </a:solidFill>
                <a:latin typeface="宋体-简" panose="02010800040101010101" charset="-122"/>
                <a:ea typeface="宋体-简" panose="02010800040101010101" charset="-122"/>
                <a:sym typeface="+mn-ea"/>
              </a:rPr>
              <a:t>1</a:t>
            </a:r>
            <a:r>
              <a:rPr sz="2800" b="1" spc="0">
                <a:solidFill>
                  <a:schemeClr val="tx1"/>
                </a:solidFill>
                <a:latin typeface="宋体-简" panose="02010800040101010101" charset="-122"/>
                <a:ea typeface="宋体-简" panose="02010800040101010101" charset="-122"/>
                <a:sym typeface="+mn-ea"/>
              </a:rPr>
              <a:t>）运动员承受的压力巨大 （</a:t>
            </a:r>
            <a:r>
              <a:rPr lang="en-US" altLang="zh-CN" sz="2800" b="1" spc="0">
                <a:solidFill>
                  <a:schemeClr val="tx1"/>
                </a:solidFill>
                <a:latin typeface="宋体-简" panose="02010800040101010101" charset="-122"/>
                <a:ea typeface="宋体-简" panose="02010800040101010101" charset="-122"/>
                <a:sym typeface="+mn-ea"/>
              </a:rPr>
              <a:t>2</a:t>
            </a:r>
            <a:r>
              <a:rPr sz="2800" b="1" spc="0">
                <a:solidFill>
                  <a:schemeClr val="tx1"/>
                </a:solidFill>
                <a:latin typeface="宋体-简" panose="02010800040101010101" charset="-122"/>
                <a:ea typeface="宋体-简" panose="02010800040101010101" charset="-122"/>
                <a:sym typeface="+mn-ea"/>
              </a:rPr>
              <a:t>）我们给予</a:t>
            </a:r>
            <a:r>
              <a:rPr sz="2800" b="1" spc="0">
                <a:latin typeface="宋体-简" panose="02010800040101010101" charset="-122"/>
                <a:ea typeface="宋体-简" panose="02010800040101010101" charset="-122"/>
                <a:sym typeface="+mn-ea"/>
              </a:rPr>
              <a:t>所有运动员尊重和</a:t>
            </a:r>
            <a:r>
              <a:rPr sz="2800" b="1" spc="0">
                <a:solidFill>
                  <a:schemeClr val="tx1"/>
                </a:solidFill>
                <a:latin typeface="宋体-简" panose="02010800040101010101" charset="-122"/>
                <a:ea typeface="宋体-简" panose="02010800040101010101" charset="-122"/>
                <a:sym typeface="+mn-ea"/>
              </a:rPr>
              <a:t>公正（</a:t>
            </a:r>
            <a:r>
              <a:rPr lang="en-US" altLang="zh-CN" sz="2800" b="1" spc="0">
                <a:solidFill>
                  <a:schemeClr val="tx1"/>
                </a:solidFill>
                <a:latin typeface="宋体-简" panose="02010800040101010101" charset="-122"/>
                <a:ea typeface="宋体-简" panose="02010800040101010101" charset="-122"/>
                <a:sym typeface="+mn-ea"/>
              </a:rPr>
              <a:t>3</a:t>
            </a:r>
            <a:r>
              <a:rPr sz="2800" b="1" spc="0">
                <a:solidFill>
                  <a:schemeClr val="tx1"/>
                </a:solidFill>
                <a:latin typeface="宋体-简" panose="02010800040101010101" charset="-122"/>
                <a:ea typeface="宋体-简" panose="02010800040101010101" charset="-122"/>
                <a:sym typeface="+mn-ea"/>
              </a:rPr>
              <a:t>）更是整个社会成败观念</a:t>
            </a:r>
            <a:r>
              <a:rPr sz="2800" b="1" spc="0">
                <a:latin typeface="宋体-简" panose="02010800040101010101" charset="-122"/>
                <a:ea typeface="宋体-简" panose="02010800040101010101" charset="-122"/>
                <a:sym typeface="+mn-ea"/>
              </a:rPr>
              <a:t>的</a:t>
            </a:r>
            <a:r>
              <a:rPr sz="2800" b="1" spc="0">
                <a:solidFill>
                  <a:schemeClr val="tx1"/>
                </a:solidFill>
                <a:latin typeface="宋体-简" panose="02010800040101010101" charset="-122"/>
                <a:ea typeface="宋体-简" panose="02010800040101010101" charset="-122"/>
                <a:sym typeface="+mn-ea"/>
              </a:rPr>
              <a:t>问题</a:t>
            </a:r>
            <a:endParaRPr lang="zh-CN" altLang="en-US" sz="2800" b="1" spc="0" dirty="0">
              <a:solidFill>
                <a:schemeClr val="tx1"/>
              </a:solidFill>
              <a:latin typeface="宋体-简" panose="02010800040101010101" charset="-122"/>
              <a:ea typeface="宋体-简" panose="02010800040101010101"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linds(horizontal)">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linds(horizont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737995" y="548005"/>
            <a:ext cx="10122535" cy="6050915"/>
          </a:xfrm>
        </p:spPr>
        <p:txBody>
          <a:bodyPr/>
          <a:p>
            <a:pPr>
              <a:lnSpc>
                <a:spcPct val="100000"/>
              </a:lnSpc>
            </a:pPr>
            <a:r>
              <a:rPr lang="en-US" altLang="zh-CN" sz="3200" b="1">
                <a:latin typeface="黑体" pitchFamily="49" charset="-122"/>
                <a:ea typeface="黑体" pitchFamily="49" charset="-122"/>
                <a:sym typeface="Arial" panose="020B0604020202090204" pitchFamily="34" charset="0"/>
              </a:rPr>
              <a:t>“</a:t>
            </a:r>
            <a:r>
              <a:rPr sz="3200" b="1">
                <a:latin typeface="黑体" pitchFamily="49" charset="-122"/>
                <a:ea typeface="黑体" pitchFamily="49" charset="-122"/>
                <a:sym typeface="Arial" panose="020B0604020202090204" pitchFamily="34" charset="0"/>
              </a:rPr>
              <a:t>补写”题目自</a:t>
            </a:r>
            <a:r>
              <a:rPr lang="en-US" altLang="zh-CN" sz="3200" b="1">
                <a:latin typeface="黑体" pitchFamily="49" charset="-122"/>
                <a:ea typeface="黑体" pitchFamily="49" charset="-122"/>
                <a:sym typeface="Arial" panose="020B0604020202090204" pitchFamily="34" charset="0"/>
              </a:rPr>
              <a:t>2008</a:t>
            </a:r>
            <a:r>
              <a:rPr sz="3200" b="1">
                <a:latin typeface="黑体" pitchFamily="49" charset="-122"/>
                <a:ea typeface="黑体" pitchFamily="49" charset="-122"/>
                <a:sym typeface="Arial" panose="020B0604020202090204" pitchFamily="34" charset="0"/>
              </a:rPr>
              <a:t>年出现在高考语文试卷以来，已然成为命题人的法宝。</a:t>
            </a:r>
            <a:r>
              <a:rPr sz="3200" b="1">
                <a:solidFill>
                  <a:srgbClr val="FF0000"/>
                </a:solidFill>
                <a:latin typeface="黑体" pitchFamily="49" charset="-122"/>
                <a:ea typeface="黑体" pitchFamily="49" charset="-122"/>
                <a:sym typeface="Arial" panose="020B0604020202090204" pitchFamily="34" charset="0"/>
              </a:rPr>
              <a:t>从最初的“补写关联词”发展到如今的“补写句子”，</a:t>
            </a:r>
            <a:r>
              <a:rPr sz="3200" b="1">
                <a:latin typeface="黑体" pitchFamily="49" charset="-122"/>
                <a:ea typeface="黑体" pitchFamily="49" charset="-122"/>
                <a:sym typeface="Arial" panose="020B0604020202090204" pitchFamily="34" charset="0"/>
              </a:rPr>
              <a:t>难度升级之后的版本已经日趋稳定。</a:t>
            </a:r>
            <a:endParaRPr sz="3200" b="1">
              <a:latin typeface="黑体" pitchFamily="49" charset="-122"/>
              <a:ea typeface="黑体" pitchFamily="49" charset="-122"/>
              <a:sym typeface="Arial" panose="020B0604020202090204" pitchFamily="34" charset="0"/>
            </a:endParaRPr>
          </a:p>
          <a:p>
            <a:pPr>
              <a:lnSpc>
                <a:spcPct val="100000"/>
              </a:lnSpc>
            </a:pPr>
            <a:r>
              <a:rPr sz="3200" b="1">
                <a:latin typeface="黑体" pitchFamily="49" charset="-122"/>
                <a:ea typeface="黑体" pitchFamily="49" charset="-122"/>
                <a:sym typeface="Arial" panose="020B0604020202090204" pitchFamily="34" charset="0"/>
              </a:rPr>
              <a:t> </a:t>
            </a:r>
            <a:endParaRPr sz="3200" b="1">
              <a:latin typeface="黑体" pitchFamily="49" charset="-122"/>
              <a:ea typeface="黑体" pitchFamily="49" charset="-122"/>
              <a:sym typeface="Arial" panose="020B0604020202090204" pitchFamily="34" charset="0"/>
            </a:endParaRPr>
          </a:p>
          <a:p>
            <a:pPr>
              <a:lnSpc>
                <a:spcPct val="100000"/>
              </a:lnSpc>
            </a:pPr>
            <a:r>
              <a:rPr sz="3200" b="1">
                <a:latin typeface="黑体" pitchFamily="49" charset="-122"/>
                <a:ea typeface="黑体" pitchFamily="49" charset="-122"/>
                <a:sym typeface="Arial" panose="020B0604020202090204" pitchFamily="34" charset="0"/>
              </a:rPr>
              <a:t>学习目标：</a:t>
            </a:r>
            <a:endParaRPr sz="3200" b="1">
              <a:latin typeface="黑体" pitchFamily="49" charset="-122"/>
              <a:ea typeface="黑体" pitchFamily="49" charset="-122"/>
              <a:sym typeface="Arial" panose="020B0604020202090204" pitchFamily="34" charset="0"/>
            </a:endParaRPr>
          </a:p>
          <a:p>
            <a:pPr marL="0" indent="0">
              <a:lnSpc>
                <a:spcPct val="100000"/>
              </a:lnSpc>
              <a:buNone/>
            </a:pPr>
            <a:r>
              <a:rPr lang="en-US" altLang="zh-CN" sz="3200" b="1">
                <a:latin typeface="黑体" pitchFamily="49" charset="-122"/>
                <a:ea typeface="黑体" pitchFamily="49" charset="-122"/>
                <a:sym typeface="+mn-ea"/>
              </a:rPr>
              <a:t>   1</a:t>
            </a:r>
            <a:r>
              <a:rPr sz="3200" b="1">
                <a:latin typeface="黑体" pitchFamily="49" charset="-122"/>
                <a:ea typeface="黑体" pitchFamily="49" charset="-122"/>
                <a:sym typeface="+mn-ea"/>
              </a:rPr>
              <a:t>、了解补写句子的</a:t>
            </a:r>
            <a:r>
              <a:rPr sz="3200" b="1">
                <a:solidFill>
                  <a:srgbClr val="FF0000"/>
                </a:solidFill>
                <a:latin typeface="黑体" pitchFamily="49" charset="-122"/>
                <a:ea typeface="黑体" pitchFamily="49" charset="-122"/>
                <a:sym typeface="+mn-ea"/>
              </a:rPr>
              <a:t>题型种类和特点。</a:t>
            </a:r>
            <a:endParaRPr lang="zh-CN" altLang="en-US" sz="3200" b="1" dirty="0">
              <a:solidFill>
                <a:srgbClr val="FF0000"/>
              </a:solidFill>
              <a:latin typeface="黑体" pitchFamily="49" charset="-122"/>
              <a:ea typeface="黑体" pitchFamily="49" charset="-122"/>
            </a:endParaRPr>
          </a:p>
          <a:p>
            <a:pPr marL="0" indent="0">
              <a:lnSpc>
                <a:spcPct val="100000"/>
              </a:lnSpc>
              <a:buNone/>
            </a:pPr>
            <a:r>
              <a:rPr lang="en-US" altLang="zh-CN" sz="3200" b="1">
                <a:latin typeface="黑体" pitchFamily="49" charset="-122"/>
                <a:ea typeface="黑体" pitchFamily="49" charset="-122"/>
                <a:sym typeface="+mn-ea"/>
              </a:rPr>
              <a:t>   2</a:t>
            </a:r>
            <a:r>
              <a:rPr sz="3200" b="1">
                <a:latin typeface="黑体" pitchFamily="49" charset="-122"/>
                <a:ea typeface="黑体" pitchFamily="49" charset="-122"/>
                <a:sym typeface="+mn-ea"/>
              </a:rPr>
              <a:t>、总结</a:t>
            </a:r>
            <a:r>
              <a:rPr sz="3200" b="1">
                <a:solidFill>
                  <a:srgbClr val="FF0000"/>
                </a:solidFill>
                <a:latin typeface="黑体" pitchFamily="49" charset="-122"/>
                <a:ea typeface="黑体" pitchFamily="49" charset="-122"/>
                <a:sym typeface="+mn-ea"/>
              </a:rPr>
              <a:t>答题方法和规律</a:t>
            </a:r>
            <a:r>
              <a:rPr sz="3200" b="1">
                <a:latin typeface="黑体" pitchFamily="49" charset="-122"/>
                <a:ea typeface="黑体" pitchFamily="49" charset="-122"/>
                <a:sym typeface="+mn-ea"/>
              </a:rPr>
              <a:t>。</a:t>
            </a:r>
            <a:endParaRPr lang="zh-CN" altLang="en-US" sz="3200" b="1" dirty="0">
              <a:latin typeface="黑体" pitchFamily="49" charset="-122"/>
              <a:ea typeface="黑体" pitchFamily="49" charset="-122"/>
            </a:endParaRPr>
          </a:p>
          <a:p>
            <a:pPr marL="0" indent="0">
              <a:lnSpc>
                <a:spcPct val="100000"/>
              </a:lnSpc>
              <a:buNone/>
            </a:pPr>
            <a:r>
              <a:rPr lang="en-US" altLang="zh-CN" sz="3200" b="1">
                <a:latin typeface="黑体" pitchFamily="49" charset="-122"/>
                <a:ea typeface="黑体" pitchFamily="49" charset="-122"/>
                <a:sym typeface="+mn-ea"/>
              </a:rPr>
              <a:t>   3</a:t>
            </a:r>
            <a:r>
              <a:rPr sz="3200" b="1">
                <a:latin typeface="黑体" pitchFamily="49" charset="-122"/>
                <a:ea typeface="黑体" pitchFamily="49" charset="-122"/>
                <a:sym typeface="+mn-ea"/>
              </a:rPr>
              <a:t>、能够根据要求补写</a:t>
            </a:r>
            <a:r>
              <a:rPr sz="3200" b="1">
                <a:solidFill>
                  <a:srgbClr val="0070C0"/>
                </a:solidFill>
                <a:latin typeface="黑体" pitchFamily="49" charset="-122"/>
                <a:ea typeface="黑体" pitchFamily="49" charset="-122"/>
                <a:sym typeface="+mn-ea"/>
              </a:rPr>
              <a:t>合乎要求的句子</a:t>
            </a:r>
            <a:r>
              <a:rPr sz="3200" b="1">
                <a:solidFill>
                  <a:srgbClr val="0070C0"/>
                </a:solidFill>
                <a:latin typeface="Arial" panose="020B0604020202090204" pitchFamily="34" charset="0"/>
                <a:ea typeface="宋体" charset="-122"/>
                <a:sym typeface="+mn-ea"/>
              </a:rPr>
              <a:t>。</a:t>
            </a:r>
            <a:r>
              <a:rPr sz="3200" b="1">
                <a:latin typeface="黑体" pitchFamily="49" charset="-122"/>
                <a:ea typeface="黑体" pitchFamily="49" charset="-122"/>
                <a:sym typeface="Arial" panose="020B0604020202090204" pitchFamily="34" charset="0"/>
              </a:rPr>
              <a:t>   </a:t>
            </a:r>
            <a:endParaRPr lang="zh-CN" altLang="en-US" sz="3200" b="1" dirty="0">
              <a:latin typeface="黑体" pitchFamily="49" charset="-122"/>
              <a:ea typeface="黑体" pitchFamily="49" charset="-122"/>
            </a:endParaRPr>
          </a:p>
          <a:p>
            <a:endParaRPr lang="zh-CN" altLang="en-US" sz="3200"/>
          </a:p>
        </p:txBody>
      </p:sp>
      <p:pic>
        <p:nvPicPr>
          <p:cNvPr id="7" name="图片 6" descr="省实校徽确认稿_00"/>
          <p:cNvPicPr>
            <a:picLocks noChangeAspect="1"/>
          </p:cNvPicPr>
          <p:nvPr/>
        </p:nvPicPr>
        <p:blipFill>
          <a:blip r:embed="rId1">
            <a:lum bright="-24000" contrast="42000"/>
          </a:blip>
          <a:stretch>
            <a:fillRect/>
          </a:stretch>
        </p:blipFill>
        <p:spPr>
          <a:xfrm>
            <a:off x="230505" y="351155"/>
            <a:ext cx="1383665" cy="126619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805305" y="290830"/>
            <a:ext cx="9902190" cy="933450"/>
          </a:xfrm>
        </p:spPr>
        <p:txBody>
          <a:bodyPr/>
          <a:p>
            <a:r>
              <a:rPr lang="zh-CN" altLang="en-US" sz="3600"/>
              <a:t>非选择题解题思路小结</a:t>
            </a:r>
            <a:br>
              <a:rPr lang="zh-CN" altLang="en-US" sz="3600"/>
            </a:br>
            <a:r>
              <a:rPr sz="3600">
                <a:latin typeface="宋体-简" panose="02010800040101010101" charset="-122"/>
                <a:ea typeface="宋体-简" panose="02010800040101010101" charset="-122"/>
                <a:sym typeface="+mn-ea"/>
              </a:rPr>
              <a:t>整体解读有序文本，瞻前顾后恰当补写</a:t>
            </a:r>
            <a:br>
              <a:rPr lang="zh-CN" altLang="en-US" sz="3600" b="1">
                <a:solidFill>
                  <a:schemeClr val="tx1"/>
                </a:solidFill>
                <a:latin typeface="宋体-简" panose="02010800040101010101" charset="-122"/>
                <a:ea typeface="宋体-简" panose="02010800040101010101" charset="-122"/>
              </a:rPr>
            </a:br>
            <a:endParaRPr lang="zh-CN" altLang="en-US" sz="3600" b="1">
              <a:solidFill>
                <a:schemeClr val="tx1"/>
              </a:solidFill>
              <a:latin typeface="宋体-简" panose="02010800040101010101" charset="-122"/>
              <a:ea typeface="宋体-简" panose="02010800040101010101" charset="-122"/>
            </a:endParaRPr>
          </a:p>
        </p:txBody>
      </p:sp>
      <p:sp>
        <p:nvSpPr>
          <p:cNvPr id="3" name="内容占位符 2"/>
          <p:cNvSpPr>
            <a:spLocks noGrp="1"/>
          </p:cNvSpPr>
          <p:nvPr>
            <p:ph idx="1"/>
          </p:nvPr>
        </p:nvSpPr>
        <p:spPr>
          <a:xfrm>
            <a:off x="1856105" y="1613535"/>
            <a:ext cx="9665970" cy="4727575"/>
          </a:xfrm>
        </p:spPr>
        <p:txBody>
          <a:bodyPr/>
          <a:p>
            <a:r>
              <a:rPr lang="zh-CN" altLang="en-US" sz="3200" b="1">
                <a:latin typeface="宋体-简" panose="02010800040101010101" charset="-122"/>
                <a:ea typeface="宋体-简" panose="02010800040101010101" charset="-122"/>
              </a:rPr>
              <a:t>辨清文本类型，梳理文段主要内容及层次。</a:t>
            </a:r>
            <a:endParaRPr lang="zh-CN" altLang="en-US" sz="3200" b="1">
              <a:latin typeface="宋体-简" panose="02010800040101010101" charset="-122"/>
              <a:ea typeface="宋体-简" panose="02010800040101010101" charset="-122"/>
            </a:endParaRPr>
          </a:p>
          <a:p>
            <a:r>
              <a:rPr lang="zh-CN" altLang="en-US" sz="3200" b="1">
                <a:latin typeface="宋体-简" panose="02010800040101010101" charset="-122"/>
                <a:ea typeface="宋体-简" panose="02010800040101010101" charset="-122"/>
              </a:rPr>
              <a:t>根据在文段中的位置，确定其逻辑上的功用，注意关联词。</a:t>
            </a:r>
            <a:endParaRPr lang="zh-CN" altLang="en-US" sz="3200" b="1">
              <a:latin typeface="宋体-简" panose="02010800040101010101" charset="-122"/>
              <a:ea typeface="宋体-简" panose="02010800040101010101" charset="-122"/>
            </a:endParaRPr>
          </a:p>
          <a:p>
            <a:r>
              <a:rPr lang="zh-CN" altLang="en-US" sz="3200" b="1">
                <a:latin typeface="宋体-简" panose="02010800040101010101" charset="-122"/>
                <a:ea typeface="宋体-简" panose="02010800040101010101" charset="-122"/>
              </a:rPr>
              <a:t>联系上下文，留心关键词，找准关键概念。</a:t>
            </a:r>
            <a:endParaRPr lang="zh-CN" altLang="en-US" sz="3200" b="1">
              <a:latin typeface="宋体-简" panose="02010800040101010101" charset="-122"/>
              <a:ea typeface="宋体-简" panose="02010800040101010101" charset="-122"/>
            </a:endParaRPr>
          </a:p>
          <a:p>
            <a:r>
              <a:rPr sz="3200" b="1">
                <a:solidFill>
                  <a:schemeClr val="tx1"/>
                </a:solidFill>
                <a:latin typeface="宋体-简" panose="02010800040101010101" charset="-122"/>
                <a:ea typeface="宋体-简" panose="02010800040101010101" charset="-122"/>
                <a:sym typeface="+mn-ea"/>
              </a:rPr>
              <a:t>根据字数要求，表述答案。</a:t>
            </a:r>
            <a:endParaRPr lang="zh-CN" altLang="en-US" sz="3200" b="1" dirty="0">
              <a:solidFill>
                <a:schemeClr val="tx1"/>
              </a:solidFill>
              <a:latin typeface="宋体-简" panose="02010800040101010101" charset="-122"/>
              <a:ea typeface="宋体-简" panose="02010800040101010101" charset="-122"/>
            </a:endParaRPr>
          </a:p>
          <a:p>
            <a:pPr algn="l"/>
            <a:endParaRPr lang="zh-CN" altLang="en-US" sz="3200" b="1">
              <a:solidFill>
                <a:schemeClr val="tx1"/>
              </a:solidFill>
              <a:latin typeface="宋体-简" panose="02010800040101010101" charset="-122"/>
              <a:ea typeface="宋体-简" panose="02010800040101010101" charset="-122"/>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975485" y="391795"/>
            <a:ext cx="9546590" cy="560705"/>
          </a:xfrm>
        </p:spPr>
        <p:txBody>
          <a:bodyPr/>
          <a:p>
            <a:r>
              <a:rPr lang="zh-CN" altLang="en-US" sz="3600"/>
              <a:t>作业安排</a:t>
            </a:r>
            <a:endParaRPr lang="zh-CN" altLang="en-US" sz="3600"/>
          </a:p>
        </p:txBody>
      </p:sp>
      <p:sp>
        <p:nvSpPr>
          <p:cNvPr id="3" name="内容占位符 2"/>
          <p:cNvSpPr>
            <a:spLocks noGrp="1"/>
          </p:cNvSpPr>
          <p:nvPr>
            <p:ph idx="1"/>
          </p:nvPr>
        </p:nvSpPr>
        <p:spPr>
          <a:xfrm>
            <a:off x="2009140" y="1376045"/>
            <a:ext cx="9512935" cy="4965065"/>
          </a:xfrm>
        </p:spPr>
        <p:txBody>
          <a:bodyPr/>
          <a:p>
            <a:r>
              <a:rPr lang="zh-CN" altLang="en-US" sz="3200"/>
              <a:t>请大家完成</a:t>
            </a:r>
            <a:r>
              <a:rPr lang="en-US" altLang="zh-CN" sz="3200"/>
              <a:t>“</a:t>
            </a:r>
            <a:r>
              <a:rPr sz="3200"/>
              <a:t>五三</a:t>
            </a:r>
            <a:r>
              <a:rPr lang="en-US" altLang="zh-CN" sz="3200"/>
              <a:t>”P290</a:t>
            </a:r>
            <a:r>
              <a:rPr sz="3200"/>
              <a:t>至</a:t>
            </a:r>
            <a:r>
              <a:rPr lang="en-US" altLang="zh-CN" sz="3200"/>
              <a:t>292</a:t>
            </a:r>
            <a:r>
              <a:rPr sz="3200"/>
              <a:t>，</a:t>
            </a:r>
            <a:r>
              <a:rPr lang="en-US" altLang="zh-CN" sz="3200"/>
              <a:t>P298</a:t>
            </a:r>
            <a:r>
              <a:rPr sz="3200"/>
              <a:t>至</a:t>
            </a:r>
            <a:r>
              <a:rPr lang="en-US" altLang="zh-CN" sz="3200"/>
              <a:t>300</a:t>
            </a:r>
            <a:r>
              <a:rPr sz="3200"/>
              <a:t>相关内容。</a:t>
            </a:r>
            <a:endParaRPr lang="en-US" altLang="zh-CN" sz="3200"/>
          </a:p>
          <a:p>
            <a:endParaRPr sz="3200"/>
          </a:p>
          <a:p>
            <a:r>
              <a:rPr sz="3200"/>
              <a:t>谢谢大家！！祝大家新年身体健康，学业进步！</a:t>
            </a:r>
            <a:endParaRPr sz="3200"/>
          </a:p>
        </p:txBody>
      </p:sp>
      <p:pic>
        <p:nvPicPr>
          <p:cNvPr id="7" name="图片 6" descr="省实校徽确认稿_00"/>
          <p:cNvPicPr>
            <a:picLocks noChangeAspect="1"/>
          </p:cNvPicPr>
          <p:nvPr/>
        </p:nvPicPr>
        <p:blipFill>
          <a:blip r:embed="rId1">
            <a:lum bright="-24000" contrast="42000"/>
          </a:blip>
          <a:stretch>
            <a:fillRect/>
          </a:stretch>
        </p:blipFill>
        <p:spPr>
          <a:xfrm>
            <a:off x="230505" y="351155"/>
            <a:ext cx="1383665" cy="126619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52070" y="105410"/>
            <a:ext cx="10852150" cy="613410"/>
          </a:xfrm>
        </p:spPr>
        <p:txBody>
          <a:bodyPr>
            <a:normAutofit fontScale="90000"/>
          </a:bodyPr>
          <a:p>
            <a:r>
              <a:rPr sz="3600">
                <a:latin typeface="黑体" pitchFamily="49" charset="-122"/>
                <a:ea typeface="黑体" pitchFamily="49" charset="-122"/>
                <a:sym typeface="+mn-ea"/>
              </a:rPr>
              <a:t>补写句子的</a:t>
            </a:r>
            <a:r>
              <a:rPr sz="3600">
                <a:solidFill>
                  <a:srgbClr val="FF0000"/>
                </a:solidFill>
                <a:latin typeface="黑体" pitchFamily="49" charset="-122"/>
                <a:ea typeface="黑体" pitchFamily="49" charset="-122"/>
                <a:sym typeface="+mn-ea"/>
              </a:rPr>
              <a:t>题型种类和特点</a:t>
            </a:r>
            <a:br>
              <a:rPr lang="zh-CN" altLang="en-US" sz="3600" b="1" dirty="0">
                <a:solidFill>
                  <a:srgbClr val="FF0000"/>
                </a:solidFill>
                <a:latin typeface="黑体" pitchFamily="49" charset="-122"/>
                <a:ea typeface="黑体" pitchFamily="49" charset="-122"/>
              </a:rPr>
            </a:br>
            <a:endParaRPr lang="zh-CN" altLang="en-US" sz="3600"/>
          </a:p>
        </p:txBody>
      </p:sp>
      <p:sp>
        <p:nvSpPr>
          <p:cNvPr id="3" name="内容占位符 2"/>
          <p:cNvSpPr>
            <a:spLocks noGrp="1"/>
          </p:cNvSpPr>
          <p:nvPr>
            <p:ph idx="1"/>
          </p:nvPr>
        </p:nvSpPr>
        <p:spPr>
          <a:xfrm>
            <a:off x="52070" y="718820"/>
            <a:ext cx="12087225" cy="6064250"/>
          </a:xfrm>
          <a:solidFill>
            <a:schemeClr val="bg1"/>
          </a:solidFill>
        </p:spPr>
        <p:txBody>
          <a:bodyPr/>
          <a:p>
            <a:pPr indent="0">
              <a:lnSpc>
                <a:spcPct val="100000"/>
              </a:lnSpc>
              <a:spcAft>
                <a:spcPts val="0"/>
              </a:spcAft>
            </a:pPr>
            <a:r>
              <a:rPr lang="zh-CN" altLang="en-US" sz="3200" b="1"/>
              <a:t>题型：选择题和非选择题（以</a:t>
            </a:r>
            <a:r>
              <a:rPr lang="en-US" altLang="zh-CN" sz="3200" b="1"/>
              <a:t>2019</a:t>
            </a:r>
            <a:r>
              <a:rPr sz="3200" b="1"/>
              <a:t>年全国一卷为例</a:t>
            </a:r>
            <a:r>
              <a:rPr lang="zh-CN" altLang="en-US" sz="3200" b="1"/>
              <a:t>）</a:t>
            </a:r>
            <a:endParaRPr lang="zh-CN" altLang="en-US" sz="3200" b="1"/>
          </a:p>
          <a:p>
            <a:pPr marL="146050" indent="0">
              <a:lnSpc>
                <a:spcPct val="100000"/>
              </a:lnSpc>
              <a:spcAft>
                <a:spcPts val="0"/>
              </a:spcAft>
              <a:extLst>
                <a:ext uri="{35155182-B16C-46BC-9424-99874614C6A1}">
                  <wpsdc:marlchars xmlns:wpsdc="http://www.wps.cn/officeDocument/2017/drawingmlCustomData" val="64" checksum="1107311110"/>
                </a:ext>
              </a:extLst>
            </a:pPr>
            <a:r>
              <a:rPr lang="zh-CN" altLang="en-US" sz="2400" b="1"/>
              <a:t>阅读下面的文字，完成问题。</a:t>
            </a:r>
            <a:endParaRPr lang="zh-CN" altLang="en-US" sz="2400" b="1"/>
          </a:p>
          <a:p>
            <a:pPr indent="0">
              <a:lnSpc>
                <a:spcPct val="100000"/>
              </a:lnSpc>
              <a:spcAft>
                <a:spcPts val="0"/>
              </a:spcAft>
              <a:buNone/>
            </a:pPr>
            <a:r>
              <a:rPr lang="zh-CN" altLang="en-US" sz="2400" b="1">
                <a:effectLst>
                  <a:outerShdw blurRad="38100" dist="38100" dir="2700000" algn="tl">
                    <a:srgbClr val="000000">
                      <a:alpha val="43137"/>
                    </a:srgbClr>
                  </a:outerShdw>
                </a:effectLst>
                <a:latin typeface="楷体-简" panose="02010600040101010101" charset="-122"/>
                <a:ea typeface="楷体-简" panose="02010600040101010101" charset="-122"/>
              </a:rPr>
              <a:t>       </a:t>
            </a:r>
            <a:r>
              <a:rPr lang="zh-CN" altLang="en-US" sz="2400" b="1">
                <a:effectLst/>
                <a:latin typeface="楷体-简" panose="02010600040101010101" charset="-122"/>
                <a:ea typeface="楷体-简" panose="02010600040101010101" charset="-122"/>
              </a:rPr>
              <a:t>中国传统音乐包括民间音乐、宗教音乐、文人音乐、宫廷音乐等类别，其中文人音乐的代表主要就是古琴艺术。但随着传统文人阶层在中国的消失，古琴艺术逐渐</a:t>
            </a:r>
            <a:r>
              <a:rPr sz="2400" b="1">
                <a:effectLst/>
                <a:latin typeface="楷体-简" panose="02010600040101010101" charset="-122"/>
                <a:ea typeface="楷体-简" panose="02010600040101010101" charset="-122"/>
                <a:sym typeface="+mn-ea"/>
              </a:rPr>
              <a:t>边缘化</a:t>
            </a:r>
            <a:r>
              <a:rPr lang="zh-CN" altLang="en-US" sz="2400" b="1">
                <a:effectLst/>
                <a:latin typeface="楷体-简" panose="02010600040101010101" charset="-122"/>
                <a:ea typeface="楷体-简" panose="02010600040101010101" charset="-122"/>
              </a:rPr>
              <a:t>，甚至被社会遗忘。直到2003年，中国的古琴艺术被联合国教科文组织列入“人类口头和非物质遗产代表作名录”，这种过去对文化有着深刻影响的艺术形式，才重新</a:t>
            </a:r>
            <a:r>
              <a:rPr sz="2400" b="1">
                <a:latin typeface="楷体-简" panose="02010600040101010101" charset="-122"/>
                <a:ea typeface="楷体-简" panose="02010600040101010101" charset="-122"/>
                <a:sym typeface="+mn-ea"/>
              </a:rPr>
              <a:t>焕发</a:t>
            </a:r>
            <a:r>
              <a:rPr lang="zh-CN" altLang="en-US" sz="2400" b="1">
                <a:effectLst/>
                <a:latin typeface="楷体-简" panose="02010600040101010101" charset="-122"/>
                <a:ea typeface="楷体-简" panose="02010600040101010101" charset="-122"/>
              </a:rPr>
              <a:t>了生机。（           ），但我认为这恰恰是它的一个特点。正因为古琴音量小，使得它是直接和你的心进行交流的乐器，是最个人化的乐器，我国古代就有“琴者，心也”“琴者，禁也”的说法。“琴者，心也”即弹琴是为了和自己的心灵对话，与大自然交流，与三五“知音”互相欣赏；“琴者，禁也”即弹琴是为了</a:t>
            </a:r>
            <a:r>
              <a:rPr sz="2400" b="1">
                <a:latin typeface="楷体-简" panose="02010600040101010101" charset="-122"/>
                <a:ea typeface="楷体-简" panose="02010600040101010101" charset="-122"/>
                <a:sym typeface="+mn-ea"/>
              </a:rPr>
              <a:t>约束</a:t>
            </a:r>
            <a:r>
              <a:rPr lang="zh-CN" altLang="en-US" sz="2400" b="1">
                <a:effectLst/>
                <a:latin typeface="楷体-简" panose="02010600040101010101" charset="-122"/>
                <a:ea typeface="楷体-简" panose="02010600040101010101" charset="-122"/>
              </a:rPr>
              <a:t>自己，也说明在古人心目中，琴不仅是一件乐器，也是</a:t>
            </a:r>
            <a:r>
              <a:rPr sz="2400" b="1">
                <a:latin typeface="楷体-简" panose="02010600040101010101" charset="-122"/>
                <a:ea typeface="楷体-简" panose="02010600040101010101" charset="-122"/>
                <a:sym typeface="+mn-ea"/>
              </a:rPr>
              <a:t>修身养性</a:t>
            </a:r>
            <a:r>
              <a:rPr lang="zh-CN" altLang="en-US" sz="2400" b="1">
                <a:effectLst/>
                <a:latin typeface="楷体-简" panose="02010600040101010101" charset="-122"/>
                <a:ea typeface="楷体-简" panose="02010600040101010101" charset="-122"/>
              </a:rPr>
              <a:t>的工具。</a:t>
            </a:r>
            <a:endParaRPr lang="zh-CN" altLang="en-US" sz="2400" b="1">
              <a:effectLst>
                <a:outerShdw blurRad="38100" dist="38100" dir="2700000" algn="tl">
                  <a:srgbClr val="000000">
                    <a:alpha val="43137"/>
                  </a:srgbClr>
                </a:outerShdw>
              </a:effectLst>
              <a:latin typeface="楷体-简" panose="02010600040101010101" charset="-122"/>
              <a:ea typeface="楷体-简" panose="02010600040101010101" charset="-122"/>
            </a:endParaRPr>
          </a:p>
          <a:p>
            <a:pPr indent="0">
              <a:lnSpc>
                <a:spcPct val="100000"/>
              </a:lnSpc>
              <a:spcAft>
                <a:spcPts val="0"/>
              </a:spcAft>
              <a:buNone/>
            </a:pPr>
            <a:r>
              <a:rPr lang="zh-CN" altLang="en-US" sz="2400" b="1">
                <a:latin typeface="宋体-简" panose="02010800040101010101" charset="-122"/>
                <a:ea typeface="宋体-简" panose="02010800040101010101" charset="-122"/>
              </a:rPr>
              <a:t>1．下面填入文中括号内的语句，衔接最恰当的一项是（3分）</a:t>
            </a:r>
            <a:endParaRPr lang="zh-CN" altLang="en-US" sz="2400" b="1">
              <a:latin typeface="宋体-简" panose="02010800040101010101" charset="-122"/>
              <a:ea typeface="宋体-简" panose="02010800040101010101" charset="-122"/>
            </a:endParaRPr>
          </a:p>
          <a:p>
            <a:pPr indent="0">
              <a:lnSpc>
                <a:spcPct val="100000"/>
              </a:lnSpc>
              <a:spcAft>
                <a:spcPts val="0"/>
              </a:spcAft>
              <a:buNone/>
            </a:pPr>
            <a:r>
              <a:rPr lang="zh-CN" altLang="en-US" sz="2400" b="1">
                <a:latin typeface="宋体-简" panose="02010800040101010101" charset="-122"/>
                <a:ea typeface="宋体-简" panose="02010800040101010101" charset="-122"/>
              </a:rPr>
              <a:t>     A．古琴的缺点是音量小，这是很多人的看法      </a:t>
            </a:r>
            <a:endParaRPr lang="zh-CN" altLang="en-US" sz="2400" b="1">
              <a:latin typeface="宋体-简" panose="02010800040101010101" charset="-122"/>
              <a:ea typeface="宋体-简" panose="02010800040101010101" charset="-122"/>
            </a:endParaRPr>
          </a:p>
          <a:p>
            <a:pPr indent="0">
              <a:lnSpc>
                <a:spcPct val="100000"/>
              </a:lnSpc>
              <a:spcAft>
                <a:spcPts val="0"/>
              </a:spcAft>
              <a:buNone/>
            </a:pPr>
            <a:r>
              <a:rPr lang="zh-CN" altLang="en-US" sz="2400" b="1">
                <a:latin typeface="宋体-简" panose="02010800040101010101" charset="-122"/>
                <a:ea typeface="宋体-简" panose="02010800040101010101" charset="-122"/>
              </a:rPr>
              <a:t>     B．音量小作为古琴的一个缺点，被很多人所批评</a:t>
            </a:r>
            <a:endParaRPr lang="zh-CN" altLang="en-US" sz="2400" b="1">
              <a:latin typeface="宋体-简" panose="02010800040101010101" charset="-122"/>
              <a:ea typeface="宋体-简" panose="02010800040101010101" charset="-122"/>
            </a:endParaRPr>
          </a:p>
          <a:p>
            <a:pPr indent="0">
              <a:lnSpc>
                <a:spcPct val="100000"/>
              </a:lnSpc>
              <a:spcAft>
                <a:spcPts val="0"/>
              </a:spcAft>
              <a:buNone/>
            </a:pPr>
            <a:r>
              <a:rPr lang="zh-CN" altLang="en-US" sz="2400" b="1">
                <a:latin typeface="宋体-简" panose="02010800040101010101" charset="-122"/>
                <a:ea typeface="宋体-简" panose="02010800040101010101" charset="-122"/>
              </a:rPr>
              <a:t>     C．音量小是古琴的一个缺点，很多人都是这么认为的</a:t>
            </a:r>
            <a:endParaRPr lang="zh-CN" altLang="en-US" sz="2400" b="1">
              <a:latin typeface="宋体-简" panose="02010800040101010101" charset="-122"/>
              <a:ea typeface="宋体-简" panose="02010800040101010101" charset="-122"/>
            </a:endParaRPr>
          </a:p>
          <a:p>
            <a:pPr indent="0">
              <a:lnSpc>
                <a:spcPct val="100000"/>
              </a:lnSpc>
              <a:spcAft>
                <a:spcPts val="0"/>
              </a:spcAft>
              <a:buNone/>
            </a:pPr>
            <a:r>
              <a:rPr lang="zh-CN" altLang="en-US" sz="2400" b="1">
                <a:latin typeface="宋体-简" panose="02010800040101010101" charset="-122"/>
                <a:ea typeface="宋体-简" panose="02010800040101010101" charset="-122"/>
              </a:rPr>
              <a:t>     D．古琴音量小，很多人认为这是它的一个缺点</a:t>
            </a:r>
            <a:endParaRPr lang="zh-CN" altLang="en-US" sz="2400" b="1">
              <a:latin typeface="宋体-简" panose="02010800040101010101" charset="-122"/>
              <a:ea typeface="宋体-简" panose="02010800040101010101" charset="-122"/>
            </a:endParaRPr>
          </a:p>
          <a:p>
            <a:endParaRPr lang="zh-CN" altLang="en-US" sz="2400" b="1">
              <a:latin typeface="宋体-简" panose="02010800040101010101" charset="-122"/>
              <a:ea typeface="宋体-简" panose="02010800040101010101"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958215" y="240665"/>
            <a:ext cx="10852150" cy="576580"/>
          </a:xfrm>
        </p:spPr>
        <p:txBody>
          <a:bodyPr/>
          <a:p>
            <a:r>
              <a:rPr sz="3600">
                <a:latin typeface="黑体" pitchFamily="49" charset="-122"/>
                <a:ea typeface="黑体" pitchFamily="49" charset="-122"/>
                <a:sym typeface="+mn-ea"/>
              </a:rPr>
              <a:t>补写句子的</a:t>
            </a:r>
            <a:r>
              <a:rPr sz="3600">
                <a:solidFill>
                  <a:srgbClr val="FF0000"/>
                </a:solidFill>
                <a:latin typeface="黑体" pitchFamily="49" charset="-122"/>
                <a:ea typeface="黑体" pitchFamily="49" charset="-122"/>
                <a:sym typeface="+mn-ea"/>
              </a:rPr>
              <a:t>题型种类和特点</a:t>
            </a:r>
            <a:br>
              <a:rPr sz="3600">
                <a:solidFill>
                  <a:srgbClr val="FF0000"/>
                </a:solidFill>
                <a:latin typeface="黑体" pitchFamily="49" charset="-122"/>
                <a:ea typeface="黑体" pitchFamily="49" charset="-122"/>
                <a:sym typeface="+mn-ea"/>
              </a:rPr>
            </a:br>
            <a:endParaRPr lang="zh-CN" altLang="en-US" sz="3600"/>
          </a:p>
        </p:txBody>
      </p:sp>
      <p:sp>
        <p:nvSpPr>
          <p:cNvPr id="3" name="内容占位符 2"/>
          <p:cNvSpPr>
            <a:spLocks noGrp="1"/>
          </p:cNvSpPr>
          <p:nvPr>
            <p:ph idx="1"/>
          </p:nvPr>
        </p:nvSpPr>
        <p:spPr>
          <a:xfrm>
            <a:off x="382270" y="952500"/>
            <a:ext cx="11428095" cy="5388610"/>
          </a:xfrm>
          <a:solidFill>
            <a:schemeClr val="bg1"/>
          </a:solidFill>
        </p:spPr>
        <p:txBody>
          <a:bodyPr/>
          <a:p>
            <a:pPr>
              <a:lnSpc>
                <a:spcPct val="100000"/>
              </a:lnSpc>
            </a:pPr>
            <a:r>
              <a:rPr sz="2400">
                <a:sym typeface="+mn-ea"/>
              </a:rPr>
              <a:t>在下面一段文字横线处补写恰当的语句，使整段文字语意完整连贯，内容贴切，逻辑严密，每处不超过12个字。</a:t>
            </a:r>
            <a:endParaRPr lang="zh-CN" altLang="en-US" sz="2400"/>
          </a:p>
          <a:p>
            <a:pPr marL="0" indent="0">
              <a:lnSpc>
                <a:spcPct val="100000"/>
              </a:lnSpc>
              <a:buNone/>
            </a:pPr>
            <a:r>
              <a:rPr sz="2400">
                <a:sym typeface="+mn-ea"/>
              </a:rPr>
              <a:t>     </a:t>
            </a:r>
            <a:r>
              <a:rPr sz="2400" b="1">
                <a:latin typeface="楷体-简" panose="02010600040101010101" charset="-122"/>
                <a:ea typeface="楷体-简" panose="02010600040101010101" charset="-122"/>
                <a:sym typeface="+mn-ea"/>
              </a:rPr>
              <a:t> 研究发现，人们所受压力会增加血液中糖皮质激素的含量，而糖皮质激素可将前体细胞变为脂肪细胞，所以</a:t>
            </a:r>
            <a:r>
              <a:rPr sz="2400" b="1" u="sng">
                <a:latin typeface="楷体-简" panose="02010600040101010101" charset="-122"/>
                <a:ea typeface="楷体-简" panose="02010600040101010101" charset="-122"/>
                <a:sym typeface="+mn-ea"/>
              </a:rPr>
              <a:t>                          </a:t>
            </a:r>
            <a:r>
              <a:rPr sz="2400" b="1">
                <a:latin typeface="楷体-简" panose="02010600040101010101" charset="-122"/>
                <a:ea typeface="楷体-简" panose="02010600040101010101" charset="-122"/>
                <a:sym typeface="+mn-ea"/>
              </a:rPr>
              <a:t>，但人们过去不清楚，为什么白天压力大不一定会变胖，而上夜班之类的压力则常与肥胖相联系。最近一项研究揭开了谜底：健康人的糖皮质激素水平在24小时内呈节律性涨落，早8点最高，凌晨3点最低。如果打破节律，在糖皮质激素水平</a:t>
            </a:r>
            <a:r>
              <a:rPr sz="2400" b="1" u="sng">
                <a:latin typeface="楷体-简" panose="02010600040101010101" charset="-122"/>
                <a:ea typeface="楷体-简" panose="02010600040101010101" charset="-122"/>
                <a:sym typeface="+mn-ea"/>
              </a:rPr>
              <a:t>                             </a:t>
            </a:r>
            <a:r>
              <a:rPr sz="2400" b="1">
                <a:latin typeface="楷体-简" panose="02010600040101010101" charset="-122"/>
                <a:ea typeface="楷体-简" panose="02010600040101010101" charset="-122"/>
                <a:sym typeface="+mn-ea"/>
              </a:rPr>
              <a:t>，糖皮质激素的增加就会导致更多前体细胞变为脂肪细胞。如果顺应节律，在糖皮质激素水平本来就是峰值时，即使增加很多糖皮质激素，也不易引起脂肪细胞增加。可见，</a:t>
            </a:r>
            <a:r>
              <a:rPr sz="2400" b="1" u="sng">
                <a:latin typeface="楷体-简" panose="02010600040101010101" charset="-122"/>
                <a:ea typeface="楷体-简" panose="02010600040101010101" charset="-122"/>
                <a:sym typeface="+mn-ea"/>
              </a:rPr>
              <a:t>                            </a:t>
            </a:r>
            <a:r>
              <a:rPr sz="2400" b="1">
                <a:latin typeface="楷体-简" panose="02010600040101010101" charset="-122"/>
                <a:ea typeface="楷体-简" panose="02010600040101010101" charset="-122"/>
                <a:sym typeface="+mn-ea"/>
              </a:rPr>
              <a:t>非常重要，夜间长期经历持续性压力体重会明显增加。</a:t>
            </a:r>
            <a:endParaRPr lang="zh-CN" altLang="en-US" sz="2400" b="1">
              <a:latin typeface="楷体-简" panose="02010600040101010101" charset="-122"/>
              <a:ea typeface="楷体-简" panose="02010600040101010101" charset="-122"/>
            </a:endParaRPr>
          </a:p>
          <a:p>
            <a:pPr>
              <a:lnSpc>
                <a:spcPct val="100000"/>
              </a:lnSpc>
            </a:pPr>
            <a:r>
              <a:rPr sz="2400">
                <a:latin typeface="宋体-简" panose="02010800040101010101" charset="-122"/>
                <a:ea typeface="宋体-简" panose="02010800040101010101" charset="-122"/>
                <a:sym typeface="+mn-ea"/>
              </a:rPr>
              <a:t>【参考答案】 (1)压力大的人更容易变胖  (2)本来应该是低谷时  (3)压力产生的时间</a:t>
            </a:r>
            <a:endParaRPr lang="zh-CN" altLang="en-US" sz="2400">
              <a:latin typeface="宋体-简" panose="02010800040101010101" charset="-122"/>
              <a:ea typeface="宋体-简" panose="02010800040101010101"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669925" y="290830"/>
            <a:ext cx="10852150" cy="864870"/>
          </a:xfrm>
        </p:spPr>
        <p:txBody>
          <a:bodyPr/>
          <a:p>
            <a:r>
              <a:rPr sz="3600">
                <a:latin typeface="黑体" pitchFamily="49" charset="-122"/>
                <a:ea typeface="黑体" pitchFamily="49" charset="-122"/>
                <a:sym typeface="+mn-ea"/>
              </a:rPr>
              <a:t>补写句子的</a:t>
            </a:r>
            <a:r>
              <a:rPr sz="3600">
                <a:solidFill>
                  <a:srgbClr val="FF0000"/>
                </a:solidFill>
                <a:latin typeface="黑体" pitchFamily="49" charset="-122"/>
                <a:ea typeface="黑体" pitchFamily="49" charset="-122"/>
                <a:sym typeface="+mn-ea"/>
              </a:rPr>
              <a:t>题型种类和特点</a:t>
            </a:r>
            <a:br>
              <a:rPr sz="3600">
                <a:solidFill>
                  <a:srgbClr val="FF0000"/>
                </a:solidFill>
                <a:latin typeface="黑体" pitchFamily="49" charset="-122"/>
                <a:ea typeface="黑体" pitchFamily="49" charset="-122"/>
                <a:sym typeface="+mn-ea"/>
              </a:rPr>
            </a:br>
            <a:endParaRPr lang="zh-CN" altLang="en-US" sz="3600"/>
          </a:p>
        </p:txBody>
      </p:sp>
      <p:sp>
        <p:nvSpPr>
          <p:cNvPr id="3" name="内容占位符 2"/>
          <p:cNvSpPr>
            <a:spLocks noGrp="1"/>
          </p:cNvSpPr>
          <p:nvPr>
            <p:ph idx="1"/>
          </p:nvPr>
        </p:nvSpPr>
        <p:spPr>
          <a:xfrm>
            <a:off x="518160" y="1156335"/>
            <a:ext cx="11275695" cy="5304155"/>
          </a:xfrm>
          <a:solidFill>
            <a:schemeClr val="bg1"/>
          </a:solidFill>
        </p:spPr>
        <p:txBody>
          <a:bodyPr/>
          <a:p>
            <a:pPr>
              <a:lnSpc>
                <a:spcPct val="100000"/>
              </a:lnSpc>
            </a:pPr>
            <a:r>
              <a:rPr sz="3200" b="1">
                <a:latin typeface="宋体-简" panose="02010800040101010101" charset="-122"/>
                <a:ea typeface="宋体-简" panose="02010800040101010101" charset="-122"/>
                <a:sym typeface="+mn-ea"/>
              </a:rPr>
              <a:t>选择题：</a:t>
            </a:r>
            <a:endParaRPr sz="3200" b="1">
              <a:latin typeface="宋体-简" panose="02010800040101010101" charset="-122"/>
              <a:ea typeface="宋体-简" panose="02010800040101010101" charset="-122"/>
              <a:sym typeface="+mn-ea"/>
            </a:endParaRPr>
          </a:p>
          <a:p>
            <a:pPr marL="0" indent="0">
              <a:lnSpc>
                <a:spcPct val="100000"/>
              </a:lnSpc>
              <a:buNone/>
            </a:pPr>
            <a:r>
              <a:rPr sz="3200" b="1">
                <a:latin typeface="宋体-简" panose="02010800040101010101" charset="-122"/>
                <a:ea typeface="宋体-简" panose="02010800040101010101" charset="-122"/>
                <a:sym typeface="+mn-ea"/>
              </a:rPr>
              <a:t>  </a:t>
            </a:r>
            <a:r>
              <a:rPr sz="3200" b="1">
                <a:latin typeface="楷体-简" panose="02010600040101010101" charset="-122"/>
                <a:ea typeface="楷体-简" panose="02010600040101010101" charset="-122"/>
                <a:sym typeface="+mn-ea"/>
              </a:rPr>
              <a:t>下面填入文中括号内的语句，</a:t>
            </a:r>
            <a:r>
              <a:rPr sz="3200" b="1">
                <a:solidFill>
                  <a:srgbClr val="FF0000"/>
                </a:solidFill>
                <a:effectLst>
                  <a:outerShdw blurRad="38100" dist="38100" dir="2700000" algn="tl">
                    <a:srgbClr val="000000">
                      <a:alpha val="43137"/>
                    </a:srgbClr>
                  </a:outerShdw>
                </a:effectLst>
                <a:latin typeface="楷体-简" panose="02010600040101010101" charset="-122"/>
                <a:ea typeface="楷体-简" panose="02010600040101010101" charset="-122"/>
                <a:sym typeface="+mn-ea"/>
              </a:rPr>
              <a:t>衔接</a:t>
            </a:r>
            <a:r>
              <a:rPr sz="3200" b="1">
                <a:latin typeface="楷体-简" panose="02010600040101010101" charset="-122"/>
                <a:ea typeface="楷体-简" panose="02010600040101010101" charset="-122"/>
                <a:sym typeface="+mn-ea"/>
              </a:rPr>
              <a:t>最恰当的一项是</a:t>
            </a:r>
            <a:endParaRPr sz="3200" b="1">
              <a:latin typeface="楷体-简" panose="02010600040101010101" charset="-122"/>
              <a:ea typeface="楷体-简" panose="02010600040101010101" charset="-122"/>
              <a:sym typeface="+mn-ea"/>
            </a:endParaRPr>
          </a:p>
          <a:p>
            <a:pPr>
              <a:lnSpc>
                <a:spcPct val="100000"/>
              </a:lnSpc>
            </a:pPr>
            <a:r>
              <a:rPr lang="zh-CN" altLang="en-US" sz="3200" b="1">
                <a:latin typeface="宋体-简" panose="02010800040101010101" charset="-122"/>
                <a:ea typeface="宋体-简" panose="02010800040101010101" charset="-122"/>
              </a:rPr>
              <a:t>非选择题：</a:t>
            </a:r>
            <a:endParaRPr lang="zh-CN" altLang="en-US" sz="3200" b="1">
              <a:latin typeface="宋体-简" panose="02010800040101010101" charset="-122"/>
              <a:ea typeface="宋体-简" panose="02010800040101010101" charset="-122"/>
            </a:endParaRPr>
          </a:p>
          <a:p>
            <a:pPr marL="0" indent="0">
              <a:lnSpc>
                <a:spcPct val="100000"/>
              </a:lnSpc>
              <a:buNone/>
            </a:pPr>
            <a:r>
              <a:rPr sz="3200" b="1">
                <a:latin typeface="楷体-简" panose="02010600040101010101" charset="-122"/>
                <a:ea typeface="楷体-简" panose="02010600040101010101" charset="-122"/>
                <a:sym typeface="+mn-ea"/>
              </a:rPr>
              <a:t>  在下面一段文字横线处补恰当的语句，使</a:t>
            </a:r>
            <a:r>
              <a:rPr sz="3200" b="1">
                <a:solidFill>
                  <a:srgbClr val="FF0000"/>
                </a:solidFill>
                <a:effectLst>
                  <a:outerShdw blurRad="38100" dist="38100" dir="2700000" algn="tl">
                    <a:srgbClr val="000000">
                      <a:alpha val="43137"/>
                    </a:srgbClr>
                  </a:outerShdw>
                </a:effectLst>
                <a:latin typeface="楷体-简" panose="02010600040101010101" charset="-122"/>
                <a:ea typeface="楷体-简" panose="02010600040101010101" charset="-122"/>
                <a:sym typeface="+mn-ea"/>
              </a:rPr>
              <a:t>整段文字语意完   </a:t>
            </a:r>
            <a:endParaRPr sz="3200" b="1">
              <a:solidFill>
                <a:srgbClr val="FF0000"/>
              </a:solidFill>
              <a:effectLst>
                <a:outerShdw blurRad="38100" dist="38100" dir="2700000" algn="tl">
                  <a:srgbClr val="000000">
                    <a:alpha val="43137"/>
                  </a:srgbClr>
                </a:outerShdw>
              </a:effectLst>
              <a:latin typeface="楷体-简" panose="02010600040101010101" charset="-122"/>
              <a:ea typeface="楷体-简" panose="02010600040101010101" charset="-122"/>
              <a:sym typeface="+mn-ea"/>
            </a:endParaRPr>
          </a:p>
          <a:p>
            <a:pPr marL="0" indent="0">
              <a:lnSpc>
                <a:spcPct val="100000"/>
              </a:lnSpc>
              <a:buNone/>
            </a:pPr>
            <a:r>
              <a:rPr sz="3200" b="1">
                <a:solidFill>
                  <a:srgbClr val="FF0000"/>
                </a:solidFill>
                <a:effectLst>
                  <a:outerShdw blurRad="38100" dist="38100" dir="2700000" algn="tl">
                    <a:srgbClr val="000000">
                      <a:alpha val="43137"/>
                    </a:srgbClr>
                  </a:outerShdw>
                </a:effectLst>
                <a:latin typeface="楷体-简" panose="02010600040101010101" charset="-122"/>
                <a:ea typeface="楷体-简" panose="02010600040101010101" charset="-122"/>
                <a:sym typeface="+mn-ea"/>
              </a:rPr>
              <a:t>  整连贯</a:t>
            </a:r>
            <a:r>
              <a:rPr sz="3200" b="1">
                <a:solidFill>
                  <a:srgbClr val="FF0000"/>
                </a:solidFill>
                <a:latin typeface="楷体-简" panose="02010600040101010101" charset="-122"/>
                <a:ea typeface="楷体-简" panose="02010600040101010101" charset="-122"/>
                <a:sym typeface="+mn-ea"/>
              </a:rPr>
              <a:t>，内容贴切，</a:t>
            </a:r>
            <a:r>
              <a:rPr sz="3200" b="1">
                <a:solidFill>
                  <a:srgbClr val="FF0000"/>
                </a:solidFill>
                <a:effectLst>
                  <a:outerShdw blurRad="38100" dist="38100" dir="2700000" algn="tl">
                    <a:srgbClr val="000000">
                      <a:alpha val="43137"/>
                    </a:srgbClr>
                  </a:outerShdw>
                </a:effectLst>
                <a:latin typeface="楷体-简" panose="02010600040101010101" charset="-122"/>
                <a:ea typeface="楷体-简" panose="02010600040101010101" charset="-122"/>
                <a:sym typeface="+mn-ea"/>
              </a:rPr>
              <a:t>逻辑严密</a:t>
            </a:r>
            <a:r>
              <a:rPr sz="3200" b="1">
                <a:latin typeface="楷体-简" panose="02010600040101010101" charset="-122"/>
                <a:ea typeface="楷体-简" panose="02010600040101010101" charset="-122"/>
                <a:sym typeface="+mn-ea"/>
              </a:rPr>
              <a:t>，每处不超过12个字。</a:t>
            </a:r>
            <a:endParaRPr sz="3200" b="1">
              <a:latin typeface="楷体-简" panose="02010600040101010101" charset="-122"/>
              <a:ea typeface="楷体-简" panose="02010600040101010101" charset="-122"/>
              <a:sym typeface="+mn-ea"/>
            </a:endParaRPr>
          </a:p>
          <a:p>
            <a:pPr algn="l">
              <a:lnSpc>
                <a:spcPct val="100000"/>
              </a:lnSpc>
            </a:pPr>
            <a:r>
              <a:rPr lang="zh-CN" altLang="en-US" sz="3200" b="1">
                <a:latin typeface="宋体-简" panose="02010800040101010101" charset="-122"/>
                <a:ea typeface="宋体-简" panose="02010800040101010101" charset="-122"/>
              </a:rPr>
              <a:t>两种题型都考查连贯，但侧重点有所不同，前者侧重考查与语段上下文的衔接，后者侧重考查语段语意完整、逻辑严密。</a:t>
            </a:r>
            <a:endParaRPr lang="zh-CN" altLang="en-US" sz="3200" b="1">
              <a:latin typeface="宋体-简" panose="02010800040101010101" charset="-122"/>
              <a:ea typeface="宋体-简" panose="02010800040101010101"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127000" y="4445"/>
            <a:ext cx="11971655" cy="6928485"/>
          </a:xfrm>
          <a:solidFill>
            <a:schemeClr val="bg1"/>
          </a:solidFill>
        </p:spPr>
        <p:txBody>
          <a:bodyPr/>
          <a:p>
            <a:pPr indent="0">
              <a:lnSpc>
                <a:spcPct val="100000"/>
              </a:lnSpc>
              <a:spcAft>
                <a:spcPts val="0"/>
              </a:spcAft>
              <a:buNone/>
            </a:pPr>
            <a:r>
              <a:rPr sz="2800" b="1">
                <a:effectLst>
                  <a:outerShdw blurRad="38100" dist="38100" dir="2700000" algn="tl">
                    <a:srgbClr val="000000">
                      <a:alpha val="43137"/>
                    </a:srgbClr>
                  </a:outerShdw>
                </a:effectLst>
                <a:latin typeface="楷体-简" panose="02010600040101010101" charset="-122"/>
                <a:ea typeface="楷体-简" panose="02010600040101010101" charset="-122"/>
                <a:sym typeface="+mn-ea"/>
              </a:rPr>
              <a:t>       </a:t>
            </a:r>
            <a:r>
              <a:rPr sz="2800" b="1">
                <a:effectLst/>
                <a:latin typeface="楷体-简" panose="02010600040101010101" charset="-122"/>
                <a:ea typeface="楷体-简" panose="02010600040101010101" charset="-122"/>
                <a:sym typeface="+mn-ea"/>
              </a:rPr>
              <a:t>中国传统音乐包括民间音乐、宗教音乐、文人音乐、宫廷音乐等类别，其中文人音乐的代表主要就是古琴艺术。但随着传统文人阶层在中国的消失，古琴艺术逐渐边缘化，甚至被社会遗忘。直到2003年，中国的古琴艺术被联合国教科文组织列入“人类口头和非物质遗产代表作名录”，这种过去对文化有着深刻影响的艺术形式，才重新</a:t>
            </a:r>
            <a:r>
              <a:rPr sz="2800" b="1">
                <a:latin typeface="楷体-简" panose="02010600040101010101" charset="-122"/>
                <a:ea typeface="楷体-简" panose="02010600040101010101" charset="-122"/>
                <a:sym typeface="+mn-ea"/>
              </a:rPr>
              <a:t>焕发</a:t>
            </a:r>
            <a:r>
              <a:rPr sz="2800" b="1">
                <a:effectLst/>
                <a:latin typeface="楷体-简" panose="02010600040101010101" charset="-122"/>
                <a:ea typeface="楷体-简" panose="02010600040101010101" charset="-122"/>
                <a:sym typeface="+mn-ea"/>
              </a:rPr>
              <a:t>了生机。（           ），但我认为这恰恰是它的一个特点。正因为古琴音量小，使得它是直接和你的心进行交流的乐器，是最个人化的乐器，我国古代就有“琴者，心也”“琴者，禁也”的说法。“琴者，心也”即弹琴是为了和自己的心灵对话，与大自然交流，与三五“知音”互相欣赏；“琴者，禁也”即弹琴是为了</a:t>
            </a:r>
            <a:r>
              <a:rPr sz="2800" b="1">
                <a:latin typeface="楷体-简" panose="02010600040101010101" charset="-122"/>
                <a:ea typeface="楷体-简" panose="02010600040101010101" charset="-122"/>
                <a:sym typeface="+mn-ea"/>
              </a:rPr>
              <a:t>约束</a:t>
            </a:r>
            <a:r>
              <a:rPr sz="2800" b="1">
                <a:effectLst/>
                <a:latin typeface="楷体-简" panose="02010600040101010101" charset="-122"/>
                <a:ea typeface="楷体-简" panose="02010600040101010101" charset="-122"/>
                <a:sym typeface="+mn-ea"/>
              </a:rPr>
              <a:t>自己，也说明在古人心目中，琴不仅是一件乐器，也是</a:t>
            </a:r>
            <a:r>
              <a:rPr sz="2800" b="1">
                <a:latin typeface="楷体-简" panose="02010600040101010101" charset="-122"/>
                <a:ea typeface="楷体-简" panose="02010600040101010101" charset="-122"/>
                <a:sym typeface="+mn-ea"/>
              </a:rPr>
              <a:t>修身养性</a:t>
            </a:r>
            <a:r>
              <a:rPr sz="2800" b="1">
                <a:effectLst/>
                <a:latin typeface="楷体-简" panose="02010600040101010101" charset="-122"/>
                <a:ea typeface="楷体-简" panose="02010600040101010101" charset="-122"/>
                <a:sym typeface="+mn-ea"/>
              </a:rPr>
              <a:t>的工具。</a:t>
            </a:r>
            <a:endParaRPr lang="zh-CN" altLang="en-US" sz="2800" b="1">
              <a:effectLst>
                <a:outerShdw blurRad="38100" dist="38100" dir="2700000" algn="tl">
                  <a:srgbClr val="000000">
                    <a:alpha val="43137"/>
                  </a:srgbClr>
                </a:outerShdw>
              </a:effectLst>
              <a:latin typeface="楷体-简" panose="02010600040101010101" charset="-122"/>
              <a:ea typeface="楷体-简" panose="02010600040101010101" charset="-122"/>
            </a:endParaRPr>
          </a:p>
          <a:p>
            <a:pPr indent="0">
              <a:lnSpc>
                <a:spcPct val="100000"/>
              </a:lnSpc>
              <a:spcAft>
                <a:spcPts val="0"/>
              </a:spcAft>
              <a:buNone/>
            </a:pPr>
            <a:r>
              <a:rPr sz="2800" b="1">
                <a:latin typeface="宋体-简" panose="02010800040101010101" charset="-122"/>
                <a:ea typeface="宋体-简" panose="02010800040101010101" charset="-122"/>
                <a:sym typeface="+mn-ea"/>
              </a:rPr>
              <a:t>1．下面填入文中括号内的语句，衔接最恰当的一项是（3分）          </a:t>
            </a:r>
            <a:endParaRPr sz="2800" b="1">
              <a:latin typeface="宋体-简" panose="02010800040101010101" charset="-122"/>
              <a:ea typeface="宋体-简" panose="02010800040101010101" charset="-122"/>
              <a:sym typeface="+mn-ea"/>
            </a:endParaRPr>
          </a:p>
          <a:p>
            <a:pPr indent="0">
              <a:lnSpc>
                <a:spcPct val="100000"/>
              </a:lnSpc>
              <a:spcAft>
                <a:spcPts val="0"/>
              </a:spcAft>
              <a:buNone/>
            </a:pPr>
            <a:r>
              <a:rPr sz="2800" b="1">
                <a:latin typeface="宋体-简" panose="02010800040101010101" charset="-122"/>
                <a:ea typeface="宋体-简" panose="02010800040101010101" charset="-122"/>
                <a:sym typeface="+mn-ea"/>
              </a:rPr>
              <a:t>     A．古琴的缺点是音量小，这是很多人的看法      </a:t>
            </a:r>
            <a:endParaRPr lang="zh-CN" altLang="en-US" sz="2800" b="1">
              <a:latin typeface="宋体-简" panose="02010800040101010101" charset="-122"/>
              <a:ea typeface="宋体-简" panose="02010800040101010101" charset="-122"/>
            </a:endParaRPr>
          </a:p>
          <a:p>
            <a:pPr indent="0">
              <a:lnSpc>
                <a:spcPct val="100000"/>
              </a:lnSpc>
              <a:spcAft>
                <a:spcPts val="0"/>
              </a:spcAft>
              <a:buNone/>
            </a:pPr>
            <a:r>
              <a:rPr sz="2800" b="1">
                <a:latin typeface="宋体-简" panose="02010800040101010101" charset="-122"/>
                <a:ea typeface="宋体-简" panose="02010800040101010101" charset="-122"/>
                <a:sym typeface="+mn-ea"/>
              </a:rPr>
              <a:t>     B．音量小作为古琴的一个缺点，被很多人所批评</a:t>
            </a:r>
            <a:endParaRPr lang="zh-CN" altLang="en-US" sz="2800" b="1">
              <a:latin typeface="宋体-简" panose="02010800040101010101" charset="-122"/>
              <a:ea typeface="宋体-简" panose="02010800040101010101" charset="-122"/>
            </a:endParaRPr>
          </a:p>
          <a:p>
            <a:pPr indent="0">
              <a:lnSpc>
                <a:spcPct val="100000"/>
              </a:lnSpc>
              <a:spcAft>
                <a:spcPts val="0"/>
              </a:spcAft>
              <a:buNone/>
            </a:pPr>
            <a:r>
              <a:rPr sz="2800" b="1">
                <a:latin typeface="宋体-简" panose="02010800040101010101" charset="-122"/>
                <a:ea typeface="宋体-简" panose="02010800040101010101" charset="-122"/>
                <a:sym typeface="+mn-ea"/>
              </a:rPr>
              <a:t>     C．音量小是古琴的一个缺点，很多人都是这么认为的</a:t>
            </a:r>
            <a:endParaRPr lang="zh-CN" altLang="en-US" sz="2800" b="1">
              <a:latin typeface="宋体-简" panose="02010800040101010101" charset="-122"/>
              <a:ea typeface="宋体-简" panose="02010800040101010101" charset="-122"/>
            </a:endParaRPr>
          </a:p>
          <a:p>
            <a:pPr indent="0">
              <a:lnSpc>
                <a:spcPct val="100000"/>
              </a:lnSpc>
              <a:spcAft>
                <a:spcPts val="0"/>
              </a:spcAft>
              <a:buNone/>
            </a:pPr>
            <a:r>
              <a:rPr sz="2800" b="1">
                <a:latin typeface="宋体-简" panose="02010800040101010101" charset="-122"/>
                <a:ea typeface="宋体-简" panose="02010800040101010101" charset="-122"/>
                <a:sym typeface="+mn-ea"/>
              </a:rPr>
              <a:t>     D．古琴音量小，很多人认为这是它的一个缺点</a:t>
            </a:r>
            <a:endParaRPr lang="zh-CN" altLang="en-US" sz="2800" b="1">
              <a:latin typeface="宋体-简" panose="02010800040101010101" charset="-122"/>
              <a:ea typeface="宋体-简" panose="02010800040101010101" charset="-122"/>
            </a:endParaRPr>
          </a:p>
          <a:p>
            <a:endParaRPr lang="zh-CN" altLang="en-US" sz="2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8580" y="-11430"/>
            <a:ext cx="12054205" cy="6880225"/>
          </a:xfrm>
          <a:solidFill>
            <a:schemeClr val="bg1"/>
          </a:solidFill>
        </p:spPr>
        <p:txBody>
          <a:bodyPr/>
          <a:p>
            <a:pPr marL="146050" indent="-215265">
              <a:lnSpc>
                <a:spcPct val="100000"/>
              </a:lnSpc>
              <a:spcAft>
                <a:spcPts val="0"/>
              </a:spcAft>
              <a:extLst>
                <a:ext uri="{35155182-B16C-46BC-9424-99874614C6A1}">
                  <wpsdc:indentchars xmlns:wpsdc="http://www.wps.cn/officeDocument/2017/drawingmlCustomData" val="-64" checksum="2568577428"/>
                  <wpsdc:marlchars xmlns:wpsdc="http://www.wps.cn/officeDocument/2017/drawingmlCustomData" val="64" checksum="1107311110"/>
                </a:ext>
              </a:extLst>
            </a:pPr>
            <a:r>
              <a:rPr lang="zh-CN" altLang="en-US" sz="2500" b="1"/>
              <a:t>（</a:t>
            </a:r>
            <a:r>
              <a:rPr lang="en-US" altLang="zh-CN" sz="2500" b="1"/>
              <a:t>2018</a:t>
            </a:r>
            <a:r>
              <a:rPr sz="2500" b="1"/>
              <a:t>年一卷）</a:t>
            </a:r>
            <a:endParaRPr sz="2500" b="1"/>
          </a:p>
          <a:p>
            <a:pPr marL="0" indent="0">
              <a:lnSpc>
                <a:spcPct val="100000"/>
              </a:lnSpc>
              <a:spcAft>
                <a:spcPts val="0"/>
              </a:spcAft>
              <a:buNone/>
            </a:pPr>
            <a:r>
              <a:rPr lang="zh-CN" altLang="en-US" sz="2500" b="1"/>
              <a:t>     </a:t>
            </a:r>
            <a:r>
              <a:rPr lang="zh-CN" altLang="en-US" sz="2700" b="1">
                <a:latin typeface="楷体-简" panose="02010600040101010101" charset="-122"/>
                <a:ea typeface="楷体-简" panose="02010600040101010101" charset="-122"/>
              </a:rPr>
              <a:t>“大洋一号”是中国第一艘现在化的综合性远洋科学考察船，自1995年以来，这艘船经历了大洋款产资源研究开发专项的多个远洋调查航次和大陆架勘查多个航次的任务。今年，它又完成了历时45天，航程6208海里的综合海试任务。对不熟悉的人而言，（        ）。在这里，重力和ADCP实验室、磁力实验室、地震实验室、综合电子实验室、地质实验室、生物基因实验室，深拖和超短基线实验室等各种实验室</a:t>
            </a:r>
            <a:r>
              <a:rPr sz="2700" b="1">
                <a:latin typeface="楷体-简" panose="02010600040101010101" charset="-122"/>
                <a:ea typeface="楷体-简" panose="02010600040101010101" charset="-122"/>
                <a:sym typeface="+mn-ea"/>
              </a:rPr>
              <a:t>应有尽有</a:t>
            </a:r>
            <a:r>
              <a:rPr lang="zh-CN" altLang="en-US" sz="2700" b="1">
                <a:latin typeface="楷体-简" panose="02010600040101010101" charset="-122"/>
                <a:ea typeface="楷体-简" panose="02010600040101010101" charset="-122"/>
              </a:rPr>
              <a:t>，分布在第三、四层船舱。由于船上配备和很多先进设备，人不用下水就能进行海底勘探，比如，深海可视采样系统可以将海底微地形地貌图像传到科学考察船上，犹如有了千里眼，海底世界可以</a:t>
            </a:r>
            <a:r>
              <a:rPr sz="2700" b="1">
                <a:latin typeface="楷体-简" panose="02010600040101010101" charset="-122"/>
                <a:ea typeface="楷体-简" panose="02010600040101010101" charset="-122"/>
                <a:sym typeface="+mn-ea"/>
              </a:rPr>
              <a:t>一览无余</a:t>
            </a:r>
            <a:r>
              <a:rPr lang="zh-CN" altLang="en-US" sz="2700" b="1">
                <a:latin typeface="楷体-简" panose="02010600040101010101" charset="-122"/>
                <a:ea typeface="楷体-简" panose="02010600040101010101" charset="-122"/>
              </a:rPr>
              <a:t>，并可根据需要</a:t>
            </a:r>
            <a:r>
              <a:rPr sz="2700" b="1">
                <a:latin typeface="楷体-简" panose="02010600040101010101" charset="-122"/>
                <a:ea typeface="楷体-简" panose="02010600040101010101" charset="-122"/>
                <a:sym typeface="+mn-ea"/>
              </a:rPr>
              <a:t>轻而易举</a:t>
            </a:r>
            <a:r>
              <a:rPr lang="zh-CN" altLang="en-US" sz="2700" b="1">
                <a:latin typeface="楷体-简" panose="02010600040101010101" charset="-122"/>
                <a:ea typeface="楷体-简" panose="02010600040101010101" charset="-122"/>
              </a:rPr>
              <a:t>地抓取矿物样品和采集海底水样；深海浅层岩芯取样钻机可以在深海底比较坚硬的岩石上钻取岩芯。</a:t>
            </a:r>
            <a:endParaRPr lang="zh-CN" altLang="en-US" sz="2700" b="1">
              <a:latin typeface="楷体-简" panose="02010600040101010101" charset="-122"/>
              <a:ea typeface="楷体-简" panose="02010600040101010101" charset="-122"/>
            </a:endParaRPr>
          </a:p>
          <a:p>
            <a:pPr marL="0" indent="0">
              <a:lnSpc>
                <a:spcPct val="100000"/>
              </a:lnSpc>
              <a:spcAft>
                <a:spcPts val="0"/>
              </a:spcAft>
              <a:buNone/>
            </a:pPr>
            <a:r>
              <a:rPr lang="zh-CN" altLang="en-US" sz="2500" b="1">
                <a:latin typeface="楷体-简" panose="02010600040101010101" charset="-122"/>
                <a:ea typeface="楷体-简" panose="02010600040101010101" charset="-122"/>
              </a:rPr>
              <a:t> </a:t>
            </a:r>
            <a:r>
              <a:rPr lang="zh-CN" altLang="en-US" sz="2500" b="1">
                <a:latin typeface="宋体-简" panose="02010800040101010101" charset="-122"/>
                <a:ea typeface="宋体-简" panose="02010800040101010101" charset="-122"/>
              </a:rPr>
              <a:t>1、下列在文中括号内补写的语句，最恰当的一项是（3分）</a:t>
            </a:r>
            <a:endParaRPr lang="zh-CN" altLang="en-US" sz="2500" b="1">
              <a:latin typeface="宋体-简" panose="02010800040101010101" charset="-122"/>
              <a:ea typeface="宋体-简" panose="02010800040101010101" charset="-122"/>
            </a:endParaRPr>
          </a:p>
          <a:p>
            <a:pPr marL="0" indent="0">
              <a:lnSpc>
                <a:spcPct val="100000"/>
              </a:lnSpc>
              <a:spcAft>
                <a:spcPts val="0"/>
              </a:spcAft>
              <a:buNone/>
            </a:pPr>
            <a:r>
              <a:rPr lang="zh-CN" altLang="en-US" sz="2500" b="1">
                <a:latin typeface="宋体-简" panose="02010800040101010101" charset="-122"/>
                <a:ea typeface="宋体-简" panose="02010800040101010101" charset="-122"/>
              </a:rPr>
              <a:t>      A、“大洋一号”的实验室很多，就像迷宫一样</a:t>
            </a:r>
            <a:endParaRPr lang="zh-CN" altLang="en-US" sz="2500" b="1">
              <a:latin typeface="宋体-简" panose="02010800040101010101" charset="-122"/>
              <a:ea typeface="宋体-简" panose="02010800040101010101" charset="-122"/>
            </a:endParaRPr>
          </a:p>
          <a:p>
            <a:pPr marL="0" indent="0">
              <a:lnSpc>
                <a:spcPct val="100000"/>
              </a:lnSpc>
              <a:spcAft>
                <a:spcPts val="0"/>
              </a:spcAft>
              <a:buNone/>
            </a:pPr>
            <a:r>
              <a:rPr lang="zh-CN" altLang="en-US" sz="2500" b="1">
                <a:latin typeface="宋体-简" panose="02010800040101010101" charset="-122"/>
                <a:ea typeface="宋体-简" panose="02010800040101010101" charset="-122"/>
              </a:rPr>
              <a:t>      B、“大洋一号”有十几个像迷宫一样的实验室</a:t>
            </a:r>
            <a:endParaRPr lang="zh-CN" altLang="en-US" sz="2500" b="1">
              <a:latin typeface="宋体-简" panose="02010800040101010101" charset="-122"/>
              <a:ea typeface="宋体-简" panose="02010800040101010101" charset="-122"/>
            </a:endParaRPr>
          </a:p>
          <a:p>
            <a:pPr marL="0" indent="0">
              <a:lnSpc>
                <a:spcPct val="100000"/>
              </a:lnSpc>
              <a:spcAft>
                <a:spcPts val="0"/>
              </a:spcAft>
              <a:buNone/>
            </a:pPr>
            <a:r>
              <a:rPr lang="zh-CN" altLang="en-US" sz="2500" b="1">
                <a:latin typeface="宋体-简" panose="02010800040101010101" charset="-122"/>
                <a:ea typeface="宋体-简" panose="02010800040101010101" charset="-122"/>
              </a:rPr>
              <a:t>      C、走进“大洋一号”，犹如进入了一座迷宫</a:t>
            </a:r>
            <a:endParaRPr lang="zh-CN" altLang="en-US" sz="2500" b="1">
              <a:latin typeface="宋体-简" panose="02010800040101010101" charset="-122"/>
              <a:ea typeface="宋体-简" panose="02010800040101010101" charset="-122"/>
            </a:endParaRPr>
          </a:p>
          <a:p>
            <a:pPr marL="0" indent="0">
              <a:lnSpc>
                <a:spcPct val="100000"/>
              </a:lnSpc>
              <a:spcAft>
                <a:spcPts val="0"/>
              </a:spcAft>
              <a:buNone/>
            </a:pPr>
            <a:r>
              <a:rPr lang="zh-CN" altLang="en-US" sz="2500" b="1">
                <a:latin typeface="宋体-简" panose="02010800040101010101" charset="-122"/>
                <a:ea typeface="宋体-简" panose="02010800040101010101" charset="-122"/>
              </a:rPr>
              <a:t>      D、进入迷宫一样的“大洋一号”，会分辨不出方向。</a:t>
            </a:r>
            <a:endParaRPr lang="zh-CN" altLang="en-US" sz="2500" b="1">
              <a:latin typeface="宋体-简" panose="02010800040101010101" charset="-122"/>
              <a:ea typeface="宋体-简" panose="02010800040101010101" charset="-122"/>
            </a:endParaRPr>
          </a:p>
          <a:p>
            <a:pPr marL="3810" indent="0">
              <a:lnSpc>
                <a:spcPct val="100000"/>
              </a:lnSpc>
              <a:spcAft>
                <a:spcPts val="0"/>
              </a:spcAft>
              <a:buNone/>
            </a:pPr>
            <a:endParaRPr lang="zh-CN" altLang="en-US" sz="2500" b="1">
              <a:latin typeface="宋体-简" panose="02010800040101010101" charset="-122"/>
              <a:ea typeface="宋体-简" panose="02010800040101010101"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46380" y="138430"/>
            <a:ext cx="10852150" cy="899795"/>
          </a:xfrm>
        </p:spPr>
        <p:txBody>
          <a:bodyPr/>
          <a:p>
            <a:r>
              <a:rPr sz="3600">
                <a:latin typeface="黑体" pitchFamily="49" charset="-122"/>
                <a:ea typeface="黑体" pitchFamily="49" charset="-122"/>
                <a:sym typeface="+mn-ea"/>
              </a:rPr>
              <a:t>总结选择题型的</a:t>
            </a:r>
            <a:r>
              <a:rPr sz="3600">
                <a:solidFill>
                  <a:srgbClr val="FF0000"/>
                </a:solidFill>
                <a:latin typeface="黑体" pitchFamily="49" charset="-122"/>
                <a:ea typeface="黑体" pitchFamily="49" charset="-122"/>
                <a:sym typeface="+mn-ea"/>
              </a:rPr>
              <a:t>做题规律</a:t>
            </a:r>
            <a:endParaRPr lang="zh-CN" altLang="en-US" sz="3600"/>
          </a:p>
        </p:txBody>
      </p:sp>
      <p:sp>
        <p:nvSpPr>
          <p:cNvPr id="3" name="内容占位符 2"/>
          <p:cNvSpPr>
            <a:spLocks noGrp="1"/>
          </p:cNvSpPr>
          <p:nvPr>
            <p:ph idx="1"/>
          </p:nvPr>
        </p:nvSpPr>
        <p:spPr>
          <a:xfrm>
            <a:off x="246380" y="936625"/>
            <a:ext cx="11748770" cy="5539740"/>
          </a:xfrm>
          <a:solidFill>
            <a:schemeClr val="bg1"/>
          </a:solidFill>
        </p:spPr>
        <p:txBody>
          <a:bodyPr/>
          <a:p>
            <a:pPr>
              <a:lnSpc>
                <a:spcPct val="100000"/>
              </a:lnSpc>
            </a:pPr>
            <a:r>
              <a:rPr sz="3000" b="1">
                <a:solidFill>
                  <a:srgbClr val="FF0000"/>
                </a:solidFill>
                <a:effectLst/>
                <a:latin typeface="宋体-简" panose="02010800040101010101" charset="-122"/>
                <a:ea typeface="宋体-简" panose="02010800040101010101" charset="-122"/>
                <a:sym typeface="+mn-ea"/>
              </a:rPr>
              <a:t>侧重</a:t>
            </a:r>
            <a:r>
              <a:rPr sz="3000" b="1">
                <a:solidFill>
                  <a:srgbClr val="FF0000"/>
                </a:solidFill>
                <a:effectLst/>
                <a:latin typeface="宋体-简" panose="02010800040101010101" charset="-122"/>
                <a:ea typeface="宋体-简" panose="02010800040101010101" charset="-122"/>
              </a:rPr>
              <a:t>考查上下文的衔接</a:t>
            </a:r>
            <a:endParaRPr sz="3000" b="1">
              <a:solidFill>
                <a:srgbClr val="FF0000"/>
              </a:solidFill>
              <a:effectLst/>
              <a:latin typeface="宋体-简" panose="02010800040101010101" charset="-122"/>
              <a:ea typeface="宋体-简" panose="02010800040101010101" charset="-122"/>
            </a:endParaRPr>
          </a:p>
          <a:p>
            <a:pPr>
              <a:lnSpc>
                <a:spcPct val="100000"/>
              </a:lnSpc>
            </a:pPr>
            <a:r>
              <a:rPr sz="3000" b="1">
                <a:solidFill>
                  <a:srgbClr val="FF0000"/>
                </a:solidFill>
                <a:effectLst/>
                <a:latin typeface="宋体-简" panose="02010800040101010101" charset="-122"/>
                <a:ea typeface="宋体-简" panose="02010800040101010101" charset="-122"/>
              </a:rPr>
              <a:t>语意衔接连贯主要看句子的话题、上下文语句的主体。</a:t>
            </a:r>
            <a:endParaRPr sz="3000" b="1">
              <a:solidFill>
                <a:srgbClr val="FF0000"/>
              </a:solidFill>
              <a:effectLst/>
              <a:latin typeface="宋体-简" panose="02010800040101010101" charset="-122"/>
              <a:ea typeface="宋体-简" panose="02010800040101010101" charset="-122"/>
            </a:endParaRPr>
          </a:p>
          <a:p>
            <a:pPr>
              <a:lnSpc>
                <a:spcPct val="100000"/>
              </a:lnSpc>
            </a:pPr>
            <a:r>
              <a:rPr sz="3000" b="1">
                <a:effectLst/>
                <a:latin typeface="宋体-简" panose="02010800040101010101" charset="-122"/>
                <a:ea typeface="宋体-简" panose="02010800040101010101" charset="-122"/>
              </a:rPr>
              <a:t>例如：</a:t>
            </a:r>
            <a:r>
              <a:rPr sz="3000" b="1">
                <a:effectLst/>
                <a:latin typeface="楷体-简" panose="02010600040101010101" charset="-122"/>
                <a:ea typeface="楷体-简" panose="02010600040101010101" charset="-122"/>
                <a:sym typeface="+mn-ea"/>
              </a:rPr>
              <a:t>这种过去对文化有着深刻影响的艺术形式，才重新</a:t>
            </a:r>
            <a:r>
              <a:rPr sz="3000" b="1">
                <a:latin typeface="楷体-简" panose="02010600040101010101" charset="-122"/>
                <a:ea typeface="楷体-简" panose="02010600040101010101" charset="-122"/>
                <a:sym typeface="+mn-ea"/>
              </a:rPr>
              <a:t>焕发</a:t>
            </a:r>
            <a:r>
              <a:rPr sz="3000" b="1">
                <a:effectLst/>
                <a:latin typeface="楷体-简" panose="02010600040101010101" charset="-122"/>
                <a:ea typeface="楷体-简" panose="02010600040101010101" charset="-122"/>
                <a:sym typeface="+mn-ea"/>
              </a:rPr>
              <a:t>了生机。（           ），但我认为这恰恰是它的一个特点。</a:t>
            </a:r>
            <a:endParaRPr sz="3000" b="1">
              <a:latin typeface="楷体-简" panose="02010600040101010101" charset="-122"/>
              <a:ea typeface="楷体-简" panose="02010600040101010101" charset="-122"/>
              <a:sym typeface="+mn-ea"/>
            </a:endParaRPr>
          </a:p>
          <a:p>
            <a:pPr>
              <a:lnSpc>
                <a:spcPct val="100000"/>
              </a:lnSpc>
            </a:pPr>
            <a:r>
              <a:rPr sz="3000"/>
              <a:t>再如：</a:t>
            </a:r>
            <a:r>
              <a:rPr sz="3000" b="1">
                <a:latin typeface="楷体-简" panose="02010600040101010101" charset="-122"/>
                <a:ea typeface="楷体-简" panose="02010600040101010101" charset="-122"/>
                <a:sym typeface="+mn-ea"/>
              </a:rPr>
              <a:t>对不熟悉的人而言，（        ）。在这里，重力和ADCP实验室、磁力实验室、地震实验室</a:t>
            </a:r>
            <a:r>
              <a:rPr lang="en-US" altLang="zh-CN" sz="3000" b="1">
                <a:latin typeface="楷体-简" panose="02010600040101010101" charset="-122"/>
                <a:ea typeface="楷体-简" panose="02010600040101010101" charset="-122"/>
                <a:sym typeface="+mn-ea"/>
              </a:rPr>
              <a:t>……</a:t>
            </a:r>
            <a:r>
              <a:rPr sz="3000" b="1">
                <a:latin typeface="楷体-简" panose="02010600040101010101" charset="-122"/>
                <a:ea typeface="楷体-简" panose="02010600040101010101" charset="-122"/>
                <a:sym typeface="+mn-ea"/>
              </a:rPr>
              <a:t>等各种实验室应有尽有。</a:t>
            </a:r>
            <a:endParaRPr sz="3000" b="1">
              <a:latin typeface="楷体-简" panose="02010600040101010101" charset="-122"/>
              <a:ea typeface="楷体-简" panose="02010600040101010101" charset="-122"/>
              <a:sym typeface="+mn-ea"/>
            </a:endParaRPr>
          </a:p>
          <a:p>
            <a:pPr>
              <a:lnSpc>
                <a:spcPct val="100000"/>
              </a:lnSpc>
            </a:pPr>
            <a:r>
              <a:rPr sz="3600" b="1">
                <a:solidFill>
                  <a:srgbClr val="FF0000"/>
                </a:solidFill>
              </a:rPr>
              <a:t>方法小结：关注句子的主语，关注代词，关注语序。</a:t>
            </a:r>
            <a:endParaRPr sz="3600" b="1">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9525" y="20955"/>
            <a:ext cx="12190730" cy="6794500"/>
          </a:xfrm>
          <a:solidFill>
            <a:schemeClr val="bg1"/>
          </a:solidFill>
        </p:spPr>
        <p:txBody>
          <a:bodyPr/>
          <a:p>
            <a:pPr indent="0">
              <a:lnSpc>
                <a:spcPct val="100000"/>
              </a:lnSpc>
              <a:spcAft>
                <a:spcPts val="0"/>
              </a:spcAft>
            </a:pPr>
            <a:r>
              <a:rPr lang="zh-CN" altLang="en-US" sz="2800" b="1">
                <a:latin typeface="宋体-简" panose="02010800040101010101" charset="-122"/>
                <a:ea typeface="宋体-简" panose="02010800040101010101" charset="-122"/>
              </a:rPr>
              <a:t>阅读下面的文字，完成问题。（</a:t>
            </a:r>
            <a:r>
              <a:rPr lang="en-US" altLang="zh-CN" sz="2800" b="1">
                <a:latin typeface="宋体-简" panose="02010800040101010101" charset="-122"/>
                <a:ea typeface="宋体-简" panose="02010800040101010101" charset="-122"/>
              </a:rPr>
              <a:t>2019</a:t>
            </a:r>
            <a:r>
              <a:rPr sz="2800" b="1">
                <a:latin typeface="宋体-简" panose="02010800040101010101" charset="-122"/>
                <a:ea typeface="宋体-简" panose="02010800040101010101" charset="-122"/>
              </a:rPr>
              <a:t>年全国二卷</a:t>
            </a:r>
            <a:r>
              <a:rPr lang="zh-CN" altLang="en-US" sz="2800" b="1">
                <a:latin typeface="宋体-简" panose="02010800040101010101" charset="-122"/>
                <a:ea typeface="宋体-简" panose="02010800040101010101" charset="-122"/>
              </a:rPr>
              <a:t>）</a:t>
            </a:r>
            <a:endParaRPr lang="zh-CN" altLang="en-US" sz="2800" b="1">
              <a:latin typeface="宋体-简" panose="02010800040101010101" charset="-122"/>
              <a:ea typeface="宋体-简" panose="02010800040101010101" charset="-122"/>
            </a:endParaRPr>
          </a:p>
          <a:p>
            <a:pPr indent="0">
              <a:lnSpc>
                <a:spcPct val="100000"/>
              </a:lnSpc>
              <a:spcAft>
                <a:spcPts val="0"/>
              </a:spcAft>
              <a:buNone/>
            </a:pPr>
            <a:r>
              <a:rPr lang="zh-CN" altLang="en-US" sz="2400" b="1">
                <a:latin typeface="楷体-简" panose="02010600040101010101" charset="-122"/>
                <a:ea typeface="楷体-简" panose="02010600040101010101" charset="-122"/>
              </a:rPr>
              <a:t>       中国画是融中国哲学思想、美学精神、绘画理念于一体的民族艺术。20世纪以来，新的文化思潮和艺术观念不断对中国画领域产生冲击，画家们既要突破传统观念推陈出新，又要继承传统发扬光大中国文化精神。（             ），也造就了当今画坛的各种风格。</a:t>
            </a:r>
            <a:endParaRPr lang="zh-CN" altLang="en-US" sz="2400" b="1">
              <a:latin typeface="楷体-简" panose="02010600040101010101" charset="-122"/>
              <a:ea typeface="楷体-简" panose="02010600040101010101" charset="-122"/>
            </a:endParaRPr>
          </a:p>
          <a:p>
            <a:pPr indent="0">
              <a:lnSpc>
                <a:spcPct val="100000"/>
              </a:lnSpc>
              <a:spcAft>
                <a:spcPts val="0"/>
              </a:spcAft>
              <a:buNone/>
            </a:pPr>
            <a:r>
              <a:rPr lang="zh-CN" altLang="en-US" sz="2400" b="1">
                <a:latin typeface="楷体-简" panose="02010600040101010101" charset="-122"/>
                <a:ea typeface="楷体-简" panose="02010600040101010101" charset="-122"/>
              </a:rPr>
              <a:t>       作为中华文化的传统瑰宝，中国画的笔墨纸砚等工具材料和表现方式有着其他画种无法比拟的特殊性，为历代画家崇尚与传承。其伟大而完整的绘画体系，成就了一代代宗师。然而，也正是这千百年来逐渐趋于完美的绘画准则，让一些画家“长跪不起”，不敢轻易逾越雷池，仍在使用今日的笔墨纸张道说古人程式化的话语。事实上，单凭笔墨功力，是无法成就作品艺术灵魂的，画家能否凭借自己的生活积累和艺术感觉，让传统文化内涵及现代人文精神在画面上得到充分体现，是新时代美术创作并行不悖的艺术法则。新时代的中国画创作者，应该以笔墨激扬时代精神，让中国画在多元共融的艺术格局中保持鲜活的生命力。</a:t>
            </a:r>
            <a:endParaRPr lang="zh-CN" altLang="en-US" sz="2400" b="1">
              <a:latin typeface="楷体-简" panose="02010600040101010101" charset="-122"/>
              <a:ea typeface="楷体-简" panose="02010600040101010101" charset="-122"/>
            </a:endParaRPr>
          </a:p>
          <a:p>
            <a:pPr marL="0" indent="0">
              <a:lnSpc>
                <a:spcPct val="100000"/>
              </a:lnSpc>
              <a:spcAft>
                <a:spcPts val="0"/>
              </a:spcAft>
              <a:buNone/>
            </a:pPr>
            <a:r>
              <a:rPr lang="zh-CN" altLang="en-US" sz="2400">
                <a:latin typeface="宋体-简" panose="02010800040101010101" charset="-122"/>
                <a:ea typeface="宋体-简" panose="02010800040101010101" charset="-122"/>
              </a:rPr>
              <a:t>   </a:t>
            </a:r>
            <a:r>
              <a:rPr lang="zh-CN" altLang="en-US" sz="2400" b="1">
                <a:solidFill>
                  <a:schemeClr val="tx1"/>
                </a:solidFill>
                <a:latin typeface="宋体-简" panose="02010800040101010101" charset="-122"/>
                <a:ea typeface="宋体-简" panose="02010800040101010101" charset="-122"/>
              </a:rPr>
              <a:t>1．下列填入文中括号内的语句，衔接最恰当的一项是（3分）</a:t>
            </a:r>
            <a:endParaRPr lang="zh-CN" altLang="en-US" sz="2400" b="1">
              <a:solidFill>
                <a:schemeClr val="tx1"/>
              </a:solidFill>
              <a:latin typeface="宋体-简" panose="02010800040101010101" charset="-122"/>
              <a:ea typeface="宋体-简" panose="02010800040101010101" charset="-122"/>
            </a:endParaRPr>
          </a:p>
          <a:p>
            <a:pPr marL="0" indent="0">
              <a:lnSpc>
                <a:spcPct val="100000"/>
              </a:lnSpc>
              <a:spcAft>
                <a:spcPts val="0"/>
              </a:spcAft>
              <a:buNone/>
            </a:pPr>
            <a:r>
              <a:rPr lang="zh-CN" altLang="en-US" sz="2400" b="1">
                <a:solidFill>
                  <a:schemeClr val="tx1"/>
                </a:solidFill>
                <a:latin typeface="宋体-简" panose="02010800040101010101" charset="-122"/>
                <a:ea typeface="宋体-简" panose="02010800040101010101" charset="-122"/>
              </a:rPr>
              <a:t>        A．这其中尺度的把握使画家对中国文化的不同理解</a:t>
            </a:r>
            <a:endParaRPr lang="zh-CN" altLang="en-US" sz="2400" b="1">
              <a:solidFill>
                <a:schemeClr val="tx1"/>
              </a:solidFill>
              <a:latin typeface="宋体-简" panose="02010800040101010101" charset="-122"/>
              <a:ea typeface="宋体-简" panose="02010800040101010101" charset="-122"/>
            </a:endParaRPr>
          </a:p>
          <a:p>
            <a:pPr marL="0" indent="0">
              <a:lnSpc>
                <a:spcPct val="100000"/>
              </a:lnSpc>
              <a:spcAft>
                <a:spcPts val="0"/>
              </a:spcAft>
              <a:buNone/>
            </a:pPr>
            <a:r>
              <a:rPr lang="zh-CN" altLang="en-US" sz="2400" b="1">
                <a:solidFill>
                  <a:schemeClr val="tx1"/>
                </a:solidFill>
                <a:latin typeface="宋体-简" panose="02010800040101010101" charset="-122"/>
                <a:ea typeface="宋体-简" panose="02010800040101010101" charset="-122"/>
              </a:rPr>
              <a:t>        B．这其中尺度的把握体现着画家对中国文化的不同理解 </a:t>
            </a:r>
            <a:endParaRPr lang="zh-CN" altLang="en-US" sz="2400" b="1">
              <a:solidFill>
                <a:schemeClr val="tx1"/>
              </a:solidFill>
              <a:latin typeface="宋体-简" panose="02010800040101010101" charset="-122"/>
              <a:ea typeface="宋体-简" panose="02010800040101010101" charset="-122"/>
            </a:endParaRPr>
          </a:p>
          <a:p>
            <a:pPr marL="0" indent="0">
              <a:lnSpc>
                <a:spcPct val="100000"/>
              </a:lnSpc>
              <a:spcAft>
                <a:spcPts val="0"/>
              </a:spcAft>
              <a:buNone/>
            </a:pPr>
            <a:r>
              <a:rPr lang="zh-CN" altLang="en-US" sz="2400" b="1">
                <a:solidFill>
                  <a:schemeClr val="tx1"/>
                </a:solidFill>
                <a:latin typeface="宋体-简" panose="02010800040101010101" charset="-122"/>
                <a:ea typeface="宋体-简" panose="02010800040101010101" charset="-122"/>
              </a:rPr>
              <a:t>        C．面家对中国文化的不同理解，影响他们对其中尺度的把握</a:t>
            </a:r>
            <a:endParaRPr lang="zh-CN" altLang="en-US" sz="2400" b="1">
              <a:solidFill>
                <a:schemeClr val="tx1"/>
              </a:solidFill>
              <a:latin typeface="宋体-简" panose="02010800040101010101" charset="-122"/>
              <a:ea typeface="宋体-简" panose="02010800040101010101" charset="-122"/>
            </a:endParaRPr>
          </a:p>
          <a:p>
            <a:pPr marL="0" indent="0">
              <a:lnSpc>
                <a:spcPct val="100000"/>
              </a:lnSpc>
              <a:spcAft>
                <a:spcPts val="0"/>
              </a:spcAft>
              <a:buNone/>
            </a:pPr>
            <a:r>
              <a:rPr lang="zh-CN" altLang="en-US" sz="2400" b="1">
                <a:solidFill>
                  <a:schemeClr val="tx1"/>
                </a:solidFill>
                <a:latin typeface="宋体-简" panose="02010800040101010101" charset="-122"/>
                <a:ea typeface="宋体-简" panose="02010800040101010101" charset="-122"/>
              </a:rPr>
              <a:t>        D．画家对中国文化的不同理解使他们对其中尺度的把握不同</a:t>
            </a:r>
            <a:endParaRPr lang="zh-CN" altLang="en-US" sz="2400" b="1">
              <a:solidFill>
                <a:schemeClr val="tx1"/>
              </a:solidFill>
              <a:latin typeface="宋体-简" panose="02010800040101010101" charset="-122"/>
              <a:ea typeface="宋体-简" panose="02010800040101010101" charset="-122"/>
            </a:endParaRPr>
          </a:p>
        </p:txBody>
      </p:sp>
    </p:spTree>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91706"/>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91706"/>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87.xml><?xml version="1.0" encoding="utf-8"?>
<p:tagLst xmlns:p="http://schemas.openxmlformats.org/presentationml/2006/main">
  <p:tag name="KSO_WM_TEMPLATE_SUBCATEGORY" val="0"/>
  <p:tag name="KSO_WM_TAG_VERSION" val="1.0"/>
  <p:tag name="KSO_WM_BEAUTIFY_FLAG" val="#wm#"/>
  <p:tag name="KSO_WM_TEMPLATE_CATEGORY" val="custom"/>
  <p:tag name="KSO_WM_TEMPLATE_INDEX" val="20191706"/>
  <p:tag name="KSO_WM_TEMPLATE_THUMBS_INDEX" val="1"/>
</p:tagLst>
</file>

<file path=ppt/tags/tag88.xml><?xml version="1.0" encoding="utf-8"?>
<p:tagLst xmlns:p="http://schemas.openxmlformats.org/presentationml/2006/main">
  <p:tag name="KSO_WM_TEMPLATE_CATEGORY" val="basetag"/>
  <p:tag name="KSO_WM_TEMPLATE_INDEX" val="20163656"/>
  <p:tag name="KSO_WM_TAG_VERSION" val="1.0"/>
  <p:tag name="KSO_WM_TEMPLATE_THUMBS_INDEX" val="1、3、6、7、10、12、14、17、18、19、22、27、28、35、36、37、38"/>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20191706.">
      <a:dk1>
        <a:srgbClr val="000000"/>
      </a:dk1>
      <a:lt1>
        <a:srgbClr val="FFFFFF"/>
      </a:lt1>
      <a:dk2>
        <a:srgbClr val="1478FE"/>
      </a:dk2>
      <a:lt2>
        <a:srgbClr val="D7D7D7"/>
      </a:lt2>
      <a:accent1>
        <a:srgbClr val="1478FE"/>
      </a:accent1>
      <a:accent2>
        <a:srgbClr val="E4EEFC"/>
      </a:accent2>
      <a:accent3>
        <a:srgbClr val="F0F5FC"/>
      </a:accent3>
      <a:accent4>
        <a:srgbClr val="BFBFBF"/>
      </a:accent4>
      <a:accent5>
        <a:srgbClr val="BFBFBF"/>
      </a:accent5>
      <a:accent6>
        <a:srgbClr val="BFBFBF"/>
      </a:accent6>
      <a:hlink>
        <a:srgbClr val="BFBFBF"/>
      </a:hlink>
      <a:folHlink>
        <a:srgbClr val="BFBFBF"/>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7023</Words>
  <Application>WPS 文字</Application>
  <PresentationFormat>宽屏</PresentationFormat>
  <Paragraphs>274</Paragraphs>
  <Slides>21</Slides>
  <Notes>0</Notes>
  <HiddenSlides>0</HiddenSlides>
  <MMClips>0</MMClips>
  <ScaleCrop>false</ScaleCrop>
  <HeadingPairs>
    <vt:vector size="6" baseType="variant">
      <vt:variant>
        <vt:lpstr>已用的字体</vt:lpstr>
      </vt:variant>
      <vt:variant>
        <vt:i4>23</vt:i4>
      </vt:variant>
      <vt:variant>
        <vt:lpstr>主题</vt:lpstr>
      </vt:variant>
      <vt:variant>
        <vt:i4>1</vt:i4>
      </vt:variant>
      <vt:variant>
        <vt:lpstr>幻灯片标题</vt:lpstr>
      </vt:variant>
      <vt:variant>
        <vt:i4>21</vt:i4>
      </vt:variant>
    </vt:vector>
  </HeadingPairs>
  <TitlesOfParts>
    <vt:vector size="45" baseType="lpstr">
      <vt:lpstr>Arial</vt:lpstr>
      <vt:lpstr>方正书宋_GBK</vt:lpstr>
      <vt:lpstr>Wingdings</vt:lpstr>
      <vt:lpstr>微软雅黑</vt:lpstr>
      <vt:lpstr>方正苏新诗柳楷简体</vt:lpstr>
      <vt:lpstr>黑体</vt:lpstr>
      <vt:lpstr>宋体</vt:lpstr>
      <vt:lpstr>楷体-简</vt:lpstr>
      <vt:lpstr>宋体-简</vt:lpstr>
      <vt:lpstr>Times New Roman</vt:lpstr>
      <vt:lpstr>黑体</vt:lpstr>
      <vt:lpstr>宋体</vt:lpstr>
      <vt:lpstr>Comic Sans MS</vt:lpstr>
      <vt:lpstr>楷体</vt:lpstr>
      <vt:lpstr>楷体_GB2312</vt:lpstr>
      <vt:lpstr>苹方-简</vt:lpstr>
      <vt:lpstr>汉仪旗黑KW</vt:lpstr>
      <vt:lpstr>Arial Unicode MS</vt:lpstr>
      <vt:lpstr>汉仪书宋二KW</vt:lpstr>
      <vt:lpstr>汉仪中黑KW</vt:lpstr>
      <vt:lpstr>汉仪楷体KW</vt:lpstr>
      <vt:lpstr>Calibri</vt:lpstr>
      <vt:lpstr>Helvetica Neue</vt:lpstr>
      <vt:lpstr>Office 主题​​</vt:lpstr>
      <vt:lpstr>整体解读有序文本 瞻前顾后恰当补写</vt:lpstr>
      <vt:lpstr>PowerPoint 演示文稿</vt:lpstr>
      <vt:lpstr>补写句子的题型种类和特点 </vt:lpstr>
      <vt:lpstr>补写句子的题型种类和特点 </vt:lpstr>
      <vt:lpstr>补写句子的题型种类和特点 </vt:lpstr>
      <vt:lpstr>PowerPoint 演示文稿</vt:lpstr>
      <vt:lpstr>PowerPoint 演示文稿</vt:lpstr>
      <vt:lpstr>总结选择题型的做题规律</vt:lpstr>
      <vt:lpstr>PowerPoint 演示文稿</vt:lpstr>
      <vt:lpstr>PowerPoint 演示文稿</vt:lpstr>
      <vt:lpstr>近年考题回顾</vt:lpstr>
      <vt:lpstr>PowerPoint 演示文稿</vt:lpstr>
      <vt:lpstr>从题干探索命题规律，寻求解题路径</vt:lpstr>
      <vt:lpstr>从题干探索命题规律，寻求解题路径</vt:lpstr>
      <vt:lpstr>2020届广州市调研考</vt:lpstr>
      <vt:lpstr>PowerPoint 演示文稿</vt:lpstr>
      <vt:lpstr>PowerPoint 演示文稿</vt:lpstr>
      <vt:lpstr>PowerPoint 演示文稿</vt:lpstr>
      <vt:lpstr>PowerPoint 演示文稿</vt:lpstr>
      <vt:lpstr>非选择题解题思路小结 整体解读有序文本，瞻前顾后恰当补写 </vt:lpstr>
      <vt:lpstr>作业安排</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long</dc:creator>
  <cp:lastModifiedBy>long</cp:lastModifiedBy>
  <cp:revision>26</cp:revision>
  <dcterms:created xsi:type="dcterms:W3CDTF">2020-02-04T02:06:57Z</dcterms:created>
  <dcterms:modified xsi:type="dcterms:W3CDTF">2020-02-04T02:06:57Z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2052-1.4.0.1935</vt:lpwstr>
  </property>
</Properties>
</file>