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notesMasterIdLst>
    <p:notesMasterId r:id="rId35"/>
  </p:notesMasterIdLst>
  <p:sldIdLst>
    <p:sldId id="444" r:id="rId2"/>
    <p:sldId id="445" r:id="rId3"/>
    <p:sldId id="450" r:id="rId4"/>
    <p:sldId id="451" r:id="rId5"/>
    <p:sldId id="454" r:id="rId6"/>
    <p:sldId id="504" r:id="rId7"/>
    <p:sldId id="457" r:id="rId8"/>
    <p:sldId id="456" r:id="rId9"/>
    <p:sldId id="507" r:id="rId10"/>
    <p:sldId id="453" r:id="rId11"/>
    <p:sldId id="458" r:id="rId12"/>
    <p:sldId id="459" r:id="rId13"/>
    <p:sldId id="460" r:id="rId14"/>
    <p:sldId id="461" r:id="rId15"/>
    <p:sldId id="462" r:id="rId16"/>
    <p:sldId id="502" r:id="rId17"/>
    <p:sldId id="503" r:id="rId18"/>
    <p:sldId id="508" r:id="rId19"/>
    <p:sldId id="465" r:id="rId20"/>
    <p:sldId id="466" r:id="rId21"/>
    <p:sldId id="467" r:id="rId22"/>
    <p:sldId id="468" r:id="rId23"/>
    <p:sldId id="509" r:id="rId24"/>
    <p:sldId id="470" r:id="rId25"/>
    <p:sldId id="471" r:id="rId26"/>
    <p:sldId id="473" r:id="rId27"/>
    <p:sldId id="474" r:id="rId28"/>
    <p:sldId id="496" r:id="rId29"/>
    <p:sldId id="475" r:id="rId30"/>
    <p:sldId id="497" r:id="rId31"/>
    <p:sldId id="510" r:id="rId32"/>
    <p:sldId id="498" r:id="rId33"/>
    <p:sldId id="481" r:id="rId34"/>
  </p:sldIdLst>
  <p:sldSz cx="12192000" cy="6858000"/>
  <p:notesSz cx="7104063" cy="10234613"/>
  <p:embeddedFontLst>
    <p:embeddedFont>
      <p:font typeface="黑体" pitchFamily="49" charset="-122"/>
      <p:regular r:id="rId36"/>
    </p:embeddedFont>
    <p:embeddedFont>
      <p:font typeface="Cambria Math" pitchFamily="18" charset="0"/>
      <p:regular r:id="rId37"/>
    </p:embeddedFont>
    <p:embeddedFont>
      <p:font typeface="Garamond" pitchFamily="18" charset="0"/>
      <p:regular r:id="rId38"/>
      <p:bold r:id="rId39"/>
      <p:italic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华文中宋" charset="-122"/>
      <p:regular r:id="rId45"/>
    </p:embeddedFont>
    <p:embeddedFont>
      <p:font typeface="迷你简启体" charset="-122"/>
      <p:regular r:id="rId46"/>
    </p:embeddedFont>
    <p:embeddedFont>
      <p:font typeface="方正姚体" charset="-122"/>
      <p:regular r:id="rId4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990000"/>
    <a:srgbClr val="A50021"/>
    <a:srgbClr val="EC7728"/>
    <a:srgbClr val="CB2327"/>
    <a:srgbClr val="A7272B"/>
    <a:srgbClr val="BD2529"/>
    <a:srgbClr val="FF5050"/>
    <a:srgbClr val="C922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4620" autoAdjust="0"/>
  </p:normalViewPr>
  <p:slideViewPr>
    <p:cSldViewPr snapToGrid="0">
      <p:cViewPr varScale="1">
        <p:scale>
          <a:sx n="66" d="100"/>
          <a:sy n="66" d="100"/>
        </p:scale>
        <p:origin x="-85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83DF-1F52-49C9-BACC-4313239450F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 rot="10800000">
            <a:off x="1262231" y="-3"/>
            <a:ext cx="9667538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540649"/>
            <a:ext cx="12192000" cy="31735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1480" y="1470800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5332207" y="1129552"/>
            <a:ext cx="1527586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841437"/>
            <a:ext cx="9144000" cy="103047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181350" y="5031507"/>
            <a:ext cx="2705100" cy="4762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930729"/>
            <a:ext cx="10515600" cy="5184320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038600" cy="78867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4848094" y="1802755"/>
            <a:ext cx="2490700" cy="1554480"/>
          </a:xfrm>
          <a:custGeom>
            <a:avLst/>
            <a:gdLst>
              <a:gd name="connsiteX0" fmla="*/ 4735 w 1611630"/>
              <a:gd name="connsiteY0" fmla="*/ 0 h 1005840"/>
              <a:gd name="connsiteX1" fmla="*/ 1606895 w 1611630"/>
              <a:gd name="connsiteY1" fmla="*/ 0 h 1005840"/>
              <a:gd name="connsiteX2" fmla="*/ 1607470 w 1611630"/>
              <a:gd name="connsiteY2" fmla="*/ 4247 h 1005840"/>
              <a:gd name="connsiteX3" fmla="*/ 1611630 w 1611630"/>
              <a:gd name="connsiteY3" fmla="*/ 97155 h 1005840"/>
              <a:gd name="connsiteX4" fmla="*/ 805815 w 1611630"/>
              <a:gd name="connsiteY4" fmla="*/ 1005840 h 1005840"/>
              <a:gd name="connsiteX5" fmla="*/ 0 w 1611630"/>
              <a:gd name="connsiteY5" fmla="*/ 97155 h 1005840"/>
              <a:gd name="connsiteX6" fmla="*/ 4160 w 1611630"/>
              <a:gd name="connsiteY6" fmla="*/ 4247 h 1005840"/>
              <a:gd name="connsiteX7" fmla="*/ 4735 w 1611630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30" h="1005840">
                <a:moveTo>
                  <a:pt x="4735" y="0"/>
                </a:moveTo>
                <a:lnTo>
                  <a:pt x="1606895" y="0"/>
                </a:lnTo>
                <a:lnTo>
                  <a:pt x="1607470" y="4247"/>
                </a:lnTo>
                <a:cubicBezTo>
                  <a:pt x="1610221" y="34795"/>
                  <a:pt x="1611630" y="65789"/>
                  <a:pt x="1611630" y="97155"/>
                </a:cubicBezTo>
                <a:cubicBezTo>
                  <a:pt x="1611630" y="599008"/>
                  <a:pt x="1250854" y="1005840"/>
                  <a:pt x="805815" y="1005840"/>
                </a:cubicBezTo>
                <a:cubicBezTo>
                  <a:pt x="360776" y="1005840"/>
                  <a:pt x="0" y="599008"/>
                  <a:pt x="0" y="97155"/>
                </a:cubicBezTo>
                <a:cubicBezTo>
                  <a:pt x="0" y="65789"/>
                  <a:pt x="1410" y="34795"/>
                  <a:pt x="4160" y="4247"/>
                </a:cubicBezTo>
                <a:lnTo>
                  <a:pt x="4735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24125" y="3357235"/>
            <a:ext cx="7138638" cy="0"/>
          </a:xfrm>
          <a:prstGeom prst="line">
            <a:avLst/>
          </a:prstGeom>
          <a:ln>
            <a:solidFill>
              <a:srgbClr val="BC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524250"/>
            <a:ext cx="10515600" cy="1200149"/>
          </a:xfrm>
        </p:spPr>
        <p:txBody>
          <a:bodyPr anchor="t">
            <a:norm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038600" cy="78867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8531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839453"/>
            <a:ext cx="5157787" cy="335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8531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839453"/>
            <a:ext cx="5183188" cy="335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梯形 5"/>
          <p:cNvSpPr/>
          <p:nvPr/>
        </p:nvSpPr>
        <p:spPr>
          <a:xfrm rot="10800000">
            <a:off x="1262231" y="-3"/>
            <a:ext cx="9667538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540649"/>
            <a:ext cx="12192000" cy="31735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1480" y="1470800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5332207" y="1129552"/>
            <a:ext cx="1527586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2841436"/>
            <a:ext cx="9144000" cy="1341477"/>
          </a:xfrm>
        </p:spPr>
        <p:txBody>
          <a:bodyPr anchor="t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705600" y="4982863"/>
            <a:ext cx="3352800" cy="4762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内容占位符 2"/>
          <p:cNvSpPr>
            <a:spLocks noGrp="1"/>
          </p:cNvSpPr>
          <p:nvPr>
            <p:ph idx="13" hasCustomPrompt="1"/>
          </p:nvPr>
        </p:nvSpPr>
        <p:spPr>
          <a:xfrm>
            <a:off x="2227057" y="4996506"/>
            <a:ext cx="3352800" cy="47625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编辑文本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2237-1CDC-4A9F-9B50-E2751CF02005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9050" y="4445"/>
            <a:ext cx="1703070" cy="6849110"/>
            <a:chOff x="77" y="7"/>
            <a:chExt cx="2682" cy="10786"/>
          </a:xfrm>
        </p:grpSpPr>
        <p:pic>
          <p:nvPicPr>
            <p:cNvPr id="8" name="图片 7" descr="IMG_9419_副本_副本0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" y="7"/>
              <a:ext cx="2682" cy="1078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7" y="7"/>
              <a:ext cx="2683" cy="10786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60812" y="758871"/>
            <a:ext cx="10131188" cy="2308324"/>
          </a:xfrm>
          <a:prstGeom prst="rect">
            <a:avLst/>
          </a:prstGeom>
          <a:solidFill>
            <a:srgbClr val="C92228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 altLang="zh-CN" sz="4800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广东实验中学高三一轮化学复习课</a:t>
            </a:r>
            <a:endParaRPr lang="en-US" altLang="zh-CN" sz="4800" b="1" dirty="0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zh-CN" altLang="zh-CN" sz="48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 descr="省实校徽确认稿_0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505" y="351155"/>
            <a:ext cx="1383665" cy="1266190"/>
          </a:xfrm>
          <a:prstGeom prst="rect">
            <a:avLst/>
          </a:prstGeom>
        </p:spPr>
      </p:pic>
      <p:sp>
        <p:nvSpPr>
          <p:cNvPr id="6" name="文本框 3"/>
          <p:cNvSpPr txBox="1"/>
          <p:nvPr/>
        </p:nvSpPr>
        <p:spPr>
          <a:xfrm>
            <a:off x="4577026" y="3053965"/>
            <a:ext cx="4157544" cy="830997"/>
          </a:xfrm>
          <a:prstGeom prst="rect">
            <a:avLst/>
          </a:prstGeom>
          <a:solidFill>
            <a:srgbClr val="C92228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实验大题探究</a:t>
            </a:r>
            <a:endParaRPr lang="zh-CN" altLang="zh-CN" sz="4800" b="1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3440" y="5322627"/>
            <a:ext cx="464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主讲人：化学科  韩世瑞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68413" y="2568699"/>
            <a:ext cx="4510616" cy="843254"/>
            <a:chOff x="1268413" y="1831707"/>
            <a:chExt cx="4510616" cy="843254"/>
          </a:xfrm>
        </p:grpSpPr>
        <p:sp>
          <p:nvSpPr>
            <p:cNvPr id="10" name="圆角矩形 9"/>
            <p:cNvSpPr/>
            <p:nvPr/>
          </p:nvSpPr>
          <p:spPr>
            <a:xfrm>
              <a:off x="1758462" y="1842868"/>
              <a:ext cx="2513287" cy="832093"/>
            </a:xfrm>
            <a:prstGeom prst="roundRect">
              <a:avLst/>
            </a:prstGeom>
            <a:solidFill>
              <a:srgbClr val="A500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内容占位符 2"/>
            <p:cNvSpPr txBox="1"/>
            <p:nvPr/>
          </p:nvSpPr>
          <p:spPr>
            <a:xfrm>
              <a:off x="1268413" y="1831707"/>
              <a:ext cx="4510616" cy="792162"/>
            </a:xfrm>
            <a:prstGeom prst="rect">
              <a:avLst/>
            </a:prstGeom>
          </p:spPr>
          <p:txBody>
            <a:bodyPr vert="horz" wrap="square" lIns="91440" tIns="45720" rIns="91440" bIns="45720" anchor="t"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1" lang="zh-CN" altLang="en-US" sz="3200" b="1" kern="0" dirty="0" smtClean="0">
                  <a:solidFill>
                    <a:schemeClr val="bg1"/>
                  </a:solidFill>
                  <a:sym typeface="+mn-ea"/>
                </a:rPr>
                <a:t> 明确实验目的    </a:t>
              </a:r>
              <a:endParaRPr kumimoji="1" lang="zh-CN" altLang="en-US" sz="3200" b="1" kern="0" dirty="0">
                <a:solidFill>
                  <a:srgbClr val="800000"/>
                </a:solidFill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76465" y="2532967"/>
            <a:ext cx="5268189" cy="917064"/>
            <a:chOff x="4476465" y="1795975"/>
            <a:chExt cx="5268189" cy="917064"/>
          </a:xfrm>
        </p:grpSpPr>
        <p:sp>
          <p:nvSpPr>
            <p:cNvPr id="13" name="圆角矩形 12"/>
            <p:cNvSpPr/>
            <p:nvPr/>
          </p:nvSpPr>
          <p:spPr>
            <a:xfrm>
              <a:off x="5495779" y="1795975"/>
              <a:ext cx="2546252" cy="844061"/>
            </a:xfrm>
            <a:prstGeom prst="roundRect">
              <a:avLst/>
            </a:prstGeom>
            <a:solidFill>
              <a:srgbClr val="A500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内容占位符 2"/>
            <p:cNvSpPr txBox="1"/>
            <p:nvPr/>
          </p:nvSpPr>
          <p:spPr bwMode="auto">
            <a:xfrm>
              <a:off x="5473221" y="1920876"/>
              <a:ext cx="4271433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9250" indent="-349250" algn="l" defTabSz="93154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  <a:cs typeface="+mn-cs"/>
                </a:defRPr>
              </a:lvl1pPr>
              <a:lvl2pPr marL="757555" indent="-292100" algn="l" defTabSz="93154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</a:defRPr>
              </a:lvl2pPr>
              <a:lvl3pPr marL="1167130" indent="-233680" algn="l" defTabSz="93154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</a:defRPr>
              </a:lvl3pPr>
              <a:lvl4pPr marL="1633855" indent="-234950" algn="l" defTabSz="93154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</a:defRPr>
              </a:lvl4pPr>
              <a:lvl5pPr marL="2101850" indent="-233680" algn="l" defTabSz="93154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</a:defRPr>
              </a:lvl5pPr>
              <a:lvl6pPr marL="2559050" indent="-233680" algn="l" defTabSz="931545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</a:defRPr>
              </a:lvl6pPr>
              <a:lvl7pPr marL="3016250" indent="-233680" algn="l" defTabSz="931545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</a:defRPr>
              </a:lvl7pPr>
              <a:lvl8pPr marL="3473450" indent="-233680" algn="l" defTabSz="931545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</a:defRPr>
              </a:lvl8pPr>
              <a:lvl9pPr marL="3930650" indent="-233680" algn="l" defTabSz="931545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</a:defRPr>
              </a:lvl9pPr>
            </a:lstStyle>
            <a:p>
              <a:pPr marL="349250" marR="0" lvl="0" indent="-349250" algn="l" defTabSz="9315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1" lang="zh-CN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解析核心反应</a:t>
              </a:r>
              <a:endParaRPr kumimoji="1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endParaRPr>
            </a:p>
          </p:txBody>
        </p:sp>
        <p:sp>
          <p:nvSpPr>
            <p:cNvPr id="15" name="右箭头 14"/>
            <p:cNvSpPr/>
            <p:nvPr/>
          </p:nvSpPr>
          <p:spPr>
            <a:xfrm>
              <a:off x="4476465" y="2156346"/>
              <a:ext cx="832513" cy="218363"/>
            </a:xfrm>
            <a:prstGeom prst="rightArrow">
              <a:avLst/>
            </a:prstGeom>
            <a:solidFill>
              <a:srgbClr val="8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13761" y="2550639"/>
            <a:ext cx="3782703" cy="910503"/>
            <a:chOff x="8313761" y="1813647"/>
            <a:chExt cx="3782703" cy="910503"/>
          </a:xfrm>
        </p:grpSpPr>
        <p:sp>
          <p:nvSpPr>
            <p:cNvPr id="12" name="圆角矩形 11"/>
            <p:cNvSpPr/>
            <p:nvPr/>
          </p:nvSpPr>
          <p:spPr>
            <a:xfrm>
              <a:off x="9394874" y="1813647"/>
              <a:ext cx="2615156" cy="793075"/>
            </a:xfrm>
            <a:prstGeom prst="roundRect">
              <a:avLst/>
            </a:prstGeom>
            <a:solidFill>
              <a:srgbClr val="A500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内容占位符 2"/>
            <p:cNvSpPr txBox="1"/>
            <p:nvPr/>
          </p:nvSpPr>
          <p:spPr bwMode="auto">
            <a:xfrm>
              <a:off x="8709318" y="1930400"/>
              <a:ext cx="3387146" cy="79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9250" indent="-349250" algn="l" defTabSz="93154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  <a:cs typeface="+mn-cs"/>
                </a:defRPr>
              </a:lvl1pPr>
              <a:lvl2pPr marL="757555" indent="-292100" algn="l" defTabSz="93154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</a:defRPr>
              </a:lvl2pPr>
              <a:lvl3pPr marL="1167130" indent="-233680" algn="l" defTabSz="93154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</a:defRPr>
              </a:lvl3pPr>
              <a:lvl4pPr marL="1633855" indent="-234950" algn="l" defTabSz="93154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</a:defRPr>
              </a:lvl4pPr>
              <a:lvl5pPr marL="2101850" indent="-233680" algn="l" defTabSz="93154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</a:defRPr>
              </a:lvl5pPr>
              <a:lvl6pPr marL="2559050" indent="-233680" algn="l" defTabSz="931545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</a:defRPr>
              </a:lvl6pPr>
              <a:lvl7pPr marL="3016250" indent="-233680" algn="l" defTabSz="931545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</a:defRPr>
              </a:lvl7pPr>
              <a:lvl8pPr marL="3473450" indent="-233680" algn="l" defTabSz="931545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</a:defRPr>
              </a:lvl8pPr>
              <a:lvl9pPr marL="3930650" indent="-233680" algn="l" defTabSz="931545" rtl="0" fontAlgn="base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kumimoji="1" sz="2000" b="1">
                  <a:solidFill>
                    <a:srgbClr val="0099FF"/>
                  </a:solidFill>
                  <a:latin typeface="+mn-lt"/>
                  <a:ea typeface="+mn-ea"/>
                </a:defRPr>
              </a:lvl9pPr>
            </a:lstStyle>
            <a:p>
              <a:pPr marL="349250" marR="0" lvl="0" indent="-349250" algn="l" defTabSz="9315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kumimoji="1" lang="zh-CN" altLang="en-US" sz="32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      </a:t>
              </a:r>
              <a:r>
                <a:rPr kumimoji="1" lang="zh-CN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ea"/>
                </a:rPr>
                <a:t>构建思维模型</a:t>
              </a:r>
            </a:p>
          </p:txBody>
        </p:sp>
        <p:sp>
          <p:nvSpPr>
            <p:cNvPr id="16" name="右箭头 15"/>
            <p:cNvSpPr/>
            <p:nvPr/>
          </p:nvSpPr>
          <p:spPr>
            <a:xfrm>
              <a:off x="8313761" y="2158621"/>
              <a:ext cx="832513" cy="218363"/>
            </a:xfrm>
            <a:prstGeom prst="rightArrow">
              <a:avLst/>
            </a:prstGeom>
            <a:solidFill>
              <a:srgbClr val="8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40852" y="6330847"/>
            <a:ext cx="2743200" cy="365125"/>
          </a:xfrm>
        </p:spPr>
        <p:txBody>
          <a:bodyPr/>
          <a:lstStyle/>
          <a:p>
            <a:fld id="{ACBECEF1-1935-4692-9C86-5FD89D9EDF4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146" name="TextBox 1"/>
          <p:cNvSpPr txBox="1">
            <a:spLocks noChangeArrowheads="1"/>
          </p:cNvSpPr>
          <p:nvPr/>
        </p:nvSpPr>
        <p:spPr bwMode="auto">
          <a:xfrm>
            <a:off x="2380611" y="2488040"/>
            <a:ext cx="808426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A50021"/>
                </a:solidFill>
                <a:latin typeface="+mn-ea"/>
                <a:cs typeface="楷体_GB2312"/>
              </a:rPr>
              <a:t>二、“控制变量”</a:t>
            </a:r>
            <a:r>
              <a:rPr lang="zh-CN" altLang="en-US" sz="4400" b="1" dirty="0" smtClean="0">
                <a:solidFill>
                  <a:srgbClr val="A50021"/>
                </a:solidFill>
                <a:latin typeface="+mn-ea"/>
                <a:cs typeface="楷体_GB2312"/>
              </a:rPr>
              <a:t>型实验设计题</a:t>
            </a:r>
            <a:endParaRPr lang="zh-CN" altLang="en-US" sz="4400" b="1" dirty="0">
              <a:solidFill>
                <a:srgbClr val="A50021"/>
              </a:solidFill>
              <a:latin typeface="+mn-ea"/>
              <a:cs typeface="楷体_GB23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文本框 104"/>
          <p:cNvSpPr txBox="1">
            <a:spLocks noChangeArrowheads="1"/>
          </p:cNvSpPr>
          <p:nvPr/>
        </p:nvSpPr>
        <p:spPr bwMode="auto">
          <a:xfrm>
            <a:off x="1724175" y="763153"/>
            <a:ext cx="10467825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76200" indent="-76200"/>
            <a:r>
              <a:rPr lang="en-US" altLang="zh-CN" sz="2800" dirty="0" smtClean="0">
                <a:solidFill>
                  <a:srgbClr val="C00000"/>
                </a:solidFill>
              </a:rPr>
              <a:t>1. (</a:t>
            </a:r>
            <a:r>
              <a:rPr lang="en-US" altLang="zh-CN" sz="2800" dirty="0">
                <a:solidFill>
                  <a:srgbClr val="C00000"/>
                </a:solidFill>
              </a:rPr>
              <a:t>2014</a:t>
            </a:r>
            <a:r>
              <a:rPr lang="zh-CN" altLang="en-US" sz="2800" dirty="0">
                <a:solidFill>
                  <a:srgbClr val="C00000"/>
                </a:solidFill>
              </a:rPr>
              <a:t>广东</a:t>
            </a:r>
            <a:r>
              <a:rPr lang="en-US" altLang="zh-CN" sz="2800" dirty="0" smtClean="0">
                <a:solidFill>
                  <a:srgbClr val="C00000"/>
                </a:solidFill>
              </a:rPr>
              <a:t>T33</a:t>
            </a:r>
            <a:r>
              <a:rPr lang="zh-CN" altLang="en-US" sz="2800" dirty="0" smtClean="0">
                <a:solidFill>
                  <a:srgbClr val="C00000"/>
                </a:solidFill>
              </a:rPr>
              <a:t>节选</a:t>
            </a:r>
            <a:r>
              <a:rPr lang="en-US" altLang="zh-CN" sz="2800" dirty="0" smtClean="0">
                <a:solidFill>
                  <a:srgbClr val="C00000"/>
                </a:solidFill>
              </a:rPr>
              <a:t>)</a:t>
            </a:r>
            <a:r>
              <a:rPr lang="zh-CN" sz="2800" dirty="0">
                <a:solidFill>
                  <a:srgbClr val="C00000"/>
                </a:solidFill>
              </a:rPr>
              <a:t>某小组拟在同浓度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Fe</a:t>
            </a:r>
            <a:r>
              <a:rPr lang="en-US" altLang="zh-CN" sz="2800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3+</a:t>
            </a:r>
            <a:r>
              <a:rPr lang="zh-CN" sz="2800" dirty="0">
                <a:solidFill>
                  <a:srgbClr val="C00000"/>
                </a:solidFill>
              </a:rPr>
              <a:t>的催化下，探究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zh-CN" sz="2800" dirty="0">
                <a:solidFill>
                  <a:srgbClr val="C00000"/>
                </a:solidFill>
              </a:rPr>
              <a:t>浓度对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zh-CN" sz="2800" dirty="0">
                <a:solidFill>
                  <a:srgbClr val="C00000"/>
                </a:solidFill>
              </a:rPr>
              <a:t>分解反应速率的影响</a:t>
            </a:r>
            <a:r>
              <a:rPr lang="zh-CN" sz="2800" dirty="0" smtClean="0">
                <a:solidFill>
                  <a:srgbClr val="C00000"/>
                </a:solidFill>
              </a:rPr>
              <a:t>。</a:t>
            </a:r>
            <a:r>
              <a:rPr lang="zh-CN" altLang="en-US" sz="2800" dirty="0" smtClean="0">
                <a:solidFill>
                  <a:srgbClr val="C00000"/>
                </a:solidFill>
              </a:rPr>
              <a:t>（</a:t>
            </a:r>
            <a:r>
              <a:rPr lang="zh-CN" sz="2400" dirty="0">
                <a:solidFill>
                  <a:srgbClr val="C00000"/>
                </a:solidFill>
              </a:rPr>
              <a:t>限选试</a:t>
            </a:r>
            <a:r>
              <a:rPr lang="zh-CN" sz="2400" dirty="0" smtClean="0">
                <a:solidFill>
                  <a:srgbClr val="C00000"/>
                </a:solidFill>
              </a:rPr>
              <a:t>剂：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30% H</a:t>
            </a:r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zh-CN" sz="2400" dirty="0">
                <a:solidFill>
                  <a:srgbClr val="C00000"/>
                </a:solidFill>
              </a:rPr>
              <a:t>、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0.1mol∙L</a:t>
            </a:r>
            <a:r>
              <a:rPr lang="en-US" altLang="zh-CN" sz="2400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-1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Fe</a:t>
            </a:r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(SO</a:t>
            </a:r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lang="zh-CN" sz="2400" dirty="0">
                <a:solidFill>
                  <a:srgbClr val="C00000"/>
                </a:solidFill>
              </a:rPr>
              <a:t>、蒸馏</a:t>
            </a:r>
            <a:r>
              <a:rPr lang="zh-CN" sz="2400" dirty="0" smtClean="0">
                <a:solidFill>
                  <a:srgbClr val="C00000"/>
                </a:solidFill>
              </a:rPr>
              <a:t>水</a:t>
            </a:r>
            <a:r>
              <a:rPr lang="zh-CN" altLang="en-US" sz="2400" dirty="0" smtClean="0">
                <a:solidFill>
                  <a:srgbClr val="C00000"/>
                </a:solidFill>
              </a:rPr>
              <a:t>）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pic>
        <p:nvPicPr>
          <p:cNvPr id="148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8372" y="3231756"/>
            <a:ext cx="19052" cy="2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Rectangle 1"/>
          <p:cNvSpPr>
            <a:spLocks noChangeArrowheads="1"/>
          </p:cNvSpPr>
          <p:nvPr/>
        </p:nvSpPr>
        <p:spPr bwMode="auto">
          <a:xfrm>
            <a:off x="1701294" y="2865071"/>
            <a:ext cx="10681777" cy="83099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参照下表格式，拟定实验表格，完整体现实验方案（列出所选试剂体积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、需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记录的待测物理量和所拟定的数据；数据用字母表示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charset="0"/>
              </a:rPr>
              <a:t>）</a:t>
            </a:r>
            <a:endParaRPr lang="zh-CN" altLang="en-US" sz="24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73104" y="3851801"/>
          <a:ext cx="10205165" cy="2536360"/>
        </p:xfrm>
        <a:graphic>
          <a:graphicData uri="http://schemas.openxmlformats.org/drawingml/2006/table">
            <a:tbl>
              <a:tblPr/>
              <a:tblGrid>
                <a:gridCol w="1415285"/>
                <a:gridCol w="2020590"/>
                <a:gridCol w="2697030"/>
                <a:gridCol w="1233525"/>
                <a:gridCol w="1444405"/>
                <a:gridCol w="1394330"/>
              </a:tblGrid>
              <a:tr h="12579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         </a:t>
                      </a:r>
                      <a:r>
                        <a:rPr lang="zh-CN" sz="2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物理</a:t>
                      </a:r>
                      <a:r>
                        <a:rPr lang="zh-CN" sz="2400" b="1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量</a:t>
                      </a:r>
                      <a:r>
                        <a:rPr lang="en-US" sz="200" b="1" kern="100" dirty="0" smtClean="0">
                          <a:solidFill>
                            <a:srgbClr val="FFFFFF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+</a:t>
                      </a:r>
                      <a:r>
                        <a:rPr lang="zh-CN" sz="200" b="1" kern="100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网</a:t>
                      </a:r>
                      <a:r>
                        <a:rPr lang="en-US" sz="200" b="1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]</a:t>
                      </a:r>
                      <a:endParaRPr lang="zh-CN" sz="1050" b="1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实验序号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V</a:t>
                      </a:r>
                      <a:r>
                        <a:rPr lang="en-US" sz="2000" b="1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[0.1mol·L</a:t>
                      </a:r>
                      <a:r>
                        <a:rPr lang="en-US" sz="2000" b="1" kern="100" baseline="300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r>
                        <a:rPr lang="en-US" sz="2000" b="1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Fe</a:t>
                      </a:r>
                      <a:r>
                        <a:rPr lang="en-US" sz="2000" b="1" kern="100" baseline="-250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2000" b="1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(SO</a:t>
                      </a:r>
                      <a:r>
                        <a:rPr lang="en-US" sz="2000" b="1" kern="100" baseline="-250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r>
                        <a:rPr lang="en-US" sz="2000" b="1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)</a:t>
                      </a:r>
                      <a:r>
                        <a:rPr lang="en-US" sz="2000" b="1" kern="100" baseline="-250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</a:t>
                      </a:r>
                      <a:r>
                        <a:rPr lang="en-US" sz="2400" b="1" kern="100" dirty="0" smtClea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](mL)</a:t>
                      </a:r>
                      <a:endParaRPr lang="zh-CN" sz="24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" kern="100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[</a:t>
                      </a:r>
                      <a:r>
                        <a:rPr lang="zh-CN" sz="200" kern="100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来源</a:t>
                      </a:r>
                      <a:r>
                        <a:rPr lang="en-US" sz="200" kern="100" dirty="0">
                          <a:solidFill>
                            <a:srgbClr val="FFFFFF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:Zxxk.Com]</a:t>
                      </a:r>
                      <a:endParaRPr lang="zh-CN" sz="105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……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9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sz="24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</a:t>
                      </a:r>
                      <a:endParaRPr lang="zh-CN" sz="24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5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sz="24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</a:t>
                      </a:r>
                      <a:endParaRPr lang="zh-CN" sz="2400" b="1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5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5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05971" y="2011572"/>
            <a:ext cx="10486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ea"/>
              </a:rPr>
              <a:t>②</a:t>
            </a:r>
            <a:r>
              <a:rPr lang="zh-CN" altLang="en-US" sz="2400" dirty="0" smtClean="0">
                <a:latin typeface="+mn-ea"/>
              </a:rPr>
              <a:t>设计方案：在不同</a:t>
            </a:r>
            <a:r>
              <a:rPr lang="en-US" sz="2400" dirty="0" smtClean="0">
                <a:latin typeface="+mn-ea"/>
              </a:rPr>
              <a:t>H</a:t>
            </a:r>
            <a:r>
              <a:rPr lang="en-US" sz="2400" baseline="-25000" dirty="0" smtClean="0">
                <a:latin typeface="+mn-ea"/>
              </a:rPr>
              <a:t>2</a:t>
            </a:r>
            <a:r>
              <a:rPr lang="en-US" sz="2400" dirty="0" smtClean="0">
                <a:latin typeface="+mn-ea"/>
              </a:rPr>
              <a:t>O</a:t>
            </a:r>
            <a:r>
              <a:rPr lang="en-US" sz="2400" baseline="-25000" dirty="0" smtClean="0">
                <a:latin typeface="+mn-ea"/>
              </a:rPr>
              <a:t>2</a:t>
            </a:r>
            <a:r>
              <a:rPr lang="zh-CN" altLang="en-US" sz="2400" dirty="0" smtClean="0">
                <a:latin typeface="+mn-ea"/>
              </a:rPr>
              <a:t>浓度下，测定</a:t>
            </a:r>
            <a:r>
              <a:rPr lang="en-US" sz="2400" dirty="0" smtClean="0">
                <a:latin typeface="+mn-ea"/>
              </a:rPr>
              <a:t>__________________________</a:t>
            </a:r>
            <a:r>
              <a:rPr lang="zh-CN" altLang="en-US" sz="2400" dirty="0" smtClean="0">
                <a:latin typeface="+mn-ea"/>
              </a:rPr>
              <a:t>（要求所测得的数据能直接体现反应速率大小）。  </a:t>
            </a:r>
            <a:endParaRPr lang="zh-CN" altLang="en-US" sz="24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90181" y="1885226"/>
            <a:ext cx="4230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A50021"/>
                </a:solidFill>
              </a:rPr>
              <a:t>生成一定体积的</a:t>
            </a:r>
            <a:r>
              <a:rPr lang="en-US" altLang="zh-CN" sz="2400" dirty="0" smtClean="0">
                <a:solidFill>
                  <a:srgbClr val="A50021"/>
                </a:solidFill>
              </a:rPr>
              <a:t>O</a:t>
            </a:r>
            <a:r>
              <a:rPr lang="en-US" altLang="zh-CN" sz="2400" baseline="-25000" dirty="0" smtClean="0">
                <a:solidFill>
                  <a:srgbClr val="A50021"/>
                </a:solidFill>
              </a:rPr>
              <a:t>2</a:t>
            </a:r>
            <a:r>
              <a:rPr lang="zh-CN" altLang="en-US" sz="2400" dirty="0" smtClean="0">
                <a:solidFill>
                  <a:srgbClr val="A50021"/>
                </a:solidFill>
              </a:rPr>
              <a:t>所需的时间</a:t>
            </a:r>
            <a:endParaRPr lang="zh-CN" altLang="en-US" sz="2400" dirty="0">
              <a:solidFill>
                <a:srgbClr val="A5002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45657" y="4043789"/>
            <a:ext cx="1564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30%H</a:t>
            </a:r>
            <a:r>
              <a:rPr lang="en-US" sz="2000" b="1" baseline="-25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mL)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291" y="4981158"/>
            <a:ext cx="356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kern="100" dirty="0" smtClean="0">
                <a:solidFill>
                  <a:srgbClr val="A5002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b</a:t>
            </a:r>
            <a:endParaRPr lang="zh-CN" altLang="en-US" sz="2400" b="1" kern="100" dirty="0">
              <a:solidFill>
                <a:srgbClr val="A50021"/>
              </a:solidFill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5661" y="5657057"/>
            <a:ext cx="32092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kern="100" dirty="0" smtClean="0">
                <a:solidFill>
                  <a:srgbClr val="A5002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c</a:t>
            </a:r>
            <a:endParaRPr lang="zh-CN" altLang="en-US" sz="2400" b="1" kern="100" dirty="0">
              <a:solidFill>
                <a:srgbClr val="A50021"/>
              </a:solidFill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84525" y="5692538"/>
            <a:ext cx="356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kern="100" dirty="0" smtClean="0">
                <a:solidFill>
                  <a:srgbClr val="A5002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b</a:t>
            </a:r>
            <a:endParaRPr lang="zh-CN" altLang="en-US" sz="2400" b="1" kern="100" dirty="0">
              <a:solidFill>
                <a:srgbClr val="A50021"/>
              </a:solidFill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627744" y="4971184"/>
            <a:ext cx="32092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kern="100" dirty="0" smtClean="0">
                <a:solidFill>
                  <a:srgbClr val="A5002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c</a:t>
            </a:r>
            <a:endParaRPr lang="zh-CN" altLang="en-US" sz="2400" b="1" kern="100" dirty="0">
              <a:solidFill>
                <a:srgbClr val="A50021"/>
              </a:solidFill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57690" y="4133713"/>
            <a:ext cx="11128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蒸馏水</a:t>
            </a:r>
            <a:endParaRPr lang="en-US" altLang="zh-CN" sz="2400" b="1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mL)</a:t>
            </a:r>
            <a:endParaRPr lang="zh-CN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46956" y="4145086"/>
            <a:ext cx="14334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生成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体积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(mL)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776228" y="4158734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+mn-ea"/>
              </a:rPr>
              <a:t>反应时间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（</a:t>
            </a:r>
            <a:r>
              <a:rPr lang="en-US" sz="2400" dirty="0" smtClean="0">
                <a:latin typeface="+mn-ea"/>
              </a:rPr>
              <a:t>min</a:t>
            </a:r>
            <a:r>
              <a:rPr lang="zh-CN" altLang="en-US" sz="2400" dirty="0" smtClean="0">
                <a:latin typeface="+mn-ea"/>
              </a:rPr>
              <a:t>）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664972" y="5678951"/>
            <a:ext cx="356188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rgbClr val="A5002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V </a:t>
            </a:r>
            <a:endParaRPr lang="zh-CN" altLang="en-US" sz="2400" b="1" kern="100" dirty="0">
              <a:solidFill>
                <a:srgbClr val="A50021"/>
              </a:solidFill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653599" y="5053368"/>
            <a:ext cx="35618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rgbClr val="A5002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V</a:t>
            </a:r>
            <a:endParaRPr lang="zh-CN" altLang="en-US" sz="2400" b="1" kern="100" dirty="0">
              <a:solidFill>
                <a:srgbClr val="A50021"/>
              </a:solidFill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文本框 104"/>
          <p:cNvSpPr txBox="1">
            <a:spLocks noChangeArrowheads="1"/>
          </p:cNvSpPr>
          <p:nvPr/>
        </p:nvSpPr>
        <p:spPr bwMode="auto">
          <a:xfrm>
            <a:off x="1923911" y="760735"/>
            <a:ext cx="10454187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</a:rPr>
              <a:t> 2.(2015</a:t>
            </a:r>
            <a:r>
              <a:rPr lang="zh-CN" altLang="en-US" sz="2800" dirty="0">
                <a:solidFill>
                  <a:srgbClr val="C00000"/>
                </a:solidFill>
              </a:rPr>
              <a:t>广东</a:t>
            </a:r>
            <a:r>
              <a:rPr lang="en-US" sz="2800" dirty="0">
                <a:solidFill>
                  <a:srgbClr val="C00000"/>
                </a:solidFill>
              </a:rPr>
              <a:t>T33)</a:t>
            </a:r>
            <a:r>
              <a:rPr lang="zh-CN" altLang="en-US" sz="2800" dirty="0">
                <a:solidFill>
                  <a:srgbClr val="C00000"/>
                </a:solidFill>
              </a:rPr>
              <a:t>（</a:t>
            </a:r>
            <a:r>
              <a:rPr lang="en-US" sz="2800" dirty="0">
                <a:solidFill>
                  <a:srgbClr val="C00000"/>
                </a:solidFill>
              </a:rPr>
              <a:t>3</a:t>
            </a:r>
            <a:r>
              <a:rPr lang="zh-CN" altLang="en-US" sz="2800" dirty="0">
                <a:solidFill>
                  <a:srgbClr val="C00000"/>
                </a:solidFill>
              </a:rPr>
              <a:t>）设计实验，探究某一种因素对溶液中</a:t>
            </a:r>
            <a:r>
              <a:rPr lang="en-US" sz="2800" dirty="0">
                <a:solidFill>
                  <a:srgbClr val="C00000"/>
                </a:solidFill>
              </a:rPr>
              <a:t>NH</a:t>
            </a:r>
            <a:r>
              <a:rPr lang="en-US" sz="2800" baseline="-25000" dirty="0">
                <a:solidFill>
                  <a:srgbClr val="C00000"/>
                </a:solidFill>
              </a:rPr>
              <a:t>4</a:t>
            </a:r>
            <a:r>
              <a:rPr lang="en-US" sz="2800" dirty="0">
                <a:solidFill>
                  <a:srgbClr val="C00000"/>
                </a:solidFill>
              </a:rPr>
              <a:t>Cl</a:t>
            </a:r>
            <a:r>
              <a:rPr lang="zh-CN" altLang="en-US" sz="2800" dirty="0">
                <a:solidFill>
                  <a:srgbClr val="C00000"/>
                </a:solidFill>
              </a:rPr>
              <a:t>水解程度的影响。（</a:t>
            </a:r>
            <a:r>
              <a:rPr lang="zh-CN" altLang="en-US" sz="2400" dirty="0">
                <a:solidFill>
                  <a:srgbClr val="C00000"/>
                </a:solidFill>
              </a:rPr>
              <a:t>限制试剂与仪器：固体</a:t>
            </a:r>
            <a:r>
              <a:rPr lang="en-US" sz="2400" dirty="0">
                <a:solidFill>
                  <a:srgbClr val="C00000"/>
                </a:solidFill>
              </a:rPr>
              <a:t>NH</a:t>
            </a:r>
            <a:r>
              <a:rPr lang="en-US" sz="2400" baseline="-25000" dirty="0">
                <a:solidFill>
                  <a:srgbClr val="C00000"/>
                </a:solidFill>
              </a:rPr>
              <a:t>4</a:t>
            </a:r>
            <a:r>
              <a:rPr lang="en-US" sz="2400" dirty="0">
                <a:solidFill>
                  <a:srgbClr val="C00000"/>
                </a:solidFill>
              </a:rPr>
              <a:t>Cl</a:t>
            </a:r>
            <a:r>
              <a:rPr lang="zh-CN" altLang="en-US" sz="2400" dirty="0">
                <a:solidFill>
                  <a:srgbClr val="C00000"/>
                </a:solidFill>
              </a:rPr>
              <a:t>、蒸馏水、</a:t>
            </a:r>
            <a:r>
              <a:rPr lang="en-US" sz="2400" dirty="0">
                <a:solidFill>
                  <a:srgbClr val="C00000"/>
                </a:solidFill>
              </a:rPr>
              <a:t>100mL</a:t>
            </a:r>
            <a:r>
              <a:rPr lang="zh-CN" altLang="en-US" sz="2400" dirty="0">
                <a:solidFill>
                  <a:srgbClr val="C00000"/>
                </a:solidFill>
              </a:rPr>
              <a:t>容量瓶、烧杯、胶头滴管、玻璃棒、药匙、天平、</a:t>
            </a:r>
            <a:r>
              <a:rPr lang="en-US" sz="2400" dirty="0">
                <a:solidFill>
                  <a:srgbClr val="C00000"/>
                </a:solidFill>
              </a:rPr>
              <a:t>pH</a:t>
            </a:r>
            <a:r>
              <a:rPr lang="zh-CN" altLang="en-US" sz="2400" dirty="0">
                <a:solidFill>
                  <a:srgbClr val="C00000"/>
                </a:solidFill>
              </a:rPr>
              <a:t>计、温度计</a:t>
            </a:r>
            <a:r>
              <a:rPr lang="zh-CN" altLang="en-US" sz="2400" dirty="0" smtClean="0">
                <a:solidFill>
                  <a:srgbClr val="C00000"/>
                </a:solidFill>
              </a:rPr>
              <a:t>、</a:t>
            </a:r>
            <a:endParaRPr lang="en-US" altLang="zh-CN" sz="24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zh-CN" altLang="en-US" sz="2400" dirty="0" smtClean="0">
                <a:solidFill>
                  <a:srgbClr val="C00000"/>
                </a:solidFill>
              </a:rPr>
              <a:t>恒</a:t>
            </a:r>
            <a:r>
              <a:rPr lang="zh-CN" altLang="en-US" sz="2400" dirty="0">
                <a:solidFill>
                  <a:srgbClr val="C00000"/>
                </a:solidFill>
              </a:rPr>
              <a:t>温水浴槽（可控制温度））</a:t>
            </a:r>
          </a:p>
          <a:p>
            <a:pPr marL="76200" indent="-76200">
              <a:defRPr/>
            </a:pPr>
            <a:endParaRPr lang="zh-CN" altLang="en-US" sz="2800" dirty="0"/>
          </a:p>
        </p:txBody>
      </p:sp>
      <p:pic>
        <p:nvPicPr>
          <p:cNvPr id="147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8372" y="3358472"/>
            <a:ext cx="19052" cy="2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Rectangle 1"/>
          <p:cNvSpPr>
            <a:spLocks noChangeArrowheads="1"/>
          </p:cNvSpPr>
          <p:nvPr/>
        </p:nvSpPr>
        <p:spPr bwMode="auto">
          <a:xfrm>
            <a:off x="1858663" y="2481961"/>
            <a:ext cx="10333337" cy="1821076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/>
              <a:t>①</a:t>
            </a:r>
            <a:r>
              <a:rPr lang="zh-CN" altLang="en-US" sz="2400" dirty="0"/>
              <a:t>实验目的：探</a:t>
            </a:r>
            <a:r>
              <a:rPr lang="zh-CN" altLang="en-US" sz="2400" dirty="0" smtClean="0"/>
              <a:t>究</a:t>
            </a:r>
            <a:r>
              <a:rPr lang="zh-CN" altLang="en-US" sz="2400" u="sng" dirty="0" smtClean="0"/>
              <a:t>                            </a:t>
            </a:r>
            <a:r>
              <a:rPr lang="zh-CN" altLang="en-US" sz="2400" dirty="0" smtClean="0"/>
              <a:t>对</a:t>
            </a:r>
            <a:r>
              <a:rPr lang="zh-CN" altLang="en-US" sz="2400" dirty="0"/>
              <a:t>溶液中</a:t>
            </a:r>
            <a:r>
              <a:rPr lang="en-US" altLang="zh-CN" sz="2400" dirty="0"/>
              <a:t>NH</a:t>
            </a:r>
            <a:r>
              <a:rPr lang="en-US" altLang="zh-CN" sz="2400" baseline="-25000" dirty="0"/>
              <a:t>4</a:t>
            </a:r>
            <a:r>
              <a:rPr lang="en-US" altLang="zh-CN" sz="2400" dirty="0"/>
              <a:t>Cl</a:t>
            </a:r>
            <a:r>
              <a:rPr lang="zh-CN" altLang="en-US" sz="2400" dirty="0"/>
              <a:t>水解程度的影响。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/>
              <a:t>②</a:t>
            </a:r>
            <a:r>
              <a:rPr lang="zh-CN" altLang="en-US" sz="2400" dirty="0"/>
              <a:t>设计实验方案，拟定实验表格，完整体现</a:t>
            </a:r>
            <a:r>
              <a:rPr lang="zh-CN" altLang="en-US" sz="2400" dirty="0" smtClean="0"/>
              <a:t>实验</a:t>
            </a:r>
            <a:r>
              <a:rPr lang="zh-CN" altLang="en-US" sz="2400" dirty="0"/>
              <a:t>方案（列出能直接读取数</a:t>
            </a:r>
            <a:r>
              <a:rPr lang="zh-CN" altLang="en-US" sz="2400" dirty="0" smtClean="0"/>
              <a:t>据的</a:t>
            </a:r>
            <a:r>
              <a:rPr lang="zh-CN" altLang="en-US" sz="2400" dirty="0"/>
              <a:t>相关物理量及需拟定的数据，数据用字母表示；表中</a:t>
            </a:r>
            <a:r>
              <a:rPr lang="en-US" altLang="zh-CN" sz="2400" dirty="0"/>
              <a:t>V(</a:t>
            </a:r>
            <a:r>
              <a:rPr lang="zh-CN" altLang="en-US" sz="2400" dirty="0"/>
              <a:t>溶液</a:t>
            </a:r>
            <a:r>
              <a:rPr lang="en-US" altLang="zh-CN" sz="2400" dirty="0"/>
              <a:t>)</a:t>
            </a:r>
            <a:r>
              <a:rPr lang="zh-CN" altLang="en-US" sz="2400" dirty="0"/>
              <a:t>表示所配</a:t>
            </a:r>
            <a:r>
              <a:rPr lang="zh-CN" altLang="en-US" sz="2400" dirty="0" smtClean="0"/>
              <a:t>制溶</a:t>
            </a:r>
            <a:r>
              <a:rPr lang="zh-CN" altLang="en-US" sz="2400" dirty="0"/>
              <a:t>液的体积）。</a:t>
            </a:r>
          </a:p>
        </p:txBody>
      </p:sp>
      <p:graphicFrame>
        <p:nvGraphicFramePr>
          <p:cNvPr id="149" name="表格 148"/>
          <p:cNvGraphicFramePr>
            <a:graphicFrameLocks noGrp="1"/>
          </p:cNvGraphicFramePr>
          <p:nvPr/>
        </p:nvGraphicFramePr>
        <p:xfrm>
          <a:off x="1978925" y="4210910"/>
          <a:ext cx="9990162" cy="2219221"/>
        </p:xfrm>
        <a:graphic>
          <a:graphicData uri="http://schemas.openxmlformats.org/drawingml/2006/table">
            <a:tbl>
              <a:tblPr/>
              <a:tblGrid>
                <a:gridCol w="1958156"/>
                <a:gridCol w="1958156"/>
                <a:gridCol w="1791787"/>
                <a:gridCol w="1439238"/>
                <a:gridCol w="1403587"/>
                <a:gridCol w="1439238"/>
              </a:tblGrid>
              <a:tr h="1043182">
                <a:tc>
                  <a:txBody>
                    <a:bodyPr/>
                    <a:lstStyle/>
                    <a:p>
                      <a:pPr indent="3048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   </a:t>
                      </a:r>
                      <a:r>
                        <a:rPr lang="zh-CN" sz="24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物</a:t>
                      </a:r>
                      <a:r>
                        <a:rPr lang="zh-CN" sz="2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理量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实验序号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V</a:t>
                      </a:r>
                      <a:r>
                        <a:rPr lang="zh-CN" sz="2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（溶液</a:t>
                      </a:r>
                      <a:r>
                        <a:rPr lang="zh-CN" sz="24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）</a:t>
                      </a:r>
                      <a:r>
                        <a:rPr lang="zh-CN" altLang="en-US" sz="24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（</a:t>
                      </a:r>
                      <a:r>
                        <a:rPr lang="en-US" sz="24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mL</a:t>
                      </a:r>
                      <a:r>
                        <a:rPr lang="zh-CN" altLang="en-US" sz="24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）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……</a:t>
                      </a:r>
                      <a:endParaRPr lang="zh-CN" sz="1000" kern="100"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1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100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2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/>
                        </a:rPr>
                        <a:t>100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rgbClr val="000000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9" marR="68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0" name="Rectangle 1"/>
          <p:cNvSpPr>
            <a:spLocks noChangeArrowheads="1"/>
          </p:cNvSpPr>
          <p:nvPr/>
        </p:nvSpPr>
        <p:spPr bwMode="auto">
          <a:xfrm>
            <a:off x="1" y="514330"/>
            <a:ext cx="49244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304800"/>
            <a:endParaRPr lang="zh-CN" altLang="zh-CN"/>
          </a:p>
        </p:txBody>
      </p:sp>
      <p:sp>
        <p:nvSpPr>
          <p:cNvPr id="9" name="矩形 8"/>
          <p:cNvSpPr/>
          <p:nvPr/>
        </p:nvSpPr>
        <p:spPr>
          <a:xfrm>
            <a:off x="4478301" y="25181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A50021"/>
                </a:solidFill>
              </a:rPr>
              <a:t>温度（或浓度）</a:t>
            </a:r>
            <a:endParaRPr lang="zh-CN" altLang="en-US" sz="2400" dirty="0">
              <a:solidFill>
                <a:srgbClr val="A5002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45095" y="4271284"/>
            <a:ext cx="16706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A50021"/>
                </a:solidFill>
                <a:latin typeface="+mn-ea"/>
              </a:rPr>
              <a:t>NH</a:t>
            </a:r>
            <a:r>
              <a:rPr lang="en-US" sz="2400" b="1" baseline="-25000" dirty="0" smtClean="0">
                <a:solidFill>
                  <a:srgbClr val="A50021"/>
                </a:solidFill>
                <a:latin typeface="+mn-ea"/>
              </a:rPr>
              <a:t>4</a:t>
            </a:r>
            <a:r>
              <a:rPr lang="en-US" sz="2400" b="1" dirty="0" smtClean="0">
                <a:solidFill>
                  <a:srgbClr val="A50021"/>
                </a:solidFill>
                <a:latin typeface="+mn-ea"/>
              </a:rPr>
              <a:t>Cl</a:t>
            </a:r>
            <a:r>
              <a:rPr lang="zh-CN" altLang="en-US" sz="2400" b="1" dirty="0" smtClean="0">
                <a:solidFill>
                  <a:srgbClr val="A50021"/>
                </a:solidFill>
                <a:latin typeface="+mn-ea"/>
              </a:rPr>
              <a:t>质量</a:t>
            </a:r>
            <a:endParaRPr lang="en-US" altLang="zh-CN" sz="2400" b="1" dirty="0" smtClean="0">
              <a:solidFill>
                <a:srgbClr val="A50021"/>
              </a:solidFill>
              <a:latin typeface="+mn-ea"/>
            </a:endParaRPr>
          </a:p>
          <a:p>
            <a:pPr algn="ctr"/>
            <a:r>
              <a:rPr lang="en-US" sz="2400" b="1" dirty="0" smtClean="0">
                <a:solidFill>
                  <a:srgbClr val="A50021"/>
                </a:solidFill>
                <a:latin typeface="+mn-ea"/>
              </a:rPr>
              <a:t>(g)</a:t>
            </a:r>
            <a:endParaRPr lang="zh-CN" altLang="en-US" sz="2400" b="1" dirty="0">
              <a:solidFill>
                <a:srgbClr val="A50021"/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21052" y="5795895"/>
            <a:ext cx="329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A50021"/>
                </a:solidFill>
                <a:latin typeface="+mn-ea"/>
              </a:rPr>
              <a:t>m</a:t>
            </a:r>
            <a:endParaRPr lang="zh-CN" altLang="en-US" sz="2400" b="1" dirty="0">
              <a:solidFill>
                <a:srgbClr val="A50021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60911" y="5247254"/>
            <a:ext cx="557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A50021"/>
                </a:solidFill>
                <a:latin typeface="+mn-ea"/>
              </a:rPr>
              <a:t>m</a:t>
            </a:r>
            <a:endParaRPr lang="zh-CN" altLang="en-US" sz="2400" b="1" dirty="0">
              <a:solidFill>
                <a:srgbClr val="A50021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88432" y="4313484"/>
            <a:ext cx="11079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A50021"/>
                </a:solidFill>
                <a:latin typeface="+mn-ea"/>
              </a:rPr>
              <a:t>温度</a:t>
            </a:r>
            <a:endParaRPr lang="en-US" altLang="zh-CN" sz="2400" b="1" dirty="0" smtClean="0">
              <a:solidFill>
                <a:srgbClr val="A50021"/>
              </a:solidFill>
              <a:latin typeface="+mn-ea"/>
            </a:endParaRPr>
          </a:p>
          <a:p>
            <a:pPr algn="ctr"/>
            <a:r>
              <a:rPr lang="zh-CN" altLang="en-US" sz="2400" b="1" dirty="0" smtClean="0">
                <a:solidFill>
                  <a:srgbClr val="A50021"/>
                </a:solidFill>
                <a:latin typeface="+mn-ea"/>
              </a:rPr>
              <a:t>（</a:t>
            </a:r>
            <a:r>
              <a:rPr lang="en-US" sz="2400" b="1" dirty="0" smtClean="0">
                <a:solidFill>
                  <a:srgbClr val="A50021"/>
                </a:solidFill>
                <a:latin typeface="+mn-ea"/>
              </a:rPr>
              <a:t>℃</a:t>
            </a:r>
            <a:r>
              <a:rPr lang="zh-CN" altLang="en-US" sz="2400" b="1" dirty="0" smtClean="0">
                <a:solidFill>
                  <a:srgbClr val="A50021"/>
                </a:solidFill>
                <a:latin typeface="+mn-ea"/>
              </a:rPr>
              <a:t>）</a:t>
            </a:r>
            <a:endParaRPr lang="zh-CN" altLang="en-US" sz="2400" b="1" dirty="0">
              <a:solidFill>
                <a:srgbClr val="A50021"/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63808" y="5835755"/>
            <a:ext cx="557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</a:t>
            </a:r>
            <a:r>
              <a:rPr lang="en-US" altLang="zh-CN" sz="2400" baseline="-25000" dirty="0" smtClean="0"/>
              <a:t>2</a:t>
            </a:r>
            <a:endParaRPr lang="zh-CN" altLang="en-US" sz="2400" b="1" baseline="-25000" dirty="0">
              <a:solidFill>
                <a:srgbClr val="A50021"/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31803" y="5256634"/>
            <a:ext cx="557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</a:t>
            </a:r>
            <a:r>
              <a:rPr lang="en-US" sz="2400" baseline="-25000" dirty="0" smtClean="0"/>
              <a:t>1</a:t>
            </a:r>
            <a:endParaRPr lang="zh-CN" altLang="en-US" sz="2400" b="1" dirty="0">
              <a:solidFill>
                <a:srgbClr val="A50021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98713" y="5273049"/>
            <a:ext cx="557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A50021"/>
                </a:solidFill>
                <a:latin typeface="+mn-ea"/>
              </a:rPr>
              <a:t>Y</a:t>
            </a:r>
            <a:endParaRPr lang="zh-CN" altLang="en-US" sz="2400" b="1" dirty="0">
              <a:solidFill>
                <a:srgbClr val="A50021"/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470578" y="5765414"/>
            <a:ext cx="557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A50021"/>
                </a:solidFill>
                <a:latin typeface="+mn-ea"/>
              </a:rPr>
              <a:t>Z</a:t>
            </a:r>
            <a:endParaRPr lang="zh-CN" altLang="en-US" sz="2400" b="1" dirty="0">
              <a:solidFill>
                <a:srgbClr val="A50021"/>
              </a:solidFill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83827" y="4440706"/>
            <a:ext cx="82931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A50021"/>
                </a:solidFill>
                <a:latin typeface="+mn-ea"/>
              </a:rPr>
              <a:t>pH</a:t>
            </a:r>
            <a:endParaRPr lang="en-US" sz="2400" b="1" kern="100" dirty="0" smtClean="0">
              <a:solidFill>
                <a:srgbClr val="A50021"/>
              </a:solidFill>
              <a:latin typeface="+mn-ea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40852" y="6330847"/>
            <a:ext cx="2743200" cy="365125"/>
          </a:xfrm>
        </p:spPr>
        <p:txBody>
          <a:bodyPr/>
          <a:lstStyle/>
          <a:p>
            <a:fld id="{ACBECEF1-1935-4692-9C86-5FD89D9EDF4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261171" y="2863659"/>
            <a:ext cx="6439583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5400" dirty="0" smtClean="0">
                <a:solidFill>
                  <a:srgbClr val="A50021"/>
                </a:solidFill>
                <a:latin typeface="+mn-ea"/>
                <a:cs typeface="楷体_GB2312"/>
              </a:rPr>
              <a:t>三、</a:t>
            </a:r>
            <a:r>
              <a:rPr lang="zh-CN" altLang="en-US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探究型实验大题</a:t>
            </a:r>
            <a:endParaRPr lang="en-US" altLang="zh-CN" sz="5400" b="1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5400" dirty="0">
              <a:solidFill>
                <a:srgbClr val="C00000"/>
              </a:solidFill>
              <a:latin typeface="+mn-ea"/>
              <a:cs typeface="楷体_GB23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736979"/>
            <a:ext cx="12192000" cy="61210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7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40852" y="6330847"/>
            <a:ext cx="2743200" cy="365125"/>
          </a:xfrm>
        </p:spPr>
        <p:txBody>
          <a:bodyPr/>
          <a:lstStyle/>
          <a:p>
            <a:fld id="{ACBECEF1-1935-4692-9C86-5FD89D9EDF4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149" name="Rectangle 1"/>
          <p:cNvSpPr>
            <a:spLocks noChangeArrowheads="1"/>
          </p:cNvSpPr>
          <p:nvPr/>
        </p:nvSpPr>
        <p:spPr bwMode="auto">
          <a:xfrm>
            <a:off x="0" y="98476"/>
            <a:ext cx="5952313" cy="5237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</a:rPr>
              <a:t>探究</a:t>
            </a:r>
            <a:r>
              <a:rPr lang="en-US" altLang="zh-CN" sz="2800" dirty="0">
                <a:solidFill>
                  <a:srgbClr val="C00000"/>
                </a:solidFill>
              </a:rPr>
              <a:t>H</a:t>
            </a:r>
            <a:r>
              <a:rPr lang="en-US" altLang="zh-CN" sz="2800" baseline="-25000" dirty="0">
                <a:solidFill>
                  <a:srgbClr val="C00000"/>
                </a:solidFill>
              </a:rPr>
              <a:t>2</a:t>
            </a:r>
            <a:r>
              <a:rPr lang="en-US" altLang="zh-CN" sz="2800" dirty="0">
                <a:solidFill>
                  <a:srgbClr val="C00000"/>
                </a:solidFill>
              </a:rPr>
              <a:t>O</a:t>
            </a:r>
            <a:r>
              <a:rPr lang="en-US" altLang="zh-CN" sz="2800" baseline="-25000" dirty="0">
                <a:solidFill>
                  <a:srgbClr val="C00000"/>
                </a:solidFill>
              </a:rPr>
              <a:t>2</a:t>
            </a:r>
            <a:r>
              <a:rPr lang="zh-CN" altLang="en-US" sz="2800" dirty="0">
                <a:solidFill>
                  <a:srgbClr val="C00000"/>
                </a:solidFill>
              </a:rPr>
              <a:t>、</a:t>
            </a:r>
            <a:r>
              <a:rPr lang="en-US" altLang="zh-CN" sz="2800" dirty="0">
                <a:solidFill>
                  <a:srgbClr val="C00000"/>
                </a:solidFill>
              </a:rPr>
              <a:t>H</a:t>
            </a:r>
            <a:r>
              <a:rPr lang="en-US" altLang="zh-CN" sz="2800" baseline="-25000" dirty="0">
                <a:solidFill>
                  <a:srgbClr val="C00000"/>
                </a:solidFill>
              </a:rPr>
              <a:t>2</a:t>
            </a:r>
            <a:r>
              <a:rPr lang="en-US" altLang="zh-CN" sz="2800" dirty="0">
                <a:solidFill>
                  <a:srgbClr val="C00000"/>
                </a:solidFill>
              </a:rPr>
              <a:t>SO</a:t>
            </a:r>
            <a:r>
              <a:rPr lang="en-US" altLang="zh-CN" sz="2800" baseline="-25000" dirty="0">
                <a:solidFill>
                  <a:srgbClr val="C00000"/>
                </a:solidFill>
              </a:rPr>
              <a:t>3</a:t>
            </a:r>
            <a:r>
              <a:rPr lang="zh-CN" altLang="en-US" sz="2800" dirty="0">
                <a:solidFill>
                  <a:srgbClr val="C00000"/>
                </a:solidFill>
              </a:rPr>
              <a:t>、</a:t>
            </a:r>
            <a:r>
              <a:rPr lang="en-US" altLang="zh-CN" sz="2800" dirty="0">
                <a:solidFill>
                  <a:srgbClr val="C00000"/>
                </a:solidFill>
              </a:rPr>
              <a:t>Br</a:t>
            </a:r>
            <a:r>
              <a:rPr lang="en-US" altLang="zh-CN" sz="2800" baseline="-25000" dirty="0">
                <a:solidFill>
                  <a:srgbClr val="C00000"/>
                </a:solidFill>
              </a:rPr>
              <a:t>2</a:t>
            </a:r>
            <a:r>
              <a:rPr lang="zh-CN" altLang="en-US" sz="2800" dirty="0">
                <a:solidFill>
                  <a:srgbClr val="C00000"/>
                </a:solidFill>
              </a:rPr>
              <a:t>氧化性强弱</a:t>
            </a:r>
          </a:p>
        </p:txBody>
      </p:sp>
      <p:graphicFrame>
        <p:nvGraphicFramePr>
          <p:cNvPr id="146" name="表格 145"/>
          <p:cNvGraphicFramePr>
            <a:graphicFrameLocks noGrp="1"/>
          </p:cNvGraphicFramePr>
          <p:nvPr/>
        </p:nvGraphicFramePr>
        <p:xfrm>
          <a:off x="641444" y="759465"/>
          <a:ext cx="11550555" cy="24785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8207"/>
                <a:gridCol w="4862785"/>
                <a:gridCol w="6009563"/>
              </a:tblGrid>
              <a:tr h="396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实验操作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实验现象</a:t>
                      </a:r>
                    </a:p>
                  </a:txBody>
                  <a:tcPr marT="0" marB="0" anchor="ctr"/>
                </a:tc>
              </a:tr>
              <a:tr h="566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endParaRPr lang="zh-CN" sz="2400" b="1" dirty="0"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打开活塞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alt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滴加氯水</a:t>
                      </a:r>
                      <a:r>
                        <a:rPr lang="zh-CN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关闭活塞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400" b="1" dirty="0"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中溶液变为红棕色。</a:t>
                      </a:r>
                      <a:endParaRPr lang="zh-CN" altLang="en-US" sz="2400" b="1" dirty="0"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710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II</a:t>
                      </a:r>
                      <a:endParaRPr lang="zh-CN" sz="2400" b="1" dirty="0"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吹入热空气</a:t>
                      </a:r>
                      <a:endParaRPr lang="zh-CN" sz="2400" b="1" dirty="0"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中红棕色明显变浅；</a:t>
                      </a: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中有气泡，产生大量白色沉淀，混合液颜色无明显变化。</a:t>
                      </a:r>
                      <a:endParaRPr lang="en-US" altLang="zh-CN" sz="2400" b="1" dirty="0" smtClean="0"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760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III</a:t>
                      </a:r>
                      <a:endParaRPr lang="zh-CN" sz="2400" b="1" dirty="0"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停止吹入热空气，打开活塞</a:t>
                      </a:r>
                      <a:r>
                        <a:rPr lang="en-US" altLang="zh-CN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，逐滴加入</a:t>
                      </a: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baseline="-25000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b="1" baseline="-25000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altLang="en-US" sz="2400" b="1" dirty="0">
                        <a:effectLst/>
                        <a:latin typeface="Times New Roman" panose="02020603050405020304" pitchFamily="18" charset="0"/>
                        <a:ea typeface="华文中宋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开始时颜色无明显变化；继续滴加</a:t>
                      </a: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baseline="-25000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400" b="1" baseline="-25000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400" b="1" dirty="0" smtClean="0">
                          <a:effectLst/>
                          <a:latin typeface="Times New Roman" panose="02020603050405020304" pitchFamily="18" charset="0"/>
                          <a:ea typeface="华文中宋" panose="02010600040101010101" pitchFamily="2" charset="-122"/>
                          <a:cs typeface="Times New Roman" panose="02020603050405020304" pitchFamily="18" charset="0"/>
                        </a:rPr>
                        <a:t>溶液，一段时间后，混合液逐渐变成红棕色。</a:t>
                      </a:r>
                    </a:p>
                  </a:txBody>
                  <a:tcPr marT="0" marB="0" anchor="ctr"/>
                </a:tc>
              </a:tr>
            </a:tbl>
          </a:graphicData>
        </a:graphic>
      </p:graphicFrame>
      <p:pic>
        <p:nvPicPr>
          <p:cNvPr id="147" name="Picture 3" descr="HX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2118" y="3391365"/>
            <a:ext cx="5299881" cy="26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301023"/>
            <a:ext cx="9284677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r>
              <a:rPr lang="en-US" altLang="zh-CN" sz="2400" dirty="0" smtClean="0">
                <a:solidFill>
                  <a:srgbClr val="A50021"/>
                </a:solidFill>
              </a:rPr>
              <a:t>Q5</a:t>
            </a:r>
            <a:r>
              <a:rPr lang="zh-CN" altLang="en-US" sz="2400" dirty="0">
                <a:solidFill>
                  <a:srgbClr val="A50021"/>
                </a:solidFill>
              </a:rPr>
              <a:t>：由该实验可得出</a:t>
            </a:r>
            <a:r>
              <a:rPr lang="en-US" altLang="zh-CN" sz="2400" dirty="0">
                <a:solidFill>
                  <a:srgbClr val="A50021"/>
                </a:solidFill>
              </a:rPr>
              <a:t>H</a:t>
            </a:r>
            <a:r>
              <a:rPr lang="en-US" altLang="zh-CN" sz="2400" baseline="-25000" dirty="0">
                <a:solidFill>
                  <a:srgbClr val="A50021"/>
                </a:solidFill>
              </a:rPr>
              <a:t>2</a:t>
            </a:r>
            <a:r>
              <a:rPr lang="en-US" altLang="zh-CN" sz="2400" dirty="0">
                <a:solidFill>
                  <a:srgbClr val="A50021"/>
                </a:solidFill>
              </a:rPr>
              <a:t>O</a:t>
            </a:r>
            <a:r>
              <a:rPr lang="en-US" altLang="zh-CN" sz="2400" baseline="-25000" dirty="0">
                <a:solidFill>
                  <a:srgbClr val="A50021"/>
                </a:solidFill>
              </a:rPr>
              <a:t>2</a:t>
            </a:r>
            <a:r>
              <a:rPr lang="zh-CN" altLang="en-US" sz="2400" dirty="0">
                <a:solidFill>
                  <a:srgbClr val="A50021"/>
                </a:solidFill>
              </a:rPr>
              <a:t>、</a:t>
            </a:r>
            <a:r>
              <a:rPr lang="en-US" altLang="zh-CN" sz="2400" dirty="0">
                <a:solidFill>
                  <a:srgbClr val="A50021"/>
                </a:solidFill>
              </a:rPr>
              <a:t>H</a:t>
            </a:r>
            <a:r>
              <a:rPr lang="en-US" altLang="zh-CN" sz="2400" baseline="-25000" dirty="0">
                <a:solidFill>
                  <a:srgbClr val="A50021"/>
                </a:solidFill>
              </a:rPr>
              <a:t>2</a:t>
            </a:r>
            <a:r>
              <a:rPr lang="en-US" altLang="zh-CN" sz="2400" dirty="0">
                <a:solidFill>
                  <a:srgbClr val="A50021"/>
                </a:solidFill>
              </a:rPr>
              <a:t>SO</a:t>
            </a:r>
            <a:r>
              <a:rPr lang="en-US" altLang="zh-CN" sz="2400" baseline="-25000" dirty="0">
                <a:solidFill>
                  <a:srgbClr val="A50021"/>
                </a:solidFill>
              </a:rPr>
              <a:t>3</a:t>
            </a:r>
            <a:r>
              <a:rPr lang="zh-CN" altLang="en-US" sz="2400" dirty="0">
                <a:solidFill>
                  <a:srgbClr val="A50021"/>
                </a:solidFill>
              </a:rPr>
              <a:t>、</a:t>
            </a:r>
            <a:r>
              <a:rPr lang="en-US" altLang="zh-CN" sz="2400" dirty="0">
                <a:solidFill>
                  <a:srgbClr val="A50021"/>
                </a:solidFill>
              </a:rPr>
              <a:t>Br</a:t>
            </a:r>
            <a:r>
              <a:rPr lang="en-US" altLang="zh-CN" sz="2400" baseline="-25000" dirty="0">
                <a:solidFill>
                  <a:srgbClr val="A50021"/>
                </a:solidFill>
              </a:rPr>
              <a:t>2</a:t>
            </a:r>
            <a:r>
              <a:rPr lang="zh-CN" altLang="en-US" sz="2400" dirty="0">
                <a:solidFill>
                  <a:srgbClr val="A50021"/>
                </a:solidFill>
              </a:rPr>
              <a:t>氧化性由强到弱的顺序为？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330394"/>
            <a:ext cx="5655212" cy="46166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r>
              <a:rPr lang="en-US" altLang="zh-CN" sz="2400" dirty="0">
                <a:solidFill>
                  <a:srgbClr val="A50021"/>
                </a:solidFill>
              </a:rPr>
              <a:t>Q1</a:t>
            </a:r>
            <a:r>
              <a:rPr lang="zh-CN" altLang="en-US" sz="2400" dirty="0">
                <a:solidFill>
                  <a:srgbClr val="A50021"/>
                </a:solidFill>
              </a:rPr>
              <a:t>：实</a:t>
            </a:r>
            <a:r>
              <a:rPr lang="zh-CN" altLang="en-US" sz="2400" dirty="0" smtClean="0">
                <a:solidFill>
                  <a:srgbClr val="A50021"/>
                </a:solidFill>
              </a:rPr>
              <a:t>验中吹</a:t>
            </a:r>
            <a:r>
              <a:rPr lang="zh-CN" altLang="en-US" sz="2400" dirty="0">
                <a:solidFill>
                  <a:srgbClr val="A50021"/>
                </a:solidFill>
              </a:rPr>
              <a:t>入热空气</a:t>
            </a:r>
            <a:r>
              <a:rPr lang="zh-CN" altLang="en-US" sz="2400" dirty="0" smtClean="0">
                <a:solidFill>
                  <a:srgbClr val="A50021"/>
                </a:solidFill>
              </a:rPr>
              <a:t>的作用是</a:t>
            </a:r>
            <a:r>
              <a:rPr lang="zh-CN" altLang="en-US" sz="2400" dirty="0">
                <a:solidFill>
                  <a:srgbClr val="A50021"/>
                </a:solidFill>
              </a:rPr>
              <a:t>什么</a:t>
            </a:r>
            <a:r>
              <a:rPr lang="zh-CN" altLang="en-US" sz="2400" dirty="0" smtClean="0">
                <a:solidFill>
                  <a:srgbClr val="A50021"/>
                </a:solidFill>
              </a:rPr>
              <a:t>？</a:t>
            </a:r>
            <a:endParaRPr lang="zh-CN" altLang="en-US" sz="2400" dirty="0">
              <a:solidFill>
                <a:srgbClr val="A50021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28135" y="3825143"/>
            <a:ext cx="5705604" cy="83099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r>
              <a:rPr lang="en-US" altLang="zh-CN" sz="2400" dirty="0" smtClean="0">
                <a:solidFill>
                  <a:srgbClr val="A50021"/>
                </a:solidFill>
              </a:rPr>
              <a:t>Q2</a:t>
            </a:r>
            <a:r>
              <a:rPr lang="zh-CN" altLang="en-US" sz="2400" dirty="0">
                <a:solidFill>
                  <a:srgbClr val="A50021"/>
                </a:solidFill>
              </a:rPr>
              <a:t>：吹入热空气后，</a:t>
            </a:r>
            <a:r>
              <a:rPr lang="en-US" altLang="zh-CN" sz="2400" dirty="0">
                <a:solidFill>
                  <a:srgbClr val="A50021"/>
                </a:solidFill>
              </a:rPr>
              <a:t>B</a:t>
            </a:r>
            <a:r>
              <a:rPr lang="zh-CN" altLang="en-US" sz="2400" dirty="0">
                <a:solidFill>
                  <a:srgbClr val="A50021"/>
                </a:solidFill>
              </a:rPr>
              <a:t>中产生的白色沉淀</a:t>
            </a:r>
            <a:endParaRPr lang="en-US" altLang="zh-CN" sz="2400" dirty="0">
              <a:solidFill>
                <a:srgbClr val="A50021"/>
              </a:solidFill>
            </a:endParaRPr>
          </a:p>
          <a:p>
            <a:r>
              <a:rPr lang="en-US" altLang="zh-CN" sz="2400" dirty="0">
                <a:solidFill>
                  <a:srgbClr val="A50021"/>
                </a:solidFill>
              </a:rPr>
              <a:t>        </a:t>
            </a:r>
            <a:r>
              <a:rPr lang="zh-CN" altLang="en-US" sz="2400" dirty="0">
                <a:solidFill>
                  <a:srgbClr val="A50021"/>
                </a:solidFill>
              </a:rPr>
              <a:t>是什么？该现象可以得到什么结论</a:t>
            </a:r>
            <a:r>
              <a:rPr lang="zh-CN" altLang="en-US" sz="2400" dirty="0" smtClean="0">
                <a:solidFill>
                  <a:srgbClr val="A50021"/>
                </a:solidFill>
              </a:rPr>
              <a:t>？</a:t>
            </a:r>
            <a:endParaRPr lang="en-US" altLang="zh-CN" sz="2400" dirty="0">
              <a:solidFill>
                <a:srgbClr val="A5002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-56271" y="4666826"/>
            <a:ext cx="5711484" cy="83099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r>
              <a:rPr lang="en-US" altLang="zh-CN" sz="2400" dirty="0" smtClean="0">
                <a:solidFill>
                  <a:srgbClr val="A50021"/>
                </a:solidFill>
              </a:rPr>
              <a:t>Q3</a:t>
            </a:r>
            <a:r>
              <a:rPr lang="zh-CN" altLang="en-US" sz="2400" dirty="0">
                <a:solidFill>
                  <a:srgbClr val="A50021"/>
                </a:solidFill>
              </a:rPr>
              <a:t>：吹入的热空气是否会干扰上述结</a:t>
            </a:r>
            <a:r>
              <a:rPr lang="zh-CN" altLang="en-US" sz="2400" dirty="0" smtClean="0">
                <a:solidFill>
                  <a:srgbClr val="A50021"/>
                </a:solidFill>
              </a:rPr>
              <a:t>论</a:t>
            </a:r>
            <a:endParaRPr lang="en-US" altLang="zh-CN" sz="2400" dirty="0" smtClean="0">
              <a:solidFill>
                <a:srgbClr val="A50021"/>
              </a:solidFill>
            </a:endParaRPr>
          </a:p>
          <a:p>
            <a:r>
              <a:rPr lang="zh-CN" altLang="en-US" sz="2400" dirty="0" smtClean="0">
                <a:solidFill>
                  <a:srgbClr val="A50021"/>
                </a:solidFill>
              </a:rPr>
              <a:t>　　的</a:t>
            </a:r>
            <a:r>
              <a:rPr lang="zh-CN" altLang="en-US" sz="2400" dirty="0">
                <a:solidFill>
                  <a:srgbClr val="A50021"/>
                </a:solidFill>
              </a:rPr>
              <a:t>得出</a:t>
            </a:r>
            <a:r>
              <a:rPr lang="zh-CN" altLang="en-US" sz="2400" dirty="0" smtClean="0">
                <a:solidFill>
                  <a:srgbClr val="A50021"/>
                </a:solidFill>
              </a:rPr>
              <a:t>？理</a:t>
            </a:r>
            <a:r>
              <a:rPr lang="zh-CN" altLang="en-US" sz="2400" dirty="0">
                <a:solidFill>
                  <a:srgbClr val="A50021"/>
                </a:solidFill>
              </a:rPr>
              <a:t>由是</a:t>
            </a:r>
            <a:r>
              <a:rPr lang="zh-CN" altLang="en-US" sz="2400" dirty="0" smtClean="0">
                <a:solidFill>
                  <a:srgbClr val="A50021"/>
                </a:solidFill>
              </a:rPr>
              <a:t>？</a:t>
            </a:r>
            <a:endParaRPr lang="en-US" altLang="zh-CN" sz="2400" dirty="0">
              <a:solidFill>
                <a:srgbClr val="A50021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5467807"/>
            <a:ext cx="7042245" cy="83099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r>
              <a:rPr lang="en-US" altLang="zh-CN" sz="2400" dirty="0" smtClean="0">
                <a:solidFill>
                  <a:srgbClr val="A50021"/>
                </a:solidFill>
              </a:rPr>
              <a:t>Q4</a:t>
            </a:r>
            <a:r>
              <a:rPr lang="zh-CN" altLang="en-US" sz="2400" dirty="0" smtClean="0">
                <a:solidFill>
                  <a:srgbClr val="A50021"/>
                </a:solidFill>
              </a:rPr>
              <a:t>：</a:t>
            </a:r>
            <a:r>
              <a:rPr lang="zh-CN" altLang="en-US" sz="2400" dirty="0">
                <a:solidFill>
                  <a:srgbClr val="A50021"/>
                </a:solidFill>
              </a:rPr>
              <a:t>实验操作</a:t>
            </a:r>
            <a:r>
              <a:rPr lang="en-US" altLang="zh-CN" sz="2400" dirty="0">
                <a:solidFill>
                  <a:srgbClr val="A50021"/>
                </a:solidFill>
              </a:rPr>
              <a:t>Ⅲ</a:t>
            </a:r>
            <a:r>
              <a:rPr lang="zh-CN" altLang="en-US" sz="2400" dirty="0">
                <a:solidFill>
                  <a:srgbClr val="A50021"/>
                </a:solidFill>
              </a:rPr>
              <a:t>，开始时颜色无明显变化的</a:t>
            </a:r>
            <a:endParaRPr lang="en-US" altLang="zh-CN" sz="2400" dirty="0">
              <a:solidFill>
                <a:srgbClr val="A50021"/>
              </a:solidFill>
            </a:endParaRPr>
          </a:p>
          <a:p>
            <a:r>
              <a:rPr lang="en-US" altLang="zh-CN" sz="2400" dirty="0">
                <a:solidFill>
                  <a:srgbClr val="A50021"/>
                </a:solidFill>
              </a:rPr>
              <a:t>        </a:t>
            </a:r>
            <a:r>
              <a:rPr lang="zh-CN" altLang="en-US" sz="2400" dirty="0">
                <a:solidFill>
                  <a:srgbClr val="A50021"/>
                </a:solidFill>
              </a:rPr>
              <a:t>原因可能是什么</a:t>
            </a:r>
            <a:r>
              <a:rPr lang="zh-CN" altLang="en-US" sz="2400" dirty="0" smtClean="0">
                <a:solidFill>
                  <a:srgbClr val="A50021"/>
                </a:solidFill>
              </a:rPr>
              <a:t>？后来变成红棕色说明了什么？</a:t>
            </a:r>
            <a:endParaRPr lang="en-US" altLang="zh-CN" sz="2400" dirty="0">
              <a:solidFill>
                <a:srgbClr val="A50021"/>
              </a:solidFill>
            </a:endParaRPr>
          </a:p>
        </p:txBody>
      </p:sp>
      <p:sp>
        <p:nvSpPr>
          <p:cNvPr id="15" name="矩形 8"/>
          <p:cNvSpPr>
            <a:spLocks noChangeArrowheads="1"/>
          </p:cNvSpPr>
          <p:nvPr/>
        </p:nvSpPr>
        <p:spPr bwMode="auto">
          <a:xfrm>
            <a:off x="7991348" y="5814580"/>
            <a:ext cx="85240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制</a:t>
            </a:r>
            <a:r>
              <a:rPr lang="en-US" altLang="zh-CN" sz="2000" b="1" dirty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Br</a:t>
            </a:r>
            <a:r>
              <a:rPr lang="en-US" altLang="zh-CN" sz="2000" b="1" baseline="-25000" dirty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2</a:t>
            </a:r>
            <a:endParaRPr lang="zh-CN" altLang="en-US" sz="2000" b="1" baseline="-25000" dirty="0">
              <a:solidFill>
                <a:srgbClr val="A5002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6" name="矩形 8"/>
          <p:cNvSpPr>
            <a:spLocks noChangeArrowheads="1"/>
          </p:cNvSpPr>
          <p:nvPr/>
        </p:nvSpPr>
        <p:spPr bwMode="auto">
          <a:xfrm>
            <a:off x="8993572" y="5916077"/>
            <a:ext cx="264796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①氧化性  </a:t>
            </a:r>
            <a:r>
              <a:rPr lang="en-US" altLang="zh-CN" sz="2000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Br</a:t>
            </a:r>
            <a:r>
              <a:rPr lang="en-US" altLang="zh-CN" sz="2000" b="1" baseline="-25000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＞</a:t>
            </a:r>
            <a:r>
              <a:rPr lang="en-US" altLang="zh-CN" sz="2000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2000" b="1" baseline="-25000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3</a:t>
            </a:r>
            <a:endParaRPr lang="zh-CN" altLang="en-US" sz="2000" b="1" dirty="0">
              <a:solidFill>
                <a:srgbClr val="A5002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9038548" y="6376005"/>
            <a:ext cx="257569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②氧化性 </a:t>
            </a:r>
            <a:r>
              <a:rPr lang="en-US" altLang="zh-CN" sz="2000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O</a:t>
            </a:r>
            <a:r>
              <a:rPr lang="en-US" altLang="zh-CN" sz="2000" b="1" baseline="-25000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2 </a:t>
            </a:r>
            <a:r>
              <a:rPr lang="zh-CN" altLang="en-US" sz="2000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＞</a:t>
            </a:r>
            <a:r>
              <a:rPr lang="en-US" altLang="zh-CN" sz="2000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Br</a:t>
            </a:r>
            <a:r>
              <a:rPr lang="en-US" altLang="zh-CN" sz="2000" b="1" baseline="-25000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2</a:t>
            </a:r>
            <a:endParaRPr lang="zh-CN" altLang="en-US" sz="2000" b="1" dirty="0">
              <a:solidFill>
                <a:srgbClr val="A5002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11487065" y="5455541"/>
            <a:ext cx="70493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尾气</a:t>
            </a:r>
            <a:endParaRPr lang="en-US" altLang="zh-CN" b="1" dirty="0" smtClean="0">
              <a:solidFill>
                <a:srgbClr val="A50021"/>
              </a:solidFill>
              <a:latin typeface="+mn-ea"/>
              <a:cs typeface="Times New Roman" panose="02020603050405020304" pitchFamily="18" charset="0"/>
            </a:endParaRPr>
          </a:p>
          <a:p>
            <a:r>
              <a:rPr lang="zh-CN" altLang="en-US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处理</a:t>
            </a:r>
            <a:endParaRPr lang="en-US" altLang="zh-CN" b="1" dirty="0" smtClean="0">
              <a:solidFill>
                <a:srgbClr val="A5002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5513696" y="3207223"/>
            <a:ext cx="177420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①吹出</a:t>
            </a:r>
            <a:r>
              <a:rPr lang="en-US" altLang="zh-CN" sz="2000" b="1" dirty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Br</a:t>
            </a:r>
            <a:r>
              <a:rPr lang="en-US" altLang="zh-CN" sz="2000" b="1" baseline="-25000" dirty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(g)</a:t>
            </a:r>
            <a:endParaRPr lang="zh-CN" altLang="en-US" sz="2000" b="1" dirty="0">
              <a:solidFill>
                <a:srgbClr val="A5002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558523" y="3806187"/>
            <a:ext cx="1852212" cy="7248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②将残余的</a:t>
            </a:r>
            <a:r>
              <a:rPr lang="en-US" altLang="zh-CN" sz="2000" b="1" dirty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Cl</a:t>
            </a:r>
            <a:r>
              <a:rPr lang="en-US" altLang="zh-CN" sz="2000" b="1" baseline="-25000" dirty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、</a:t>
            </a:r>
            <a:endParaRPr lang="en-US" altLang="zh-CN" sz="2000" b="1" dirty="0" smtClean="0">
              <a:solidFill>
                <a:srgbClr val="A50021"/>
              </a:solidFill>
              <a:latin typeface="+mn-ea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Br</a:t>
            </a:r>
            <a:r>
              <a:rPr lang="en-US" altLang="zh-CN" sz="2000" b="1" baseline="-25000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等</a:t>
            </a:r>
            <a:r>
              <a:rPr lang="zh-CN" altLang="en-US" sz="2000" b="1" dirty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吹</a:t>
            </a:r>
            <a:r>
              <a:rPr lang="zh-CN" altLang="en-US" sz="2000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入</a:t>
            </a:r>
            <a:r>
              <a:rPr lang="en-US" altLang="zh-CN" sz="2000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solidFill>
                  <a:srgbClr val="A50021"/>
                </a:solidFill>
                <a:latin typeface="+mn-ea"/>
                <a:cs typeface="Times New Roman" panose="02020603050405020304" pitchFamily="18" charset="0"/>
              </a:rPr>
              <a:t>中</a:t>
            </a:r>
            <a:endParaRPr lang="zh-CN" altLang="en-US" sz="2000" b="1" dirty="0">
              <a:solidFill>
                <a:srgbClr val="A5002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5295331" y="3207223"/>
            <a:ext cx="95535" cy="1105467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11016"/>
            <a:ext cx="4853354" cy="78867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探究高铁酸钾的性质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14731" y="3564979"/>
            <a:ext cx="103209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800000"/>
                </a:solidFill>
              </a:rPr>
              <a:t>（</a:t>
            </a:r>
            <a:r>
              <a:rPr lang="en-US" altLang="zh-CN" sz="2400" dirty="0" smtClean="0">
                <a:solidFill>
                  <a:srgbClr val="800000"/>
                </a:solidFill>
              </a:rPr>
              <a:t>2</a:t>
            </a:r>
            <a:r>
              <a:rPr lang="zh-CN" altLang="en-US" sz="2400" dirty="0" smtClean="0">
                <a:solidFill>
                  <a:srgbClr val="800000"/>
                </a:solidFill>
              </a:rPr>
              <a:t>）探究</a:t>
            </a:r>
            <a:r>
              <a:rPr lang="en-US" sz="2400" dirty="0" smtClean="0">
                <a:solidFill>
                  <a:srgbClr val="800000"/>
                </a:solidFill>
              </a:rPr>
              <a:t>K</a:t>
            </a:r>
            <a:r>
              <a:rPr lang="en-US" sz="2400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dirty="0" smtClean="0">
                <a:solidFill>
                  <a:srgbClr val="800000"/>
                </a:solidFill>
              </a:rPr>
              <a:t>FeO</a:t>
            </a:r>
            <a:r>
              <a:rPr lang="en-US" sz="2400" baseline="-25000" dirty="0" smtClean="0">
                <a:solidFill>
                  <a:srgbClr val="800000"/>
                </a:solidFill>
              </a:rPr>
              <a:t>4</a:t>
            </a:r>
            <a:r>
              <a:rPr lang="zh-CN" altLang="en-US" sz="2400" dirty="0" smtClean="0">
                <a:solidFill>
                  <a:srgbClr val="800000"/>
                </a:solidFill>
              </a:rPr>
              <a:t>的性质</a:t>
            </a:r>
          </a:p>
          <a:p>
            <a:r>
              <a:rPr lang="zh-CN" altLang="en-US" sz="2400" dirty="0" smtClean="0">
                <a:solidFill>
                  <a:srgbClr val="800000"/>
                </a:solidFill>
              </a:rPr>
              <a:t>①取</a:t>
            </a:r>
            <a:r>
              <a:rPr lang="en-US" altLang="zh-CN" sz="2400" dirty="0" smtClean="0">
                <a:solidFill>
                  <a:srgbClr val="800000"/>
                </a:solidFill>
              </a:rPr>
              <a:t>C</a:t>
            </a:r>
            <a:r>
              <a:rPr lang="zh-CN" altLang="en-US" sz="2400" dirty="0" smtClean="0">
                <a:solidFill>
                  <a:srgbClr val="800000"/>
                </a:solidFill>
              </a:rPr>
              <a:t>中紫色溶液，加入稀硫酸，产生黄绿色气体，得溶液</a:t>
            </a:r>
            <a:r>
              <a:rPr lang="en-US" altLang="zh-CN" sz="2400" dirty="0" smtClean="0">
                <a:solidFill>
                  <a:srgbClr val="800000"/>
                </a:solidFill>
              </a:rPr>
              <a:t>a</a:t>
            </a:r>
            <a:r>
              <a:rPr lang="zh-CN" altLang="en-US" sz="2400" dirty="0" smtClean="0">
                <a:solidFill>
                  <a:srgbClr val="800000"/>
                </a:solidFill>
              </a:rPr>
              <a:t>，经检验气体中含有</a:t>
            </a:r>
            <a:r>
              <a:rPr lang="en-US" altLang="zh-CN" sz="2400" dirty="0" smtClean="0">
                <a:solidFill>
                  <a:srgbClr val="800000"/>
                </a:solidFill>
              </a:rPr>
              <a:t>Cl</a:t>
            </a:r>
            <a:r>
              <a:rPr lang="en-US" altLang="zh-CN" sz="2400" baseline="-25000" dirty="0" smtClean="0">
                <a:solidFill>
                  <a:srgbClr val="800000"/>
                </a:solidFill>
              </a:rPr>
              <a:t>2</a:t>
            </a:r>
            <a:r>
              <a:rPr lang="zh-CN" altLang="en-US" sz="2400" dirty="0" smtClean="0">
                <a:solidFill>
                  <a:srgbClr val="800000"/>
                </a:solidFill>
              </a:rPr>
              <a:t>。为证明是否</a:t>
            </a:r>
            <a:r>
              <a:rPr lang="en-US" sz="2400" dirty="0" smtClean="0">
                <a:solidFill>
                  <a:srgbClr val="800000"/>
                </a:solidFill>
              </a:rPr>
              <a:t>K</a:t>
            </a:r>
            <a:r>
              <a:rPr lang="en-US" sz="2400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dirty="0" smtClean="0">
                <a:solidFill>
                  <a:srgbClr val="800000"/>
                </a:solidFill>
              </a:rPr>
              <a:t>FeO</a:t>
            </a:r>
            <a:r>
              <a:rPr lang="en-US" sz="2400" baseline="-25000" dirty="0" smtClean="0">
                <a:solidFill>
                  <a:srgbClr val="800000"/>
                </a:solidFill>
              </a:rPr>
              <a:t>4</a:t>
            </a:r>
            <a:r>
              <a:rPr lang="zh-CN" altLang="en-US" sz="2400" dirty="0" smtClean="0">
                <a:solidFill>
                  <a:srgbClr val="800000"/>
                </a:solidFill>
              </a:rPr>
              <a:t>氧化了</a:t>
            </a:r>
            <a:r>
              <a:rPr lang="en-US" altLang="zh-CN" sz="2400" dirty="0" smtClean="0">
                <a:solidFill>
                  <a:srgbClr val="800000"/>
                </a:solidFill>
              </a:rPr>
              <a:t>Cl</a:t>
            </a:r>
            <a:r>
              <a:rPr lang="zh-CN" altLang="en-US" sz="2400" baseline="30000" dirty="0" smtClean="0">
                <a:solidFill>
                  <a:srgbClr val="800000"/>
                </a:solidFill>
              </a:rPr>
              <a:t>－</a:t>
            </a:r>
            <a:r>
              <a:rPr lang="zh-CN" altLang="en-US" sz="2400" dirty="0" smtClean="0">
                <a:solidFill>
                  <a:srgbClr val="800000"/>
                </a:solidFill>
              </a:rPr>
              <a:t>而产生</a:t>
            </a:r>
            <a:r>
              <a:rPr lang="en-US" altLang="zh-CN" sz="2400" dirty="0" smtClean="0">
                <a:solidFill>
                  <a:srgbClr val="800000"/>
                </a:solidFill>
              </a:rPr>
              <a:t>Cl</a:t>
            </a:r>
            <a:r>
              <a:rPr lang="en-US" altLang="zh-CN" sz="2400" baseline="-25000" dirty="0" smtClean="0">
                <a:solidFill>
                  <a:srgbClr val="800000"/>
                </a:solidFill>
              </a:rPr>
              <a:t>2</a:t>
            </a:r>
            <a:r>
              <a:rPr lang="zh-CN" altLang="en-US" sz="2400" dirty="0" smtClean="0">
                <a:solidFill>
                  <a:srgbClr val="800000"/>
                </a:solidFill>
              </a:rPr>
              <a:t>，设计以下方案：</a:t>
            </a:r>
            <a:endParaRPr lang="zh-CN" altLang="en-US" sz="2400" dirty="0">
              <a:solidFill>
                <a:srgbClr val="800000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871849" y="5022174"/>
          <a:ext cx="10099762" cy="1406767"/>
        </p:xfrm>
        <a:graphic>
          <a:graphicData uri="http://schemas.openxmlformats.org/drawingml/2006/table">
            <a:tbl>
              <a:tblPr/>
              <a:tblGrid>
                <a:gridCol w="1494503"/>
                <a:gridCol w="8605259"/>
              </a:tblGrid>
              <a:tr h="5064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方案Ⅰ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取少量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，滴加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KSCN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溶液至过量，溶液呈红色。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33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方案Ⅱ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用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KOH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溶液充分洗涤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中所得固体，再用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KOH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溶液将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alt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FeO</a:t>
                      </a:r>
                      <a:r>
                        <a:rPr lang="en-US" alt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溶出，得到紫色溶液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。取少量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，滴加盐酸，有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r>
                        <a:rPr lang="en-US" alt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产生。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967705" y="2950582"/>
            <a:ext cx="422429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A50021"/>
                </a:solidFill>
                <a:latin typeface="Garamond" panose="02020404030301010803" pitchFamily="18" charset="0"/>
              </a:rPr>
              <a:t>Cl</a:t>
            </a:r>
            <a:r>
              <a:rPr lang="en-US" altLang="zh-CN" sz="2400" b="1" baseline="-25000" dirty="0" smtClean="0">
                <a:solidFill>
                  <a:srgbClr val="A50021"/>
                </a:solidFill>
                <a:latin typeface="Garamond" panose="02020404030301010803" pitchFamily="18" charset="0"/>
              </a:rPr>
              <a:t>2</a:t>
            </a:r>
            <a:r>
              <a:rPr lang="en-US" altLang="zh-CN" sz="2400" b="1" dirty="0" smtClean="0">
                <a:solidFill>
                  <a:srgbClr val="A50021"/>
                </a:solidFill>
                <a:latin typeface="Garamond" panose="02020404030301010803" pitchFamily="18" charset="0"/>
              </a:rPr>
              <a:t> + </a:t>
            </a:r>
            <a:r>
              <a:rPr lang="en-US" altLang="zh-CN" sz="2400" dirty="0" smtClean="0">
                <a:solidFill>
                  <a:srgbClr val="A50021"/>
                </a:solidFill>
              </a:rPr>
              <a:t>2</a:t>
            </a:r>
            <a:r>
              <a:rPr lang="en-US" altLang="zh-CN" sz="2400" b="1" dirty="0" smtClean="0">
                <a:solidFill>
                  <a:srgbClr val="A50021"/>
                </a:solidFill>
                <a:latin typeface="Garamond" panose="02020404030301010803" pitchFamily="18" charset="0"/>
              </a:rPr>
              <a:t>OH</a:t>
            </a:r>
            <a:r>
              <a:rPr lang="en-US" altLang="zh-CN" sz="2400" b="1" baseline="30000" dirty="0" smtClean="0">
                <a:solidFill>
                  <a:srgbClr val="A50021"/>
                </a:solidFill>
                <a:latin typeface="Garamond" panose="02020404030301010803" pitchFamily="18" charset="0"/>
              </a:rPr>
              <a:t>- </a:t>
            </a:r>
            <a:r>
              <a:rPr lang="en-US" altLang="zh-CN" sz="2400" dirty="0" smtClean="0">
                <a:solidFill>
                  <a:srgbClr val="800000"/>
                </a:solidFill>
              </a:rPr>
              <a:t>= Cl</a:t>
            </a:r>
            <a:r>
              <a:rPr lang="en-US" altLang="zh-CN" sz="2400" b="1" baseline="30000" dirty="0" smtClean="0">
                <a:solidFill>
                  <a:srgbClr val="A50021"/>
                </a:solidFill>
                <a:latin typeface="Garamond" panose="02020404030301010803" pitchFamily="18" charset="0"/>
              </a:rPr>
              <a:t>- </a:t>
            </a:r>
            <a:r>
              <a:rPr lang="en-US" altLang="zh-CN" sz="2400" b="1" dirty="0" smtClean="0">
                <a:solidFill>
                  <a:srgbClr val="A50021"/>
                </a:solidFill>
                <a:latin typeface="Garamond" panose="02020404030301010803" pitchFamily="18" charset="0"/>
              </a:rPr>
              <a:t>+ ClO</a:t>
            </a:r>
            <a:r>
              <a:rPr lang="en-US" altLang="zh-CN" sz="2400" b="1" baseline="30000" dirty="0" smtClean="0">
                <a:solidFill>
                  <a:srgbClr val="A50021"/>
                </a:solidFill>
                <a:latin typeface="Garamond" panose="02020404030301010803" pitchFamily="18" charset="0"/>
              </a:rPr>
              <a:t>- </a:t>
            </a:r>
            <a:r>
              <a:rPr lang="en-US" altLang="zh-CN" sz="2400" b="1" dirty="0" smtClean="0">
                <a:solidFill>
                  <a:srgbClr val="A50021"/>
                </a:solidFill>
                <a:latin typeface="Garamond" panose="02020404030301010803" pitchFamily="18" charset="0"/>
              </a:rPr>
              <a:t>+ H</a:t>
            </a:r>
            <a:r>
              <a:rPr lang="en-US" altLang="zh-CN" sz="2400" b="1" baseline="-25000" dirty="0" smtClean="0">
                <a:solidFill>
                  <a:srgbClr val="A50021"/>
                </a:solidFill>
                <a:latin typeface="Garamond" panose="02020404030301010803" pitchFamily="18" charset="0"/>
              </a:rPr>
              <a:t>2</a:t>
            </a:r>
            <a:r>
              <a:rPr lang="en-US" altLang="zh-CN" sz="2400" b="1" dirty="0" smtClean="0">
                <a:solidFill>
                  <a:srgbClr val="A50021"/>
                </a:solidFill>
                <a:latin typeface="Garamond" panose="02020404030301010803" pitchFamily="18" charset="0"/>
              </a:rPr>
              <a:t>O</a:t>
            </a:r>
            <a:r>
              <a:rPr lang="en-US" altLang="zh-CN" sz="2400" dirty="0" smtClean="0">
                <a:solidFill>
                  <a:srgbClr val="800000"/>
                </a:solidFill>
              </a:rPr>
              <a:t> </a:t>
            </a:r>
            <a:r>
              <a:rPr lang="en-US" altLang="zh-CN" sz="2400" b="1" baseline="30000" dirty="0" smtClean="0">
                <a:solidFill>
                  <a:srgbClr val="A5002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3870" y="1404620"/>
            <a:ext cx="5991860" cy="18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6911" y="0"/>
            <a:ext cx="7015089" cy="1463486"/>
          </a:xfrm>
          <a:noFill/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800000"/>
                </a:solidFill>
              </a:rPr>
              <a:t>资料：</a:t>
            </a:r>
            <a:r>
              <a:rPr lang="en-US" sz="2400" dirty="0" smtClean="0">
                <a:solidFill>
                  <a:srgbClr val="800000"/>
                </a:solidFill>
                <a:cs typeface="+mn-lt"/>
              </a:rPr>
              <a:t>K</a:t>
            </a:r>
            <a:r>
              <a:rPr lang="en-US" sz="2400" baseline="-25000" dirty="0" smtClean="0">
                <a:solidFill>
                  <a:srgbClr val="800000"/>
                </a:solidFill>
                <a:cs typeface="+mn-lt"/>
              </a:rPr>
              <a:t>2</a:t>
            </a:r>
            <a:r>
              <a:rPr lang="en-US" sz="2400" dirty="0" smtClean="0">
                <a:solidFill>
                  <a:srgbClr val="800000"/>
                </a:solidFill>
                <a:cs typeface="+mn-lt"/>
              </a:rPr>
              <a:t>FeO</a:t>
            </a:r>
            <a:r>
              <a:rPr lang="en-US" sz="2400" baseline="-25000" dirty="0" smtClean="0">
                <a:solidFill>
                  <a:srgbClr val="800000"/>
                </a:solidFill>
                <a:cs typeface="+mn-lt"/>
              </a:rPr>
              <a:t>4</a:t>
            </a:r>
            <a:r>
              <a:rPr lang="zh-CN" altLang="en-US" sz="2400" dirty="0" smtClean="0">
                <a:solidFill>
                  <a:srgbClr val="800000"/>
                </a:solidFill>
              </a:rPr>
              <a:t>为紫色固体，微溶于</a:t>
            </a:r>
            <a:r>
              <a:rPr lang="en-US" sz="2400" dirty="0" smtClean="0">
                <a:solidFill>
                  <a:srgbClr val="800000"/>
                </a:solidFill>
              </a:rPr>
              <a:t>KOH</a:t>
            </a:r>
            <a:r>
              <a:rPr lang="zh-CN" altLang="en-US" sz="2400" dirty="0" smtClean="0">
                <a:solidFill>
                  <a:srgbClr val="800000"/>
                </a:solidFill>
              </a:rPr>
              <a:t>溶液；具有强氧化性，在酸性或中性溶液中快速产生</a:t>
            </a:r>
            <a:r>
              <a:rPr lang="en-US" sz="2400" dirty="0" smtClean="0">
                <a:solidFill>
                  <a:srgbClr val="800000"/>
                </a:solidFill>
              </a:rPr>
              <a:t>O</a:t>
            </a:r>
            <a:r>
              <a:rPr lang="en-US" sz="2400" baseline="-25000" dirty="0" smtClean="0">
                <a:solidFill>
                  <a:srgbClr val="800000"/>
                </a:solidFill>
              </a:rPr>
              <a:t>2</a:t>
            </a:r>
            <a:r>
              <a:rPr lang="zh-CN" altLang="en-US" sz="2400" dirty="0" smtClean="0">
                <a:solidFill>
                  <a:srgbClr val="800000"/>
                </a:solidFill>
              </a:rPr>
              <a:t>，在碱性溶液中较稳定。</a:t>
            </a:r>
            <a:endParaRPr lang="zh-CN" altLang="en-US" sz="2400" dirty="0">
              <a:solidFill>
                <a:srgbClr val="8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95028" y="1515425"/>
            <a:ext cx="4496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</a:t>
            </a:r>
            <a:r>
              <a:rPr lang="en-US" altLang="zh-CN" sz="2400" dirty="0" smtClean="0"/>
              <a:t>C</a:t>
            </a:r>
            <a:r>
              <a:rPr lang="zh-CN" altLang="en-US" sz="2400" dirty="0" smtClean="0"/>
              <a:t>中得到紫色固体和溶液。</a:t>
            </a:r>
            <a:r>
              <a:rPr lang="en-US" altLang="zh-CN" sz="2400" dirty="0" smtClean="0"/>
              <a:t>C</a:t>
            </a:r>
            <a:r>
              <a:rPr lang="zh-CN" altLang="en-US" sz="2400" dirty="0" smtClean="0"/>
              <a:t>中</a:t>
            </a:r>
            <a:r>
              <a:rPr lang="en-US" altLang="zh-CN" sz="2400" dirty="0" smtClean="0"/>
              <a:t>Cl</a:t>
            </a:r>
            <a:r>
              <a:rPr lang="en-US" altLang="zh-CN" sz="2400" baseline="-25000" dirty="0" smtClean="0"/>
              <a:t>2</a:t>
            </a:r>
            <a:r>
              <a:rPr lang="zh-CN" altLang="en-US" sz="2400" dirty="0" smtClean="0"/>
              <a:t>发生的反应有</a:t>
            </a:r>
            <a:r>
              <a:rPr lang="en-US" altLang="zh-CN" sz="2400" dirty="0" smtClean="0"/>
              <a:t>3Cl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+2Fe(OH)</a:t>
            </a:r>
            <a:r>
              <a:rPr lang="en-US" altLang="zh-CN" sz="2400" baseline="-25000" dirty="0" smtClean="0"/>
              <a:t>3</a:t>
            </a:r>
            <a:r>
              <a:rPr lang="en-US" altLang="zh-CN" sz="2400" dirty="0" smtClean="0"/>
              <a:t>+10KOH 2K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FeO</a:t>
            </a:r>
            <a:r>
              <a:rPr lang="en-US" altLang="zh-CN" sz="2400" baseline="-25000" dirty="0" smtClean="0"/>
              <a:t>4</a:t>
            </a:r>
            <a:r>
              <a:rPr lang="en-US" altLang="zh-CN" sz="2400" dirty="0" smtClean="0"/>
              <a:t>+6KCl+8H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O</a:t>
            </a:r>
            <a:r>
              <a:rPr lang="zh-CN" altLang="en-US" sz="2400" dirty="0" smtClean="0"/>
              <a:t>，另外还有</a:t>
            </a:r>
            <a:r>
              <a:rPr lang="en-US" altLang="zh-CN" sz="2400" dirty="0" smtClean="0">
                <a:solidFill>
                  <a:srgbClr val="800000"/>
                </a:solidFill>
                <a:hlinkClick r:id="" action="ppaction://hlinkshowjump?jump=nextslide"/>
              </a:rPr>
              <a:t>______________________</a:t>
            </a:r>
            <a:r>
              <a:rPr lang="zh-CN" altLang="en-US" sz="2400" dirty="0" smtClean="0">
                <a:solidFill>
                  <a:srgbClr val="800000"/>
                </a:solidFill>
                <a:hlinkClick r:id="" action="ppaction://hlinkshowjump?jump=nextslide"/>
              </a:rPr>
              <a:t>。</a:t>
            </a:r>
            <a:endParaRPr lang="zh-CN" altLang="en-US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11016"/>
            <a:ext cx="4853354" cy="78867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探究高铁酸钾的性质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94031" y="0"/>
            <a:ext cx="7197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800000"/>
                </a:solidFill>
              </a:rPr>
              <a:t>（</a:t>
            </a:r>
            <a:r>
              <a:rPr lang="en-US" altLang="zh-CN" sz="2400" dirty="0" smtClean="0">
                <a:solidFill>
                  <a:srgbClr val="800000"/>
                </a:solidFill>
              </a:rPr>
              <a:t>2</a:t>
            </a:r>
            <a:r>
              <a:rPr lang="zh-CN" altLang="en-US" sz="2400" dirty="0" smtClean="0">
                <a:solidFill>
                  <a:srgbClr val="800000"/>
                </a:solidFill>
              </a:rPr>
              <a:t>）探究</a:t>
            </a:r>
            <a:r>
              <a:rPr lang="en-US" sz="2400" dirty="0" smtClean="0">
                <a:solidFill>
                  <a:srgbClr val="800000"/>
                </a:solidFill>
              </a:rPr>
              <a:t>K</a:t>
            </a:r>
            <a:r>
              <a:rPr lang="en-US" sz="2400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dirty="0" smtClean="0">
                <a:solidFill>
                  <a:srgbClr val="800000"/>
                </a:solidFill>
              </a:rPr>
              <a:t>FeO</a:t>
            </a:r>
            <a:r>
              <a:rPr lang="en-US" sz="2400" baseline="-25000" dirty="0" smtClean="0">
                <a:solidFill>
                  <a:srgbClr val="800000"/>
                </a:solidFill>
              </a:rPr>
              <a:t>4</a:t>
            </a:r>
            <a:r>
              <a:rPr lang="zh-CN" altLang="en-US" sz="2400" dirty="0" smtClean="0">
                <a:solidFill>
                  <a:srgbClr val="800000"/>
                </a:solidFill>
              </a:rPr>
              <a:t>的性质</a:t>
            </a:r>
          </a:p>
          <a:p>
            <a:r>
              <a:rPr lang="zh-CN" altLang="en-US" sz="2400" dirty="0" smtClean="0">
                <a:solidFill>
                  <a:srgbClr val="800000"/>
                </a:solidFill>
              </a:rPr>
              <a:t>①取</a:t>
            </a:r>
            <a:r>
              <a:rPr lang="en-US" altLang="zh-CN" sz="2400" dirty="0" smtClean="0">
                <a:solidFill>
                  <a:srgbClr val="800000"/>
                </a:solidFill>
              </a:rPr>
              <a:t>C</a:t>
            </a:r>
            <a:r>
              <a:rPr lang="zh-CN" altLang="en-US" sz="2400" dirty="0" smtClean="0">
                <a:solidFill>
                  <a:srgbClr val="800000"/>
                </a:solidFill>
              </a:rPr>
              <a:t>中紫色溶液，加入稀硫酸，产生黄绿色气体，得溶液</a:t>
            </a:r>
            <a:r>
              <a:rPr lang="en-US" altLang="zh-CN" sz="2400" dirty="0" smtClean="0">
                <a:solidFill>
                  <a:srgbClr val="800000"/>
                </a:solidFill>
              </a:rPr>
              <a:t>a</a:t>
            </a:r>
            <a:r>
              <a:rPr lang="zh-CN" altLang="en-US" sz="2400" dirty="0" smtClean="0">
                <a:solidFill>
                  <a:srgbClr val="800000"/>
                </a:solidFill>
              </a:rPr>
              <a:t>，经检验气体中含有</a:t>
            </a:r>
            <a:r>
              <a:rPr lang="en-US" altLang="zh-CN" sz="2400" dirty="0" smtClean="0">
                <a:solidFill>
                  <a:srgbClr val="800000"/>
                </a:solidFill>
              </a:rPr>
              <a:t>Cl</a:t>
            </a:r>
            <a:r>
              <a:rPr lang="en-US" altLang="zh-CN" sz="2400" baseline="-25000" dirty="0" smtClean="0">
                <a:solidFill>
                  <a:srgbClr val="800000"/>
                </a:solidFill>
              </a:rPr>
              <a:t>2</a:t>
            </a:r>
            <a:r>
              <a:rPr lang="zh-CN" altLang="en-US" sz="2400" dirty="0" smtClean="0">
                <a:solidFill>
                  <a:srgbClr val="800000"/>
                </a:solidFill>
              </a:rPr>
              <a:t>。为证明是否</a:t>
            </a:r>
            <a:r>
              <a:rPr lang="en-US" sz="2400" dirty="0" smtClean="0">
                <a:solidFill>
                  <a:srgbClr val="800000"/>
                </a:solidFill>
              </a:rPr>
              <a:t>K</a:t>
            </a:r>
            <a:r>
              <a:rPr lang="en-US" sz="2400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dirty="0" smtClean="0">
                <a:solidFill>
                  <a:srgbClr val="800000"/>
                </a:solidFill>
              </a:rPr>
              <a:t>FeO</a:t>
            </a:r>
            <a:r>
              <a:rPr lang="en-US" sz="2400" baseline="-25000" dirty="0" smtClean="0">
                <a:solidFill>
                  <a:srgbClr val="800000"/>
                </a:solidFill>
              </a:rPr>
              <a:t>4</a:t>
            </a:r>
            <a:r>
              <a:rPr lang="zh-CN" altLang="en-US" sz="2400" dirty="0" smtClean="0">
                <a:solidFill>
                  <a:srgbClr val="800000"/>
                </a:solidFill>
              </a:rPr>
              <a:t>氧化了</a:t>
            </a:r>
            <a:r>
              <a:rPr lang="en-US" altLang="zh-CN" sz="2400" dirty="0" smtClean="0">
                <a:solidFill>
                  <a:srgbClr val="800000"/>
                </a:solidFill>
              </a:rPr>
              <a:t>Cl</a:t>
            </a:r>
            <a:r>
              <a:rPr lang="zh-CN" altLang="en-US" sz="2400" baseline="30000" dirty="0" smtClean="0">
                <a:solidFill>
                  <a:srgbClr val="800000"/>
                </a:solidFill>
              </a:rPr>
              <a:t>－</a:t>
            </a:r>
            <a:r>
              <a:rPr lang="zh-CN" altLang="en-US" sz="2400" dirty="0" smtClean="0">
                <a:solidFill>
                  <a:srgbClr val="800000"/>
                </a:solidFill>
              </a:rPr>
              <a:t>而产生</a:t>
            </a:r>
            <a:r>
              <a:rPr lang="en-US" altLang="zh-CN" sz="2400" dirty="0" smtClean="0">
                <a:solidFill>
                  <a:srgbClr val="800000"/>
                </a:solidFill>
              </a:rPr>
              <a:t>Cl</a:t>
            </a:r>
            <a:r>
              <a:rPr lang="en-US" altLang="zh-CN" sz="2400" baseline="-25000" dirty="0" smtClean="0">
                <a:solidFill>
                  <a:srgbClr val="800000"/>
                </a:solidFill>
              </a:rPr>
              <a:t>2</a:t>
            </a:r>
            <a:r>
              <a:rPr lang="zh-CN" altLang="en-US" sz="2400" dirty="0" smtClean="0">
                <a:solidFill>
                  <a:srgbClr val="800000"/>
                </a:solidFill>
              </a:rPr>
              <a:t>，设计以下方案：</a:t>
            </a:r>
            <a:endParaRPr lang="zh-CN" altLang="en-US" sz="2400" dirty="0">
              <a:solidFill>
                <a:srgbClr val="800000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843708" y="2039815"/>
          <a:ext cx="10348292" cy="1219199"/>
        </p:xfrm>
        <a:graphic>
          <a:graphicData uri="http://schemas.openxmlformats.org/drawingml/2006/table">
            <a:tbl>
              <a:tblPr/>
              <a:tblGrid>
                <a:gridCol w="1531279"/>
                <a:gridCol w="8817013"/>
              </a:tblGrid>
              <a:tr h="45016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方案Ⅰ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取少量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，滴加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KSCN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溶液至过量，溶液呈红色。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903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方案Ⅱ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用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KOH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溶液充分洗涤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中所得固体，再用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KOH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溶液将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alt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FeO</a:t>
                      </a:r>
                      <a:r>
                        <a:rPr lang="en-US" alt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溶出，得到紫色溶液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。取少量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，滴加盐酸，有</a:t>
                      </a:r>
                      <a:r>
                        <a:rPr lang="en-US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r>
                        <a:rPr lang="en-US" altLang="en-US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产生。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1613091" y="3628533"/>
            <a:ext cx="10935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800000"/>
                </a:solidFill>
              </a:rPr>
              <a:t>Ⅰ</a:t>
            </a:r>
            <a:r>
              <a:rPr lang="zh-CN" altLang="en-US" sz="2400" dirty="0" smtClean="0">
                <a:solidFill>
                  <a:srgbClr val="800000"/>
                </a:solidFill>
              </a:rPr>
              <a:t>．由方案</a:t>
            </a:r>
            <a:r>
              <a:rPr lang="en-US" altLang="zh-CN" sz="2400" dirty="0" smtClean="0">
                <a:solidFill>
                  <a:srgbClr val="800000"/>
                </a:solidFill>
              </a:rPr>
              <a:t>Ⅰ</a:t>
            </a:r>
            <a:r>
              <a:rPr lang="zh-CN" altLang="en-US" sz="2400" dirty="0" smtClean="0">
                <a:solidFill>
                  <a:srgbClr val="800000"/>
                </a:solidFill>
              </a:rPr>
              <a:t>中溶液变红可知</a:t>
            </a:r>
            <a:r>
              <a:rPr lang="en-US" altLang="zh-CN" sz="2400" dirty="0" smtClean="0">
                <a:solidFill>
                  <a:srgbClr val="800000"/>
                </a:solidFill>
              </a:rPr>
              <a:t>a</a:t>
            </a:r>
            <a:r>
              <a:rPr lang="zh-CN" altLang="en-US" sz="2400" dirty="0" smtClean="0">
                <a:solidFill>
                  <a:srgbClr val="800000"/>
                </a:solidFill>
              </a:rPr>
              <a:t>中含有</a:t>
            </a:r>
            <a:r>
              <a:rPr lang="en-US" altLang="zh-CN" sz="2400" dirty="0" smtClean="0">
                <a:solidFill>
                  <a:srgbClr val="800000"/>
                </a:solidFill>
              </a:rPr>
              <a:t>______</a:t>
            </a:r>
            <a:r>
              <a:rPr lang="zh-CN" altLang="en-US" sz="2400" dirty="0" smtClean="0">
                <a:solidFill>
                  <a:srgbClr val="800000"/>
                </a:solidFill>
              </a:rPr>
              <a:t>离子，但该离子的产生不能判断一定是</a:t>
            </a:r>
            <a:r>
              <a:rPr lang="en-US" altLang="zh-CN" sz="2400" dirty="0" smtClean="0">
                <a:solidFill>
                  <a:srgbClr val="800000"/>
                </a:solidFill>
              </a:rPr>
              <a:t>K</a:t>
            </a:r>
            <a:r>
              <a:rPr lang="en-US" altLang="zh-CN" sz="2400" baseline="-25000" dirty="0" smtClean="0">
                <a:solidFill>
                  <a:srgbClr val="800000"/>
                </a:solidFill>
              </a:rPr>
              <a:t>2</a:t>
            </a:r>
            <a:r>
              <a:rPr lang="en-US" altLang="zh-CN" sz="2400" dirty="0" smtClean="0">
                <a:solidFill>
                  <a:srgbClr val="800000"/>
                </a:solidFill>
              </a:rPr>
              <a:t>FeO</a:t>
            </a:r>
            <a:r>
              <a:rPr lang="en-US" altLang="zh-CN" sz="2400" baseline="-25000" dirty="0" smtClean="0">
                <a:solidFill>
                  <a:srgbClr val="800000"/>
                </a:solidFill>
              </a:rPr>
              <a:t>4</a:t>
            </a:r>
            <a:r>
              <a:rPr lang="zh-CN" altLang="en-US" sz="2400" dirty="0" smtClean="0">
                <a:solidFill>
                  <a:srgbClr val="800000"/>
                </a:solidFill>
              </a:rPr>
              <a:t>将</a:t>
            </a:r>
            <a:r>
              <a:rPr lang="en-US" altLang="zh-CN" sz="2400" dirty="0" smtClean="0">
                <a:solidFill>
                  <a:srgbClr val="800000"/>
                </a:solidFill>
              </a:rPr>
              <a:t>Cl</a:t>
            </a:r>
            <a:r>
              <a:rPr lang="zh-CN" altLang="en-US" sz="2400" baseline="30000" dirty="0" smtClean="0">
                <a:solidFill>
                  <a:srgbClr val="800000"/>
                </a:solidFill>
              </a:rPr>
              <a:t>－</a:t>
            </a:r>
            <a:r>
              <a:rPr lang="zh-CN" altLang="en-US" sz="2400" dirty="0" smtClean="0">
                <a:solidFill>
                  <a:srgbClr val="800000"/>
                </a:solidFill>
              </a:rPr>
              <a:t>氧化，还可能由</a:t>
            </a:r>
            <a:r>
              <a:rPr lang="en-US" altLang="zh-CN" sz="2400" dirty="0" smtClean="0">
                <a:solidFill>
                  <a:srgbClr val="800000"/>
                </a:solidFill>
              </a:rPr>
              <a:t>______________________________</a:t>
            </a:r>
            <a:r>
              <a:rPr lang="zh-CN" altLang="en-US" sz="2400" dirty="0" smtClean="0">
                <a:solidFill>
                  <a:srgbClr val="800000"/>
                </a:solidFill>
              </a:rPr>
              <a:t>产生。</a:t>
            </a:r>
            <a:endParaRPr lang="zh-CN" altLang="en-US" sz="2400" dirty="0">
              <a:solidFill>
                <a:srgbClr val="8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88122" y="4915970"/>
            <a:ext cx="105038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Ⅱ</a:t>
            </a:r>
            <a:r>
              <a:rPr lang="zh-CN" altLang="en-US" sz="2400" dirty="0" smtClean="0"/>
              <a:t>．方案</a:t>
            </a:r>
            <a:r>
              <a:rPr lang="en-US" altLang="zh-CN" sz="2400" dirty="0" smtClean="0"/>
              <a:t>Ⅱ</a:t>
            </a:r>
            <a:r>
              <a:rPr lang="zh-CN" altLang="en-US" sz="2400" dirty="0" smtClean="0"/>
              <a:t>可证明</a:t>
            </a:r>
            <a:r>
              <a:rPr lang="en-US" altLang="zh-CN" sz="2400" dirty="0" smtClean="0"/>
              <a:t>K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FeO</a:t>
            </a:r>
            <a:r>
              <a:rPr lang="en-US" altLang="zh-CN" sz="2400" baseline="-25000" dirty="0" smtClean="0"/>
              <a:t>4</a:t>
            </a:r>
            <a:r>
              <a:rPr lang="zh-CN" altLang="en-US" sz="2400" dirty="0" smtClean="0"/>
              <a:t>氧化了</a:t>
            </a:r>
            <a:r>
              <a:rPr lang="en-US" altLang="zh-CN" sz="2400" dirty="0" smtClean="0"/>
              <a:t>Cl</a:t>
            </a:r>
            <a:r>
              <a:rPr lang="zh-CN" altLang="en-US" sz="2400" baseline="30000" dirty="0" smtClean="0"/>
              <a:t>－</a:t>
            </a:r>
            <a:r>
              <a:rPr lang="zh-CN" altLang="en-US" sz="2400" dirty="0" smtClean="0"/>
              <a:t>。用</a:t>
            </a:r>
            <a:r>
              <a:rPr lang="en-US" altLang="zh-CN" sz="2400" dirty="0" smtClean="0"/>
              <a:t>KOH</a:t>
            </a:r>
            <a:r>
              <a:rPr lang="zh-CN" altLang="en-US" sz="2400" dirty="0" smtClean="0"/>
              <a:t>溶液洗涤的目的</a:t>
            </a:r>
            <a:r>
              <a:rPr lang="en-US" altLang="zh-CN" sz="2400" dirty="0" smtClean="0"/>
              <a:t>___________</a:t>
            </a:r>
            <a:r>
              <a:rPr lang="zh-CN" altLang="en-US" sz="2400" dirty="0" smtClean="0"/>
              <a:t>。</a:t>
            </a:r>
          </a:p>
          <a:p>
            <a:r>
              <a:rPr lang="zh-CN" altLang="en-US" sz="2400" dirty="0" smtClean="0"/>
              <a:t>②</a:t>
            </a:r>
            <a:r>
              <a:rPr lang="zh-CN" altLang="en-US" sz="2400" dirty="0" smtClean="0">
                <a:hlinkClick r:id="" action="ppaction://hlinkshowjump?jump=previousslide"/>
              </a:rPr>
              <a:t>根据</a:t>
            </a:r>
            <a:r>
              <a:rPr lang="en-US" altLang="zh-CN" sz="2400" dirty="0" smtClean="0">
                <a:hlinkClick r:id="" action="ppaction://hlinkshowjump?jump=previousslide"/>
              </a:rPr>
              <a:t>K</a:t>
            </a:r>
            <a:r>
              <a:rPr lang="en-US" altLang="zh-CN" sz="2400" baseline="-25000" dirty="0" smtClean="0">
                <a:hlinkClick r:id="" action="ppaction://hlinkshowjump?jump=previousslide"/>
              </a:rPr>
              <a:t>2</a:t>
            </a:r>
            <a:r>
              <a:rPr lang="en-US" altLang="zh-CN" sz="2400" dirty="0" smtClean="0">
                <a:hlinkClick r:id="" action="ppaction://hlinkshowjump?jump=previousslide"/>
              </a:rPr>
              <a:t>FeO</a:t>
            </a:r>
            <a:r>
              <a:rPr lang="en-US" altLang="zh-CN" sz="2400" baseline="-25000" dirty="0" smtClean="0">
                <a:hlinkClick r:id="" action="ppaction://hlinkshowjump?jump=previousslide"/>
              </a:rPr>
              <a:t>4</a:t>
            </a:r>
            <a:r>
              <a:rPr lang="zh-CN" altLang="en-US" sz="2400" dirty="0" smtClean="0">
                <a:hlinkClick r:id="" action="ppaction://hlinkshowjump?jump=previousslide"/>
              </a:rPr>
              <a:t>的制备实验</a:t>
            </a:r>
            <a:r>
              <a:rPr lang="zh-CN" altLang="en-US" sz="2400" dirty="0" smtClean="0"/>
              <a:t>得出：氧化性</a:t>
            </a:r>
            <a:r>
              <a:rPr lang="en-US" altLang="zh-CN" sz="2400" dirty="0" smtClean="0"/>
              <a:t>Cl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____ </a:t>
            </a:r>
            <a:r>
              <a:rPr lang="en-US" altLang="zh-CN" sz="2400" dirty="0" smtClean="0"/>
              <a:t>K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FeO</a:t>
            </a:r>
            <a:r>
              <a:rPr lang="en-US" altLang="zh-CN" sz="2400" baseline="-25000" dirty="0" smtClean="0"/>
              <a:t>4</a:t>
            </a:r>
            <a:r>
              <a:rPr lang="zh-CN" altLang="en-US" sz="2000" dirty="0" smtClean="0"/>
              <a:t>（填</a:t>
            </a:r>
            <a:r>
              <a:rPr lang="zh-CN" altLang="en-US" sz="2000" dirty="0" smtClean="0"/>
              <a:t>“＞”或“＜”）</a:t>
            </a:r>
            <a:r>
              <a:rPr lang="zh-CN" altLang="en-US" sz="2400" dirty="0" smtClean="0"/>
              <a:t>，而方案</a:t>
            </a:r>
            <a:r>
              <a:rPr lang="en-US" altLang="zh-CN" sz="2400" dirty="0" smtClean="0"/>
              <a:t>Ⅱ</a:t>
            </a:r>
            <a:r>
              <a:rPr lang="zh-CN" altLang="en-US" sz="2400" dirty="0" smtClean="0"/>
              <a:t>实验表明，</a:t>
            </a:r>
            <a:r>
              <a:rPr lang="en-US" altLang="zh-CN" sz="2400" dirty="0" smtClean="0"/>
              <a:t>Cl</a:t>
            </a:r>
            <a:r>
              <a:rPr lang="en-US" altLang="zh-CN" sz="2400" baseline="-25000" dirty="0" smtClean="0"/>
              <a:t>2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K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FeO</a:t>
            </a:r>
            <a:r>
              <a:rPr lang="en-US" altLang="zh-CN" sz="2400" baseline="-25000" dirty="0" smtClean="0"/>
              <a:t>4</a:t>
            </a:r>
            <a:r>
              <a:rPr lang="zh-CN" altLang="en-US" sz="2400" dirty="0" smtClean="0"/>
              <a:t> </a:t>
            </a:r>
            <a:r>
              <a:rPr lang="zh-CN" altLang="en-US" sz="2400" dirty="0" smtClean="0"/>
              <a:t>的氧化性强弱关系相反，原因是</a:t>
            </a:r>
            <a:r>
              <a:rPr lang="en-US" altLang="zh-CN" sz="2400" dirty="0" smtClean="0"/>
              <a:t>________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963337" y="3539772"/>
            <a:ext cx="63831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000" b="1" baseline="30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endParaRPr lang="zh-CN" altLang="en-US" sz="20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38320" y="4004005"/>
            <a:ext cx="458490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4FeO</a:t>
            </a:r>
            <a:r>
              <a:rPr lang="en-US" sz="2000" b="1" baseline="-25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baseline="30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 H</a:t>
            </a:r>
            <a:r>
              <a:rPr lang="en-US" sz="2000" b="1" baseline="30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4Fe</a:t>
            </a:r>
            <a:r>
              <a:rPr lang="en-US" sz="2000" b="1" baseline="30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+ 3O</a:t>
            </a:r>
            <a:r>
              <a:rPr lang="en-US" sz="2000" b="1" baseline="-25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+ 10H</a:t>
            </a:r>
            <a:r>
              <a:rPr lang="en-US" sz="2000" b="1" baseline="-25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0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203955" y="4850985"/>
            <a:ext cx="198804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排除</a:t>
            </a:r>
            <a:r>
              <a:rPr 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</a:t>
            </a:r>
            <a:r>
              <a:rPr lang="en-US" altLang="zh-CN" sz="2000" b="1" baseline="30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的干扰</a:t>
            </a:r>
            <a:endParaRPr lang="zh-CN" altLang="en-US" sz="20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89867" y="5291940"/>
            <a:ext cx="51647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A50021"/>
                </a:solidFill>
              </a:rPr>
              <a:t>＞</a:t>
            </a:r>
            <a:endParaRPr lang="zh-CN" altLang="en-US" sz="2400" dirty="0">
              <a:solidFill>
                <a:srgbClr val="A5002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11971" y="5688633"/>
            <a:ext cx="198002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溶液酸碱性不同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80452" y="3811895"/>
            <a:ext cx="9771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能，理由：</a:t>
            </a:r>
            <a:r>
              <a:rPr lang="en-US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sz="24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aseline="30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zh-CN" altLang="en-US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在过量酸的作用下完全转化为</a:t>
            </a:r>
            <a:r>
              <a:rPr lang="en-US" altLang="zh-CN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2400" baseline="30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zh-CN" altLang="en-US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，溶液浅紫色一定是</a:t>
            </a:r>
            <a:r>
              <a:rPr lang="en-US" altLang="zh-CN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zh-CN" sz="24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aseline="30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的颜色。</a:t>
            </a:r>
            <a:endParaRPr lang="en-US" altLang="zh-CN" sz="24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 smtClean="0">
              <a:solidFill>
                <a:srgbClr val="800000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56362" y="4775602"/>
            <a:ext cx="99514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/>
          </a:p>
          <a:p>
            <a:r>
              <a:rPr lang="zh-CN" altLang="en-US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不能，方案：向紫色溶液</a:t>
            </a:r>
            <a:r>
              <a:rPr lang="en-US" altLang="zh-CN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中滴加过量稀</a:t>
            </a:r>
            <a:r>
              <a:rPr lang="en-US" altLang="zh-CN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4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，观察溶液紫色快速褪去还是显浅紫色。</a:t>
            </a:r>
            <a:endParaRPr lang="zh-CN" altLang="en-US" sz="24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976" y="1804072"/>
            <a:ext cx="10396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800000"/>
                </a:solidFill>
              </a:rPr>
              <a:t>③资料表明，酸性溶液中的氧化性</a:t>
            </a:r>
            <a:r>
              <a:rPr lang="en-US" sz="2400" dirty="0" smtClean="0">
                <a:solidFill>
                  <a:srgbClr val="800000"/>
                </a:solidFill>
              </a:rPr>
              <a:t>FeO</a:t>
            </a:r>
            <a:r>
              <a:rPr lang="en-US" sz="2400" baseline="-25000" dirty="0" smtClean="0">
                <a:solidFill>
                  <a:srgbClr val="800000"/>
                </a:solidFill>
              </a:rPr>
              <a:t>4</a:t>
            </a:r>
            <a:r>
              <a:rPr lang="zh-CN" altLang="en-US" sz="2400" baseline="30000" dirty="0" smtClean="0">
                <a:solidFill>
                  <a:srgbClr val="800000"/>
                </a:solidFill>
              </a:rPr>
              <a:t> </a:t>
            </a:r>
            <a:r>
              <a:rPr lang="en-US" altLang="zh-CN" sz="2400" baseline="30000" dirty="0" smtClean="0">
                <a:solidFill>
                  <a:srgbClr val="800000"/>
                </a:solidFill>
              </a:rPr>
              <a:t>2</a:t>
            </a:r>
            <a:r>
              <a:rPr lang="zh-CN" altLang="en-US" sz="2400" baseline="30000" dirty="0" smtClean="0">
                <a:solidFill>
                  <a:srgbClr val="800000"/>
                </a:solidFill>
              </a:rPr>
              <a:t>－ </a:t>
            </a:r>
            <a:r>
              <a:rPr lang="zh-CN" altLang="en-US" sz="2400" dirty="0" smtClean="0">
                <a:solidFill>
                  <a:srgbClr val="800000"/>
                </a:solidFill>
              </a:rPr>
              <a:t>＞ </a:t>
            </a:r>
            <a:r>
              <a:rPr lang="en-US" altLang="zh-CN" sz="2400" dirty="0" smtClean="0">
                <a:solidFill>
                  <a:srgbClr val="800000"/>
                </a:solidFill>
              </a:rPr>
              <a:t>MnO</a:t>
            </a:r>
            <a:r>
              <a:rPr lang="en-US" sz="2400" baseline="-25000" dirty="0" smtClean="0">
                <a:solidFill>
                  <a:srgbClr val="800000"/>
                </a:solidFill>
              </a:rPr>
              <a:t>4</a:t>
            </a:r>
            <a:r>
              <a:rPr lang="zh-CN" altLang="en-US" sz="2400" baseline="30000" dirty="0" smtClean="0">
                <a:solidFill>
                  <a:srgbClr val="800000"/>
                </a:solidFill>
              </a:rPr>
              <a:t> － </a:t>
            </a:r>
            <a:r>
              <a:rPr lang="zh-CN" altLang="en-US" sz="2400" dirty="0" smtClean="0">
                <a:solidFill>
                  <a:srgbClr val="800000"/>
                </a:solidFill>
              </a:rPr>
              <a:t>，验证实验如下：将溶液</a:t>
            </a:r>
            <a:r>
              <a:rPr lang="en-US" altLang="zh-CN" sz="2400" dirty="0" smtClean="0">
                <a:solidFill>
                  <a:srgbClr val="800000"/>
                </a:solidFill>
              </a:rPr>
              <a:t>b</a:t>
            </a:r>
            <a:r>
              <a:rPr lang="zh-CN" altLang="en-US" sz="2400" dirty="0" smtClean="0">
                <a:solidFill>
                  <a:srgbClr val="800000"/>
                </a:solidFill>
              </a:rPr>
              <a:t>滴入</a:t>
            </a:r>
            <a:r>
              <a:rPr lang="en-US" altLang="zh-CN" sz="2400" dirty="0" smtClean="0">
                <a:solidFill>
                  <a:srgbClr val="800000"/>
                </a:solidFill>
              </a:rPr>
              <a:t>MnSO</a:t>
            </a:r>
            <a:r>
              <a:rPr lang="en-US" altLang="zh-CN" sz="2400" baseline="-25000" dirty="0" smtClean="0">
                <a:solidFill>
                  <a:srgbClr val="800000"/>
                </a:solidFill>
              </a:rPr>
              <a:t>4</a:t>
            </a:r>
            <a:r>
              <a:rPr lang="zh-CN" altLang="en-US" sz="2400" dirty="0" smtClean="0">
                <a:solidFill>
                  <a:srgbClr val="800000"/>
                </a:solidFill>
              </a:rPr>
              <a:t>和足量</a:t>
            </a:r>
            <a:r>
              <a:rPr lang="en-US" altLang="zh-CN" sz="2400" dirty="0" smtClean="0">
                <a:solidFill>
                  <a:srgbClr val="800000"/>
                </a:solidFill>
              </a:rPr>
              <a:t>H</a:t>
            </a:r>
            <a:r>
              <a:rPr lang="en-US" altLang="zh-CN" sz="2400" baseline="-25000" dirty="0" smtClean="0">
                <a:solidFill>
                  <a:srgbClr val="800000"/>
                </a:solidFill>
              </a:rPr>
              <a:t>2</a:t>
            </a:r>
            <a:r>
              <a:rPr lang="en-US" altLang="zh-CN" sz="2400" dirty="0" smtClean="0">
                <a:solidFill>
                  <a:srgbClr val="800000"/>
                </a:solidFill>
              </a:rPr>
              <a:t>SO</a:t>
            </a:r>
            <a:r>
              <a:rPr lang="en-US" altLang="zh-CN" sz="2400" baseline="-25000" dirty="0" smtClean="0">
                <a:solidFill>
                  <a:srgbClr val="800000"/>
                </a:solidFill>
              </a:rPr>
              <a:t>4</a:t>
            </a:r>
            <a:r>
              <a:rPr lang="zh-CN" altLang="en-US" sz="2400" dirty="0" smtClean="0">
                <a:solidFill>
                  <a:srgbClr val="800000"/>
                </a:solidFill>
              </a:rPr>
              <a:t>的混合溶液中，振荡后溶液呈浅紫色，该现象能否证明氧化性 </a:t>
            </a:r>
            <a:r>
              <a:rPr lang="en-US" sz="2400" dirty="0" smtClean="0">
                <a:solidFill>
                  <a:srgbClr val="800000"/>
                </a:solidFill>
              </a:rPr>
              <a:t>FeO</a:t>
            </a:r>
            <a:r>
              <a:rPr lang="en-US" sz="2400" baseline="-25000" dirty="0" smtClean="0">
                <a:solidFill>
                  <a:srgbClr val="800000"/>
                </a:solidFill>
              </a:rPr>
              <a:t>4</a:t>
            </a:r>
            <a:r>
              <a:rPr lang="zh-CN" altLang="en-US" sz="2400" baseline="30000" dirty="0" smtClean="0">
                <a:solidFill>
                  <a:srgbClr val="800000"/>
                </a:solidFill>
              </a:rPr>
              <a:t> </a:t>
            </a:r>
            <a:r>
              <a:rPr lang="en-US" altLang="zh-CN" sz="2400" baseline="30000" dirty="0" smtClean="0">
                <a:solidFill>
                  <a:srgbClr val="800000"/>
                </a:solidFill>
              </a:rPr>
              <a:t>2</a:t>
            </a:r>
            <a:r>
              <a:rPr lang="zh-CN" altLang="en-US" sz="2400" baseline="30000" dirty="0" smtClean="0">
                <a:solidFill>
                  <a:srgbClr val="800000"/>
                </a:solidFill>
              </a:rPr>
              <a:t>－ </a:t>
            </a:r>
            <a:r>
              <a:rPr lang="zh-CN" altLang="en-US" sz="2400" dirty="0" smtClean="0">
                <a:solidFill>
                  <a:srgbClr val="800000"/>
                </a:solidFill>
              </a:rPr>
              <a:t>＞ </a:t>
            </a:r>
            <a:r>
              <a:rPr lang="en-US" altLang="zh-CN" sz="2400" dirty="0" smtClean="0">
                <a:solidFill>
                  <a:srgbClr val="800000"/>
                </a:solidFill>
              </a:rPr>
              <a:t>MnO</a:t>
            </a:r>
            <a:r>
              <a:rPr lang="en-US" sz="2400" baseline="-25000" dirty="0" smtClean="0">
                <a:solidFill>
                  <a:srgbClr val="800000"/>
                </a:solidFill>
              </a:rPr>
              <a:t>4</a:t>
            </a:r>
            <a:r>
              <a:rPr lang="zh-CN" altLang="en-US" sz="2400" baseline="30000" dirty="0" smtClean="0">
                <a:solidFill>
                  <a:srgbClr val="800000"/>
                </a:solidFill>
              </a:rPr>
              <a:t> －</a:t>
            </a:r>
            <a:r>
              <a:rPr lang="zh-CN" altLang="en-US" sz="2400" dirty="0" smtClean="0">
                <a:solidFill>
                  <a:srgbClr val="800000"/>
                </a:solidFill>
              </a:rPr>
              <a:t> 。若能，请说明理由；若不能，进一步设计实验方案。理由或方案：</a:t>
            </a:r>
            <a:r>
              <a:rPr lang="en-US" altLang="zh-CN" sz="2400" dirty="0" smtClean="0">
                <a:solidFill>
                  <a:srgbClr val="800000"/>
                </a:solidFill>
              </a:rPr>
              <a:t>__________________________________</a:t>
            </a:r>
            <a:r>
              <a:rPr lang="zh-CN" altLang="en-US" sz="2400" dirty="0" smtClean="0">
                <a:solidFill>
                  <a:srgbClr val="800000"/>
                </a:solidFill>
              </a:rPr>
              <a:t>。</a:t>
            </a:r>
            <a:endParaRPr lang="zh-CN" altLang="en-US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40852" y="6330847"/>
            <a:ext cx="2743200" cy="365125"/>
          </a:xfrm>
        </p:spPr>
        <p:txBody>
          <a:bodyPr/>
          <a:lstStyle/>
          <a:p>
            <a:fld id="{ACBECEF1-1935-4692-9C86-5FD89D9EDF46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146" name="Text Box 2"/>
          <p:cNvSpPr txBox="1">
            <a:spLocks noChangeArrowheads="1"/>
          </p:cNvSpPr>
          <p:nvPr/>
        </p:nvSpPr>
        <p:spPr bwMode="auto">
          <a:xfrm>
            <a:off x="3345908" y="2388070"/>
            <a:ext cx="741587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solidFill>
                  <a:srgbClr val="A50021"/>
                </a:solidFill>
                <a:latin typeface="+mn-ea"/>
                <a:cs typeface="楷体_GB2312"/>
              </a:rPr>
              <a:t>四</a:t>
            </a:r>
            <a:r>
              <a:rPr lang="en-US" altLang="zh-CN" sz="4800" b="1" dirty="0" smtClean="0">
                <a:solidFill>
                  <a:srgbClr val="A50021"/>
                </a:solidFill>
                <a:latin typeface="+mn-ea"/>
                <a:cs typeface="楷体_GB2312"/>
              </a:rPr>
              <a:t>.</a:t>
            </a:r>
            <a:r>
              <a:rPr lang="zh-CN" altLang="en-US" sz="4800" b="1" dirty="0" smtClean="0">
                <a:solidFill>
                  <a:srgbClr val="A50021"/>
                </a:solidFill>
                <a:latin typeface="+mn-ea"/>
                <a:cs typeface="楷体_GB2312"/>
              </a:rPr>
              <a:t>定</a:t>
            </a:r>
            <a:r>
              <a:rPr lang="zh-CN" altLang="en-US" sz="4800" b="1" dirty="0">
                <a:solidFill>
                  <a:srgbClr val="A50021"/>
                </a:solidFill>
                <a:latin typeface="+mn-ea"/>
                <a:cs typeface="楷体_GB2312"/>
              </a:rPr>
              <a:t>量实</a:t>
            </a:r>
            <a:r>
              <a:rPr lang="zh-CN" altLang="en-US" sz="4800" b="1" dirty="0" smtClean="0">
                <a:solidFill>
                  <a:srgbClr val="A50021"/>
                </a:solidFill>
                <a:latin typeface="+mn-ea"/>
                <a:cs typeface="楷体_GB2312"/>
              </a:rPr>
              <a:t>验的</a:t>
            </a:r>
            <a:r>
              <a:rPr lang="zh-CN" altLang="en-US" sz="4800" b="1" dirty="0">
                <a:solidFill>
                  <a:srgbClr val="A50021"/>
                </a:solidFill>
                <a:latin typeface="+mn-ea"/>
                <a:cs typeface="楷体_GB2312"/>
              </a:rPr>
              <a:t>设计与评价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388359" y="95536"/>
          <a:ext cx="9530684" cy="6583680"/>
        </p:xfrm>
        <a:graphic>
          <a:graphicData uri="http://schemas.openxmlformats.org/drawingml/2006/table">
            <a:tbl>
              <a:tblPr/>
              <a:tblGrid>
                <a:gridCol w="4184064"/>
                <a:gridCol w="5346620"/>
              </a:tblGrid>
              <a:tr h="491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命题角度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设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问</a:t>
                      </a:r>
                      <a:r>
                        <a:rPr kumimoji="0" 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方向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黑体" panose="0201060906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24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1.</a:t>
                      </a: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化学实验</a:t>
                      </a:r>
                      <a:endParaRPr lang="en-US" altLang="zh-CN" sz="2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Times New Roman" panose="0202060305040502030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基础的考查</a:t>
                      </a: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仪器的名称</a:t>
                      </a: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67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仪器的选择及连接</a:t>
                      </a: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77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实验基本操作、顺序选择</a:t>
                      </a: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7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2.</a:t>
                      </a: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物质性质的考查</a:t>
                      </a: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物质化学性质的应用</a:t>
                      </a: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77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化学方程式、离子方程式的书写</a:t>
                      </a: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77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3.</a:t>
                      </a: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物质的制备实验</a:t>
                      </a:r>
                      <a:endParaRPr lang="en-US" altLang="zh-CN" sz="2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Times New Roman" panose="0202060305040502030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（无机、有机）</a:t>
                      </a: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实验条件的控制、实验步骤的设计</a:t>
                      </a: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51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产物的分离与提纯</a:t>
                      </a: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51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产率的计算</a:t>
                      </a: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51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4.</a:t>
                      </a: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探究性综合实验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zh-CN" sz="2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+mn-ea"/>
                        <a:cs typeface="Times New Roman" panose="02020603050405020304"/>
                      </a:endParaRP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原理、性质的探究</a:t>
                      </a: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77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含量的探究、化学式的确定</a:t>
                      </a: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77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实验方案的设计</a:t>
                      </a:r>
                    </a:p>
                  </a:txBody>
                  <a:tcPr marL="45326" marR="4532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27273" y="1684462"/>
            <a:ext cx="5936567" cy="6023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8850" tIns="54425" rIns="108850" bIns="54425" anchor="ctr">
            <a:spAutoFit/>
          </a:bodyPr>
          <a:lstStyle/>
          <a:p>
            <a:r>
              <a:rPr lang="zh-CN" altLang="en-US" sz="3200" b="1" dirty="0" smtClean="0">
                <a:solidFill>
                  <a:srgbClr val="800000"/>
                </a:solidFill>
              </a:rPr>
              <a:t>定</a:t>
            </a:r>
            <a:r>
              <a:rPr lang="zh-CN" altLang="en-US" sz="3200" b="1" dirty="0">
                <a:solidFill>
                  <a:srgbClr val="800000"/>
                </a:solidFill>
              </a:rPr>
              <a:t>量实验考查方式主要有：</a:t>
            </a:r>
            <a:endParaRPr lang="zh-CN" altLang="en-US" sz="3200" b="1" dirty="0">
              <a:solidFill>
                <a:srgbClr val="800000"/>
              </a:solidFill>
              <a:latin typeface="宋体" panose="02010600030101010101" pitchFamily="2" charset="-122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11609" y="3679376"/>
            <a:ext cx="9625427" cy="54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8850" tIns="54425" rIns="108850" bIns="54425" anchor="ctr">
            <a:spAutoFit/>
          </a:bodyPr>
          <a:lstStyle/>
          <a:p>
            <a:pPr fontAlgn="ctr"/>
            <a:r>
              <a:rPr lang="en-US" altLang="zh-CN" sz="2800" b="1" dirty="0" smtClean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b="1" dirty="0" smtClean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</a:t>
            </a:r>
            <a:r>
              <a:rPr lang="zh-CN" altLang="en-US" sz="2800" b="1" dirty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查定量实验的基本操作和误差分析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02052" y="4437857"/>
            <a:ext cx="11137900" cy="54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8850" tIns="54425" rIns="108850" bIns="54425" anchor="ctr">
            <a:spAutoFit/>
          </a:bodyPr>
          <a:lstStyle/>
          <a:p>
            <a:r>
              <a:rPr lang="zh-CN" altLang="en-US" sz="2800" b="1" dirty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　</a:t>
            </a:r>
            <a:r>
              <a:rPr lang="en-US" altLang="zh-CN" sz="2800" b="1" dirty="0" smtClean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800" b="1" dirty="0" smtClean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</a:t>
            </a:r>
            <a:r>
              <a:rPr lang="zh-CN" altLang="en-US" sz="2800" b="1" dirty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查定量实验方案的设计与评价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7538" y="2888896"/>
            <a:ext cx="10179051" cy="54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8850" tIns="54425" rIns="108850" bIns="54425" anchor="ctr">
            <a:spAutoFit/>
          </a:bodyPr>
          <a:lstStyle/>
          <a:p>
            <a:r>
              <a:rPr lang="en-US" altLang="zh-CN" sz="2800" b="1" dirty="0" smtClean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 dirty="0" smtClean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</a:t>
            </a:r>
            <a:r>
              <a:rPr lang="zh-CN" altLang="en-US" sz="2800" b="1" dirty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查计量仪器的特点和正确使用 </a:t>
            </a: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1841859" y="5212167"/>
            <a:ext cx="11713634" cy="54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8850" tIns="54425" rIns="108850" bIns="54425">
            <a:spAutoFit/>
          </a:bodyPr>
          <a:lstStyle/>
          <a:p>
            <a:r>
              <a:rPr lang="en-US" altLang="zh-CN" sz="2800" b="1" dirty="0" smtClean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sz="2800" b="1" dirty="0" smtClean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考</a:t>
            </a:r>
            <a:r>
              <a:rPr lang="zh-CN" altLang="en-US" sz="2800" b="1" dirty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查实验数据和实验结果的分析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736979"/>
            <a:ext cx="12192000" cy="61210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46" name="Text Box 5"/>
          <p:cNvSpPr txBox="1">
            <a:spLocks noChangeArrowheads="1"/>
          </p:cNvSpPr>
          <p:nvPr/>
        </p:nvSpPr>
        <p:spPr bwMode="auto">
          <a:xfrm>
            <a:off x="308768" y="3426667"/>
            <a:ext cx="288168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长期存放的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固体</a:t>
            </a:r>
            <a:endParaRPr lang="zh-CN" altLang="en-US" sz="2800" b="1" dirty="0">
              <a:solidFill>
                <a:srgbClr val="FF0000"/>
              </a:solidFill>
              <a:ea typeface="楷体_GB2312"/>
              <a:cs typeface="楷体_GB2312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1094688" y="1124734"/>
            <a:ext cx="11097312" cy="58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3200" b="1" dirty="0" smtClean="0">
                <a:solidFill>
                  <a:srgbClr val="800000"/>
                </a:solidFill>
                <a:latin typeface="+mn-ea"/>
                <a:cs typeface="Times New Roman" panose="02020603050405020304" pitchFamily="18" charset="0"/>
              </a:rPr>
              <a:t>如何测定在实验室长期存放的</a:t>
            </a:r>
            <a:r>
              <a:rPr lang="en-US" sz="3200" b="1" dirty="0" smtClean="0">
                <a:solidFill>
                  <a:srgbClr val="800000"/>
                </a:solidFill>
                <a:latin typeface="+mn-ea"/>
                <a:cs typeface="Times New Roman" panose="02020603050405020304" pitchFamily="18" charset="0"/>
              </a:rPr>
              <a:t>Na</a:t>
            </a:r>
            <a:r>
              <a:rPr lang="en-US" sz="3200" b="1" baseline="-25000" dirty="0" smtClean="0">
                <a:solidFill>
                  <a:srgbClr val="80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800000"/>
                </a:solidFill>
                <a:latin typeface="+mn-ea"/>
                <a:cs typeface="Times New Roman" panose="02020603050405020304" pitchFamily="18" charset="0"/>
              </a:rPr>
              <a:t>SO</a:t>
            </a:r>
            <a:r>
              <a:rPr lang="en-US" sz="3200" b="1" baseline="-25000" dirty="0" smtClean="0">
                <a:solidFill>
                  <a:srgbClr val="800000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3200" b="1" dirty="0" smtClean="0">
                <a:solidFill>
                  <a:srgbClr val="800000"/>
                </a:solidFill>
                <a:latin typeface="+mn-ea"/>
                <a:cs typeface="Times New Roman" panose="02020603050405020304" pitchFamily="18" charset="0"/>
              </a:rPr>
              <a:t>固体的纯度？</a:t>
            </a:r>
            <a:endParaRPr lang="zh-CN" altLang="en-US" sz="3200" b="1" dirty="0">
              <a:solidFill>
                <a:srgbClr val="8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53" name="左大括号 152"/>
          <p:cNvSpPr/>
          <p:nvPr/>
        </p:nvSpPr>
        <p:spPr>
          <a:xfrm>
            <a:off x="2666528" y="2725722"/>
            <a:ext cx="540000" cy="2772169"/>
          </a:xfrm>
          <a:prstGeom prst="leftBrac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4" name="Text Box 5"/>
          <p:cNvSpPr txBox="1">
            <a:spLocks noChangeArrowheads="1"/>
          </p:cNvSpPr>
          <p:nvPr/>
        </p:nvSpPr>
        <p:spPr bwMode="auto">
          <a:xfrm>
            <a:off x="3309555" y="2569610"/>
            <a:ext cx="28816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固体</a:t>
            </a:r>
            <a:endParaRPr lang="zh-CN" altLang="en-US" sz="2800" b="1" dirty="0">
              <a:solidFill>
                <a:srgbClr val="FF0000"/>
              </a:solidFill>
              <a:ea typeface="楷体_GB2312"/>
              <a:cs typeface="楷体_GB2312"/>
            </a:endParaRPr>
          </a:p>
        </p:txBody>
      </p:sp>
      <p:sp>
        <p:nvSpPr>
          <p:cNvPr id="155" name="Text Box 5"/>
          <p:cNvSpPr txBox="1">
            <a:spLocks noChangeArrowheads="1"/>
          </p:cNvSpPr>
          <p:nvPr/>
        </p:nvSpPr>
        <p:spPr bwMode="auto">
          <a:xfrm>
            <a:off x="3381002" y="4926519"/>
            <a:ext cx="28816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固体</a:t>
            </a:r>
            <a:endParaRPr lang="zh-CN" altLang="en-US" sz="2800" b="1" dirty="0">
              <a:solidFill>
                <a:srgbClr val="FF0000"/>
              </a:solidFill>
              <a:ea typeface="楷体_GB2312"/>
              <a:cs typeface="楷体_GB231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452974" y="1943269"/>
            <a:ext cx="2286313" cy="782452"/>
            <a:chOff x="5452974" y="1718069"/>
            <a:chExt cx="2286313" cy="782452"/>
          </a:xfrm>
        </p:grpSpPr>
        <p:cxnSp>
          <p:nvCxnSpPr>
            <p:cNvPr id="158" name="直接箭头连接符 157"/>
            <p:cNvCxnSpPr/>
            <p:nvPr/>
          </p:nvCxnSpPr>
          <p:spPr>
            <a:xfrm flipV="1">
              <a:off x="5667316" y="1929149"/>
              <a:ext cx="1000262" cy="57137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5452974" y="1857728"/>
              <a:ext cx="785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/>
                <a:t>H</a:t>
              </a:r>
              <a:r>
                <a:rPr lang="en-US" altLang="zh-CN" sz="2800" b="1" baseline="30000" dirty="0" smtClean="0"/>
                <a:t>+</a:t>
              </a:r>
              <a:endParaRPr lang="zh-CN" altLang="en-US" sz="2800" b="1" baseline="30000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810472" y="1718069"/>
              <a:ext cx="928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/>
                <a:t>SO</a:t>
              </a:r>
              <a:r>
                <a:rPr lang="en-US" altLang="zh-CN" sz="2800" b="1" baseline="-25000" dirty="0" smtClean="0"/>
                <a:t>2</a:t>
              </a:r>
              <a:endParaRPr lang="zh-CN" altLang="en-US" sz="2800" b="1" baseline="-2500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96394" y="1940085"/>
            <a:ext cx="4595606" cy="523220"/>
            <a:chOff x="7596393" y="1714885"/>
            <a:chExt cx="4595606" cy="523220"/>
          </a:xfrm>
        </p:grpSpPr>
        <p:cxnSp>
          <p:nvCxnSpPr>
            <p:cNvPr id="164" name="直接箭头连接符 163"/>
            <p:cNvCxnSpPr/>
            <p:nvPr/>
          </p:nvCxnSpPr>
          <p:spPr>
            <a:xfrm>
              <a:off x="7596393" y="1998983"/>
              <a:ext cx="78592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/>
            <p:cNvSpPr txBox="1"/>
            <p:nvPr/>
          </p:nvSpPr>
          <p:spPr>
            <a:xfrm>
              <a:off x="8525207" y="1714885"/>
              <a:ext cx="3666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/>
                <a:t>①测体积 ②测质量</a:t>
              </a:r>
              <a:endParaRPr lang="zh-CN" altLang="en-US" sz="2800" b="1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667316" y="2868564"/>
            <a:ext cx="3984227" cy="737485"/>
            <a:chOff x="5667316" y="2643364"/>
            <a:chExt cx="3984227" cy="737485"/>
          </a:xfrm>
        </p:grpSpPr>
        <p:cxnSp>
          <p:nvCxnSpPr>
            <p:cNvPr id="160" name="直接箭头连接符 159"/>
            <p:cNvCxnSpPr/>
            <p:nvPr/>
          </p:nvCxnSpPr>
          <p:spPr>
            <a:xfrm>
              <a:off x="5667316" y="2643364"/>
              <a:ext cx="1000262" cy="49995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矩形 165"/>
            <p:cNvSpPr/>
            <p:nvPr/>
          </p:nvSpPr>
          <p:spPr>
            <a:xfrm>
              <a:off x="6953368" y="2857629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 smtClean="0"/>
                <a:t>氧化还原滴定法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738763" y="5011208"/>
            <a:ext cx="4310633" cy="523220"/>
            <a:chOff x="5738763" y="4786008"/>
            <a:chExt cx="4310633" cy="523220"/>
          </a:xfrm>
        </p:grpSpPr>
        <p:sp>
          <p:nvSpPr>
            <p:cNvPr id="152" name="Text Box 5"/>
            <p:cNvSpPr txBox="1">
              <a:spLocks noChangeArrowheads="1"/>
            </p:cNvSpPr>
            <p:nvPr/>
          </p:nvSpPr>
          <p:spPr bwMode="auto">
            <a:xfrm>
              <a:off x="7167709" y="4786008"/>
              <a:ext cx="2881687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/>
                <a:t>沉淀法</a:t>
              </a:r>
            </a:p>
          </p:txBody>
        </p:sp>
        <p:cxnSp>
          <p:nvCxnSpPr>
            <p:cNvPr id="168" name="直接箭头连接符 167"/>
            <p:cNvCxnSpPr/>
            <p:nvPr/>
          </p:nvCxnSpPr>
          <p:spPr>
            <a:xfrm>
              <a:off x="5738763" y="5071693"/>
              <a:ext cx="1357499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utoUpdateAnimBg="0"/>
      <p:bldP spid="153" grpId="0" animBg="1"/>
      <p:bldP spid="154" grpId="0" autoUpdateAnimBg="0"/>
      <p:bldP spid="15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236"/>
          <p:cNvSpPr txBox="1"/>
          <p:nvPr/>
        </p:nvSpPr>
        <p:spPr>
          <a:xfrm>
            <a:off x="0" y="736979"/>
            <a:ext cx="12192000" cy="61210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40852" y="6330847"/>
            <a:ext cx="2743200" cy="365125"/>
          </a:xfrm>
        </p:spPr>
        <p:txBody>
          <a:bodyPr/>
          <a:lstStyle/>
          <a:p>
            <a:fld id="{ACBECEF1-1935-4692-9C86-5FD89D9EDF46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252" name="Text Box 6"/>
          <p:cNvSpPr txBox="1">
            <a:spLocks noChangeArrowheads="1"/>
          </p:cNvSpPr>
          <p:nvPr/>
        </p:nvSpPr>
        <p:spPr bwMode="auto">
          <a:xfrm>
            <a:off x="0" y="2262576"/>
            <a:ext cx="7810735" cy="523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１：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中可以选用什么溶液？对结果有何影响？</a:t>
            </a:r>
          </a:p>
        </p:txBody>
      </p:sp>
      <p:sp>
        <p:nvSpPr>
          <p:cNvPr id="254" name="Line 108"/>
          <p:cNvSpPr>
            <a:spLocks noChangeShapeType="1"/>
          </p:cNvSpPr>
          <p:nvPr/>
        </p:nvSpPr>
        <p:spPr bwMode="auto">
          <a:xfrm>
            <a:off x="3805733" y="6235844"/>
            <a:ext cx="741459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" name="Text Box 111"/>
          <p:cNvSpPr txBox="1">
            <a:spLocks noChangeArrowheads="1"/>
          </p:cNvSpPr>
          <p:nvPr/>
        </p:nvSpPr>
        <p:spPr bwMode="auto">
          <a:xfrm>
            <a:off x="308769" y="857828"/>
            <a:ext cx="6193643" cy="58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ea typeface="黑体" panose="0201060906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800000"/>
                </a:solidFill>
                <a:ea typeface="黑体" panose="02010609060101010101" pitchFamily="2" charset="-122"/>
              </a:rPr>
              <a:t>1.</a:t>
            </a:r>
            <a:r>
              <a:rPr lang="zh-CN" altLang="en-US" sz="3200" b="1" dirty="0" smtClean="0">
                <a:solidFill>
                  <a:srgbClr val="800000"/>
                </a:solidFill>
              </a:rPr>
              <a:t>测</a:t>
            </a:r>
            <a:r>
              <a:rPr lang="zh-CN" altLang="en-US" sz="3200" b="1" dirty="0">
                <a:solidFill>
                  <a:srgbClr val="800000"/>
                </a:solidFill>
              </a:rPr>
              <a:t>定SO</a:t>
            </a:r>
            <a:r>
              <a:rPr lang="zh-CN" altLang="en-US" sz="3200" b="1" baseline="-25000" dirty="0">
                <a:solidFill>
                  <a:srgbClr val="800000"/>
                </a:solidFill>
              </a:rPr>
              <a:t>2</a:t>
            </a:r>
            <a:r>
              <a:rPr lang="zh-CN" altLang="en-US" sz="3200" b="1" dirty="0">
                <a:solidFill>
                  <a:srgbClr val="800000"/>
                </a:solidFill>
              </a:rPr>
              <a:t>的体</a:t>
            </a:r>
            <a:r>
              <a:rPr lang="zh-CN" altLang="en-US" sz="3200" b="1" dirty="0" smtClean="0">
                <a:solidFill>
                  <a:srgbClr val="800000"/>
                </a:solidFill>
              </a:rPr>
              <a:t>积</a:t>
            </a:r>
            <a:endParaRPr lang="zh-CN" altLang="en-US" sz="2800" b="1" dirty="0">
              <a:solidFill>
                <a:srgbClr val="800000"/>
              </a:solidFill>
              <a:ea typeface="黑体" panose="02010609060101010101" pitchFamily="2" charset="-122"/>
            </a:endParaRPr>
          </a:p>
        </p:txBody>
      </p:sp>
      <p:sp>
        <p:nvSpPr>
          <p:cNvPr id="471" name="Text Box 6"/>
          <p:cNvSpPr txBox="1">
            <a:spLocks noChangeArrowheads="1"/>
          </p:cNvSpPr>
          <p:nvPr/>
        </p:nvSpPr>
        <p:spPr bwMode="auto">
          <a:xfrm>
            <a:off x="0" y="4634535"/>
            <a:ext cx="5172501" cy="523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３：读数时应注意哪些要点？</a:t>
            </a:r>
          </a:p>
        </p:txBody>
      </p:sp>
      <p:sp>
        <p:nvSpPr>
          <p:cNvPr id="472" name="Text Box 6"/>
          <p:cNvSpPr txBox="1">
            <a:spLocks noChangeArrowheads="1"/>
          </p:cNvSpPr>
          <p:nvPr/>
        </p:nvSpPr>
        <p:spPr bwMode="auto">
          <a:xfrm>
            <a:off x="0" y="2940000"/>
            <a:ext cx="7882182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２：用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装置滴加稀硫酸，对二氧化硫体积的测定会产生什么影响？如何改进？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6573" y="545912"/>
            <a:ext cx="3165427" cy="304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4942" y="3859047"/>
            <a:ext cx="2191596" cy="264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20072" y="1682845"/>
            <a:ext cx="6408737" cy="447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原理：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2H</a:t>
            </a:r>
            <a:r>
              <a:rPr lang="en-US" altLang="zh-CN" sz="3200" b="1" baseline="30000" dirty="0">
                <a:latin typeface="Times New Roman" panose="02020603050405020304" pitchFamily="18" charset="0"/>
              </a:rPr>
              <a:t>+  </a:t>
            </a:r>
            <a:r>
              <a:rPr lang="en-US" altLang="zh-CN" sz="3200" b="1" dirty="0">
                <a:latin typeface="Times New Roman" panose="02020603050405020304" pitchFamily="18" charset="0"/>
              </a:rPr>
              <a:t>+ SO</a:t>
            </a:r>
            <a:r>
              <a:rPr lang="en-US" altLang="zh-CN" sz="32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3200" b="1" baseline="30000" dirty="0">
                <a:latin typeface="Times New Roman" panose="02020603050405020304" pitchFamily="18" charset="0"/>
              </a:rPr>
              <a:t>2-  </a:t>
            </a:r>
            <a:r>
              <a:rPr lang="en-US" altLang="zh-CN" sz="3200" b="1" dirty="0">
                <a:latin typeface="Times New Roman" panose="02020603050405020304" pitchFamily="18" charset="0"/>
              </a:rPr>
              <a:t>= 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H</a:t>
            </a:r>
            <a:r>
              <a:rPr lang="en-US" altLang="zh-CN" sz="3200" b="1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O+SO</a:t>
            </a:r>
            <a:r>
              <a:rPr lang="en-US" altLang="zh-CN" sz="3200" b="1" baseline="-25000" dirty="0" smtClean="0">
                <a:latin typeface="Times New Roman" panose="02020603050405020304" pitchFamily="18" charset="0"/>
              </a:rPr>
              <a:t>2 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↑</a:t>
            </a:r>
            <a:endParaRPr lang="en-US" altLang="zh-CN" sz="3200" b="1" baseline="30000" dirty="0">
              <a:latin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2469" y="3535481"/>
            <a:ext cx="2220958" cy="290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5646744"/>
            <a:ext cx="634620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：装置中残留的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SO</a:t>
            </a:r>
            <a:r>
              <a:rPr lang="en-US" altLang="zh-CN" sz="2800" b="1" baseline="-25000" dirty="0" smtClean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对结果有无影响？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utoUpdateAnimBg="0"/>
      <p:bldP spid="471" grpId="0" autoUpdateAnimBg="0"/>
      <p:bldP spid="472" grpId="0" autoUpdateAnimBg="0"/>
      <p:bldP spid="1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9475" y="2160254"/>
            <a:ext cx="30765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6372" y="2159614"/>
            <a:ext cx="4410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1579" y="2121870"/>
            <a:ext cx="50577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2935" y="2379119"/>
            <a:ext cx="75914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1918390" y="833720"/>
            <a:ext cx="3304540" cy="584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测定</a:t>
            </a:r>
            <a:r>
              <a:rPr lang="en-US" altLang="zh-CN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3200" b="1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的质量</a:t>
            </a:r>
          </a:p>
        </p:txBody>
      </p:sp>
      <p:sp>
        <p:nvSpPr>
          <p:cNvPr id="15" name="Text Box 137"/>
          <p:cNvSpPr txBox="1">
            <a:spLocks noChangeArrowheads="1"/>
          </p:cNvSpPr>
          <p:nvPr/>
        </p:nvSpPr>
        <p:spPr bwMode="auto">
          <a:xfrm>
            <a:off x="6595318" y="5614447"/>
            <a:ext cx="184150" cy="676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3800" b="1" dirty="0">
              <a:solidFill>
                <a:srgbClr val="FF0000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773164" y="5436009"/>
            <a:ext cx="3763655" cy="1203634"/>
            <a:chOff x="7115196" y="5053862"/>
            <a:chExt cx="3763655" cy="1203634"/>
          </a:xfrm>
        </p:grpSpPr>
        <p:sp>
          <p:nvSpPr>
            <p:cNvPr id="12" name="Text Box 134"/>
            <p:cNvSpPr txBox="1">
              <a:spLocks noChangeArrowheads="1"/>
            </p:cNvSpPr>
            <p:nvPr/>
          </p:nvSpPr>
          <p:spPr bwMode="auto">
            <a:xfrm>
              <a:off x="7115196" y="5053862"/>
              <a:ext cx="2451100" cy="6000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300" b="1" dirty="0">
                  <a:solidFill>
                    <a:srgbClr val="800000"/>
                  </a:solidFill>
                </a:rPr>
                <a:t>   </a:t>
              </a:r>
              <a:r>
                <a:rPr lang="en-US" altLang="zh-CN" sz="3300" b="1" dirty="0">
                  <a:solidFill>
                    <a:srgbClr val="800000"/>
                  </a:solidFill>
                </a:rPr>
                <a:t>126m</a:t>
              </a:r>
              <a:r>
                <a:rPr lang="en-US" altLang="zh-CN" sz="3300" b="1" baseline="-25000" dirty="0">
                  <a:solidFill>
                    <a:srgbClr val="800000"/>
                  </a:solidFill>
                </a:rPr>
                <a:t>2</a:t>
              </a:r>
            </a:p>
          </p:txBody>
        </p:sp>
        <p:sp>
          <p:nvSpPr>
            <p:cNvPr id="13" name="Text Box 135"/>
            <p:cNvSpPr txBox="1">
              <a:spLocks noChangeArrowheads="1"/>
            </p:cNvSpPr>
            <p:nvPr/>
          </p:nvSpPr>
          <p:spPr bwMode="auto">
            <a:xfrm>
              <a:off x="7568384" y="5657421"/>
              <a:ext cx="1849967" cy="6000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300" b="1" dirty="0">
                  <a:solidFill>
                    <a:srgbClr val="800000"/>
                  </a:solidFill>
                </a:rPr>
                <a:t>64m</a:t>
              </a:r>
              <a:r>
                <a:rPr lang="en-US" altLang="zh-CN" sz="3300" b="1" baseline="-25000" dirty="0">
                  <a:solidFill>
                    <a:srgbClr val="800000"/>
                  </a:solidFill>
                </a:rPr>
                <a:t>1</a:t>
              </a:r>
            </a:p>
          </p:txBody>
        </p:sp>
        <p:sp>
          <p:nvSpPr>
            <p:cNvPr id="14" name="Line 136"/>
            <p:cNvSpPr>
              <a:spLocks noChangeShapeType="1"/>
            </p:cNvSpPr>
            <p:nvPr/>
          </p:nvSpPr>
          <p:spPr bwMode="auto">
            <a:xfrm>
              <a:off x="7597511" y="5695167"/>
              <a:ext cx="1246717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xt Box 138"/>
            <p:cNvSpPr txBox="1">
              <a:spLocks noChangeArrowheads="1"/>
            </p:cNvSpPr>
            <p:nvPr/>
          </p:nvSpPr>
          <p:spPr bwMode="auto">
            <a:xfrm>
              <a:off x="9007718" y="5297058"/>
              <a:ext cx="1871133" cy="6000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300" b="1" dirty="0">
                  <a:solidFill>
                    <a:srgbClr val="8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×100%</a:t>
              </a:r>
            </a:p>
          </p:txBody>
        </p:sp>
      </p:grp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344407" y="1546367"/>
            <a:ext cx="6408737" cy="447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原理： 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2H</a:t>
            </a:r>
            <a:r>
              <a:rPr lang="en-US" altLang="zh-CN" sz="3200" b="1" baseline="30000" dirty="0">
                <a:latin typeface="Times New Roman" panose="02020603050405020304" pitchFamily="18" charset="0"/>
              </a:rPr>
              <a:t>+  </a:t>
            </a:r>
            <a:r>
              <a:rPr lang="en-US" altLang="zh-CN" sz="3200" b="1" dirty="0">
                <a:latin typeface="Times New Roman" panose="02020603050405020304" pitchFamily="18" charset="0"/>
              </a:rPr>
              <a:t>+ SO</a:t>
            </a:r>
            <a:r>
              <a:rPr lang="en-US" altLang="zh-CN" sz="32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3200" b="1" baseline="30000" dirty="0">
                <a:latin typeface="Times New Roman" panose="02020603050405020304" pitchFamily="18" charset="0"/>
              </a:rPr>
              <a:t>2-  </a:t>
            </a:r>
            <a:r>
              <a:rPr lang="en-US" altLang="zh-CN" sz="3200" b="1" dirty="0">
                <a:latin typeface="Times New Roman" panose="02020603050405020304" pitchFamily="18" charset="0"/>
              </a:rPr>
              <a:t>= 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H</a:t>
            </a:r>
            <a:r>
              <a:rPr lang="en-US" altLang="zh-CN" sz="3200" b="1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O+SO</a:t>
            </a:r>
            <a:r>
              <a:rPr lang="en-US" altLang="zh-CN" sz="3200" b="1" baseline="-25000" dirty="0" smtClean="0">
                <a:latin typeface="Times New Roman" panose="02020603050405020304" pitchFamily="18" charset="0"/>
              </a:rPr>
              <a:t>2 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↑</a:t>
            </a:r>
            <a:endParaRPr lang="en-US" altLang="zh-CN" sz="3200" b="1" baseline="30000" dirty="0">
              <a:latin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66743" y="5075816"/>
            <a:ext cx="943832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+mn-ea"/>
              </a:rPr>
              <a:t>若称</a:t>
            </a:r>
            <a:r>
              <a:rPr lang="en-US" altLang="zh-CN" sz="2800" b="1" dirty="0" smtClean="0">
                <a:solidFill>
                  <a:srgbClr val="800000"/>
                </a:solidFill>
                <a:latin typeface="+mn-ea"/>
              </a:rPr>
              <a:t>m</a:t>
            </a:r>
            <a:r>
              <a:rPr lang="en-US" altLang="zh-CN" sz="2800" b="1" baseline="-25000" dirty="0" smtClean="0">
                <a:solidFill>
                  <a:srgbClr val="800000"/>
                </a:solidFill>
                <a:latin typeface="+mn-ea"/>
              </a:rPr>
              <a:t>1</a:t>
            </a:r>
            <a:r>
              <a:rPr lang="en-US" altLang="zh-CN" sz="2800" b="1" dirty="0" smtClean="0">
                <a:solidFill>
                  <a:srgbClr val="800000"/>
                </a:solidFill>
                <a:latin typeface="+mn-ea"/>
              </a:rPr>
              <a:t>g</a:t>
            </a:r>
            <a:r>
              <a:rPr lang="zh-CN" altLang="en-US" sz="2800" b="1" dirty="0" smtClean="0">
                <a:latin typeface="+mn-ea"/>
              </a:rPr>
              <a:t>量样品溶于水做上述实验，测定</a:t>
            </a:r>
            <a:r>
              <a:rPr lang="en-US" altLang="zh-CN" sz="2800" b="1" dirty="0" smtClean="0">
                <a:latin typeface="+mn-ea"/>
              </a:rPr>
              <a:t>U</a:t>
            </a:r>
            <a:r>
              <a:rPr lang="zh-CN" altLang="en-US" sz="2800" b="1" dirty="0" smtClean="0">
                <a:latin typeface="+mn-ea"/>
              </a:rPr>
              <a:t>型管中增重</a:t>
            </a:r>
            <a:r>
              <a:rPr lang="en-US" altLang="zh-CN" sz="2800" b="1" dirty="0" smtClean="0">
                <a:solidFill>
                  <a:srgbClr val="800000"/>
                </a:solidFill>
                <a:latin typeface="+mn-ea"/>
              </a:rPr>
              <a:t>m</a:t>
            </a:r>
            <a:r>
              <a:rPr lang="en-US" altLang="zh-CN" sz="2800" b="1" baseline="-25000" dirty="0" smtClean="0">
                <a:solidFill>
                  <a:srgbClr val="800000"/>
                </a:solidFill>
                <a:latin typeface="+mn-ea"/>
              </a:rPr>
              <a:t>2</a:t>
            </a:r>
            <a:r>
              <a:rPr lang="en-US" altLang="zh-CN" sz="2800" b="1" dirty="0" smtClean="0">
                <a:solidFill>
                  <a:srgbClr val="800000"/>
                </a:solidFill>
                <a:latin typeface="+mn-ea"/>
              </a:rPr>
              <a:t> g</a:t>
            </a:r>
            <a:r>
              <a:rPr lang="zh-CN" altLang="en-US" sz="2800" b="1" dirty="0" smtClean="0">
                <a:latin typeface="+mn-ea"/>
              </a:rPr>
              <a:t>，</a:t>
            </a:r>
            <a:endParaRPr lang="en-US" altLang="zh-CN" sz="2800" b="1" dirty="0" smtClean="0"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+mn-ea"/>
              </a:rPr>
              <a:t>则样品中</a:t>
            </a:r>
            <a:r>
              <a:rPr lang="en-US" altLang="zh-CN" sz="2800" b="1" dirty="0" smtClean="0">
                <a:latin typeface="+mn-ea"/>
              </a:rPr>
              <a:t>Na</a:t>
            </a:r>
            <a:r>
              <a:rPr lang="en-US" altLang="zh-CN" sz="2800" b="1" baseline="-25000" dirty="0" smtClean="0">
                <a:latin typeface="+mn-ea"/>
              </a:rPr>
              <a:t>2</a:t>
            </a:r>
            <a:r>
              <a:rPr lang="en-US" altLang="zh-CN" sz="2800" b="1" dirty="0" smtClean="0">
                <a:latin typeface="+mn-ea"/>
              </a:rPr>
              <a:t>SO</a:t>
            </a:r>
            <a:r>
              <a:rPr lang="en-US" altLang="zh-CN" sz="2800" b="1" baseline="-25000" dirty="0" smtClean="0">
                <a:latin typeface="+mn-ea"/>
              </a:rPr>
              <a:t>3</a:t>
            </a:r>
            <a:r>
              <a:rPr lang="zh-CN" altLang="en-US" sz="2800" b="1" dirty="0" smtClean="0">
                <a:latin typeface="+mn-ea"/>
              </a:rPr>
              <a:t>质量分数为</a:t>
            </a:r>
            <a:r>
              <a:rPr lang="en-US" altLang="zh-CN" sz="2800" b="1" dirty="0" smtClean="0">
                <a:latin typeface="+mn-ea"/>
              </a:rPr>
              <a:t>:</a:t>
            </a:r>
            <a:endParaRPr lang="zh-CN" altLang="en-US" sz="2800" b="1" dirty="0" smtClean="0">
              <a:latin typeface="+mn-ea"/>
            </a:endParaRPr>
          </a:p>
          <a:p>
            <a:pPr>
              <a:spcBef>
                <a:spcPct val="50000"/>
              </a:spcBef>
            </a:pPr>
            <a:endParaRPr lang="en-US" altLang="zh-CN" b="1" dirty="0" smtClean="0">
              <a:latin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9203" y="2184630"/>
            <a:ext cx="61817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40852" y="6330847"/>
            <a:ext cx="2743200" cy="365125"/>
          </a:xfrm>
        </p:spPr>
        <p:txBody>
          <a:bodyPr/>
          <a:lstStyle/>
          <a:p>
            <a:fld id="{ACBECEF1-1935-4692-9C86-5FD89D9EDF46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147" name="Text Box 30"/>
          <p:cNvSpPr txBox="1">
            <a:spLocks noChangeArrowheads="1"/>
          </p:cNvSpPr>
          <p:nvPr/>
        </p:nvSpPr>
        <p:spPr bwMode="auto">
          <a:xfrm>
            <a:off x="1896594" y="855344"/>
            <a:ext cx="3958296" cy="5793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800000"/>
                </a:solidFill>
                <a:ea typeface="黑体" panose="02010609060101010101" pitchFamily="2" charset="-122"/>
              </a:rPr>
              <a:t>3.</a:t>
            </a:r>
            <a:r>
              <a:rPr lang="zh-CN" altLang="en-US" sz="3200" b="1" dirty="0" smtClean="0">
                <a:solidFill>
                  <a:srgbClr val="800000"/>
                </a:solidFill>
                <a:ea typeface="黑体" panose="02010609060101010101" pitchFamily="2" charset="-122"/>
              </a:rPr>
              <a:t>氧</a:t>
            </a:r>
            <a:r>
              <a:rPr lang="zh-CN" altLang="en-US" sz="3200" b="1" dirty="0">
                <a:solidFill>
                  <a:srgbClr val="800000"/>
                </a:solidFill>
                <a:ea typeface="黑体" panose="02010609060101010101" pitchFamily="2" charset="-122"/>
              </a:rPr>
              <a:t>化还原滴定法</a:t>
            </a:r>
          </a:p>
        </p:txBody>
      </p:sp>
      <p:sp>
        <p:nvSpPr>
          <p:cNvPr id="148" name="Text Box 147"/>
          <p:cNvSpPr txBox="1">
            <a:spLocks noChangeArrowheads="1"/>
          </p:cNvSpPr>
          <p:nvPr/>
        </p:nvSpPr>
        <p:spPr bwMode="auto">
          <a:xfrm>
            <a:off x="1681614" y="2252600"/>
            <a:ext cx="10128249" cy="54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8850" tIns="54425" rIns="108850" bIns="5442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latin typeface="+mn-ea"/>
              </a:rPr>
              <a:t>Q1</a:t>
            </a:r>
            <a:r>
              <a:rPr lang="zh-CN" altLang="en-US" sz="2800" b="1" dirty="0" smtClean="0">
                <a:latin typeface="+mn-ea"/>
              </a:rPr>
              <a:t>：可以选用什么标准溶液进行滴定？</a:t>
            </a:r>
            <a:endParaRPr lang="en-US" altLang="zh-CN" sz="2800" b="1" dirty="0" smtClean="0">
              <a:latin typeface="+mn-ea"/>
            </a:endParaRPr>
          </a:p>
        </p:txBody>
      </p:sp>
      <p:sp>
        <p:nvSpPr>
          <p:cNvPr id="149" name="Text Box 20"/>
          <p:cNvSpPr txBox="1">
            <a:spLocks noChangeArrowheads="1"/>
          </p:cNvSpPr>
          <p:nvPr/>
        </p:nvSpPr>
        <p:spPr bwMode="auto">
          <a:xfrm>
            <a:off x="1796166" y="2952245"/>
            <a:ext cx="4208850" cy="6093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b="1" dirty="0" smtClean="0">
                <a:latin typeface="+mn-ea"/>
              </a:rPr>
              <a:t>Q2</a:t>
            </a:r>
            <a:r>
              <a:rPr lang="zh-CN" altLang="en-US" sz="2800" b="1" dirty="0" smtClean="0">
                <a:latin typeface="+mn-ea"/>
              </a:rPr>
              <a:t>：如何确定滴定终点？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407622" y="1557480"/>
            <a:ext cx="978437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70000"/>
              </a:spcBef>
            </a:pPr>
            <a:r>
              <a:rPr lang="zh-CN" alt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原理： 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5SO</a:t>
            </a:r>
            <a:r>
              <a:rPr lang="en-US" altLang="zh-CN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+2MnO</a:t>
            </a:r>
            <a:r>
              <a:rPr lang="en-US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+6H</a:t>
            </a:r>
            <a:r>
              <a:rPr lang="en-US" altLang="zh-CN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5SO</a:t>
            </a:r>
            <a:r>
              <a:rPr lang="en-US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+2Mn</a:t>
            </a:r>
            <a:r>
              <a:rPr lang="en-US" altLang="zh-CN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+3H</a:t>
            </a:r>
            <a:r>
              <a:rPr lang="en-US" altLang="zh-CN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695474" y="3811012"/>
            <a:ext cx="10319105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latin typeface="+mn-ea"/>
              </a:rPr>
              <a:t>Q</a:t>
            </a:r>
            <a:r>
              <a:rPr lang="zh-CN" altLang="en-US" sz="2800" b="1" dirty="0" smtClean="0">
                <a:latin typeface="+mn-ea"/>
              </a:rPr>
              <a:t>３：</a:t>
            </a:r>
            <a:r>
              <a:rPr lang="zh-CN" altLang="en-US" sz="2800" b="1" dirty="0" smtClean="0"/>
              <a:t>若称</a:t>
            </a:r>
            <a:r>
              <a:rPr lang="en-US" altLang="zh-CN" sz="2800" b="1" dirty="0" smtClean="0">
                <a:solidFill>
                  <a:srgbClr val="800000"/>
                </a:solidFill>
              </a:rPr>
              <a:t>mg </a:t>
            </a:r>
            <a:r>
              <a:rPr lang="zh-CN" altLang="en-US" sz="2800" b="1" dirty="0"/>
              <a:t>样品溶于水配成</a:t>
            </a:r>
            <a:r>
              <a:rPr lang="en-US" altLang="zh-CN" sz="2800" b="1" dirty="0">
                <a:solidFill>
                  <a:srgbClr val="800000"/>
                </a:solidFill>
              </a:rPr>
              <a:t>250mL</a:t>
            </a:r>
            <a:r>
              <a:rPr lang="zh-CN" altLang="en-US" sz="2800" b="1" dirty="0"/>
              <a:t>溶</a:t>
            </a:r>
            <a:r>
              <a:rPr lang="zh-CN" altLang="en-US" sz="2800" b="1" dirty="0" smtClean="0"/>
              <a:t>液，</a:t>
            </a:r>
            <a:r>
              <a:rPr lang="zh-CN" altLang="en-US" sz="2800" b="1" dirty="0" smtClean="0">
                <a:ea typeface="黑体" panose="02010609060101010101" pitchFamily="2" charset="-122"/>
              </a:rPr>
              <a:t>取</a:t>
            </a:r>
            <a:r>
              <a:rPr lang="en-US" altLang="zh-CN" sz="2800" b="1" dirty="0" smtClean="0">
                <a:solidFill>
                  <a:srgbClr val="800000"/>
                </a:solidFill>
              </a:rPr>
              <a:t>25mL</a:t>
            </a:r>
            <a:r>
              <a:rPr lang="zh-CN" altLang="en-US" sz="2800" b="1" dirty="0" smtClean="0">
                <a:ea typeface="黑体" panose="02010609060101010101" pitchFamily="2" charset="-122"/>
              </a:rPr>
              <a:t>上述溶液于锥形瓶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用</a:t>
            </a:r>
            <a:r>
              <a:rPr lang="en-US" altLang="zh-CN" sz="2800" b="1" dirty="0" smtClean="0">
                <a:solidFill>
                  <a:srgbClr val="800000"/>
                </a:solidFill>
              </a:rPr>
              <a:t>c mol/L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的</a:t>
            </a:r>
            <a:r>
              <a:rPr lang="en-US" altLang="zh-CN" sz="2800" b="1" dirty="0" smtClean="0"/>
              <a:t>KMnO</a:t>
            </a:r>
            <a:r>
              <a:rPr lang="en-US" altLang="zh-CN" sz="2800" b="1" baseline="-25000" dirty="0" smtClean="0"/>
              <a:t>4</a:t>
            </a:r>
            <a:r>
              <a:rPr lang="zh-CN" altLang="en-US" sz="2800" b="1" dirty="0" smtClean="0">
                <a:ea typeface="黑体" panose="02010609060101010101" pitchFamily="2" charset="-122"/>
              </a:rPr>
              <a:t>溶液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滴定，实际所用</a:t>
            </a:r>
            <a:r>
              <a:rPr lang="en-US" altLang="zh-CN" sz="2800" b="1" dirty="0" smtClean="0"/>
              <a:t>KMnO</a:t>
            </a:r>
            <a:r>
              <a:rPr lang="en-US" altLang="zh-CN" sz="2800" b="1" baseline="-25000" dirty="0" smtClean="0"/>
              <a:t>4</a:t>
            </a:r>
            <a:r>
              <a:rPr lang="zh-CN" altLang="en-US" sz="2800" b="1" dirty="0" smtClean="0"/>
              <a:t>溶液体积为</a:t>
            </a:r>
            <a:r>
              <a:rPr lang="en-US" altLang="zh-CN" sz="2800" b="1" dirty="0" smtClean="0">
                <a:solidFill>
                  <a:srgbClr val="800000"/>
                </a:solidFill>
              </a:rPr>
              <a:t>VmL</a:t>
            </a:r>
            <a:r>
              <a:rPr lang="zh-CN" alt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则样品中</a:t>
            </a:r>
            <a:r>
              <a:rPr lang="en-US" altLang="zh-CN" sz="2800" b="1" dirty="0" smtClean="0">
                <a:latin typeface="+mn-ea"/>
              </a:rPr>
              <a:t>Na</a:t>
            </a:r>
            <a:r>
              <a:rPr lang="en-US" altLang="zh-CN" sz="2800" b="1" baseline="-25000" dirty="0" smtClean="0">
                <a:latin typeface="+mn-ea"/>
              </a:rPr>
              <a:t>2</a:t>
            </a:r>
            <a:r>
              <a:rPr lang="en-US" altLang="zh-CN" sz="2800" b="1" dirty="0" smtClean="0">
                <a:latin typeface="+mn-ea"/>
              </a:rPr>
              <a:t>SO</a:t>
            </a:r>
            <a:r>
              <a:rPr lang="en-US" altLang="zh-CN" sz="2800" b="1" baseline="-25000" dirty="0" smtClean="0">
                <a:latin typeface="+mn-ea"/>
              </a:rPr>
              <a:t>3</a:t>
            </a:r>
            <a:r>
              <a:rPr lang="zh-CN" altLang="en-US" sz="2800" b="1" dirty="0" smtClean="0">
                <a:latin typeface="+mn-ea"/>
              </a:rPr>
              <a:t>质量分数为多少？</a:t>
            </a:r>
            <a:endParaRPr lang="en-US" altLang="zh-CN" sz="2800" b="1" dirty="0" smtClean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zh-CN" altLang="en-US" sz="2400" b="1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400" b="1" dirty="0" smtClean="0"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400" b="1" dirty="0"/>
          </a:p>
        </p:txBody>
      </p:sp>
      <p:grpSp>
        <p:nvGrpSpPr>
          <p:cNvPr id="18" name="Group 17"/>
          <p:cNvGrpSpPr/>
          <p:nvPr/>
        </p:nvGrpSpPr>
        <p:grpSpPr bwMode="auto">
          <a:xfrm>
            <a:off x="5528528" y="5272802"/>
            <a:ext cx="2987675" cy="1095375"/>
            <a:chOff x="0" y="0"/>
            <a:chExt cx="1882" cy="690"/>
          </a:xfrm>
        </p:grpSpPr>
        <p:grpSp>
          <p:nvGrpSpPr>
            <p:cNvPr id="19" name="Group 18"/>
            <p:cNvGrpSpPr/>
            <p:nvPr/>
          </p:nvGrpSpPr>
          <p:grpSpPr bwMode="auto">
            <a:xfrm>
              <a:off x="0" y="0"/>
              <a:ext cx="1294" cy="690"/>
              <a:chOff x="0" y="0"/>
              <a:chExt cx="1294" cy="690"/>
            </a:xfrm>
          </p:grpSpPr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136" y="0"/>
                <a:ext cx="1158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800000"/>
                    </a:solidFill>
                  </a:rPr>
                  <a:t>   </a:t>
                </a:r>
                <a:r>
                  <a:rPr lang="en-US" altLang="zh-CN" sz="2800" b="1" dirty="0" smtClean="0">
                    <a:solidFill>
                      <a:srgbClr val="800000"/>
                    </a:solidFill>
                  </a:rPr>
                  <a:t>3.15cv</a:t>
                </a:r>
                <a:endParaRPr lang="en-US" altLang="zh-CN" sz="2800" b="1" baseline="-25000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363" y="363"/>
                <a:ext cx="874" cy="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FF0000"/>
                    </a:solidFill>
                  </a:rPr>
                  <a:t>   </a:t>
                </a:r>
                <a:r>
                  <a:rPr lang="en-US" altLang="zh-CN" sz="2800" b="1" dirty="0" smtClean="0">
                    <a:solidFill>
                      <a:srgbClr val="800000"/>
                    </a:solidFill>
                  </a:rPr>
                  <a:t>m</a:t>
                </a:r>
                <a:endParaRPr lang="en-US" altLang="zh-CN" sz="2800" b="1" baseline="-25000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>
                <a:off x="409" y="318"/>
                <a:ext cx="589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0" y="121"/>
                <a:ext cx="116" cy="3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endParaRPr lang="zh-CN" altLang="en-US" sz="32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998" y="136"/>
              <a:ext cx="884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8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×100%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7" grpId="0" autoUpdateAnimBg="0"/>
      <p:bldP spid="1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Box 30"/>
          <p:cNvSpPr txBox="1">
            <a:spLocks noChangeArrowheads="1"/>
          </p:cNvSpPr>
          <p:nvPr/>
        </p:nvSpPr>
        <p:spPr bwMode="auto">
          <a:xfrm>
            <a:off x="1827261" y="813188"/>
            <a:ext cx="2198829" cy="5793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C00000"/>
                </a:solidFill>
                <a:ea typeface="黑体" panose="02010609060101010101" pitchFamily="2" charset="-122"/>
              </a:rPr>
              <a:t>4.</a:t>
            </a:r>
            <a:r>
              <a:rPr lang="zh-CN" altLang="en-US" sz="3200" b="1" dirty="0" smtClean="0">
                <a:solidFill>
                  <a:srgbClr val="C00000"/>
                </a:solidFill>
                <a:ea typeface="黑体" panose="02010609060101010101" pitchFamily="2" charset="-122"/>
              </a:rPr>
              <a:t>沉淀法</a:t>
            </a:r>
            <a:endParaRPr lang="zh-CN" altLang="en-US" sz="3200" b="1" dirty="0">
              <a:solidFill>
                <a:srgbClr val="C00000"/>
              </a:solidFill>
              <a:ea typeface="黑体" panose="02010609060101010101" pitchFamily="2" charset="-122"/>
            </a:endParaRPr>
          </a:p>
        </p:txBody>
      </p:sp>
      <p:sp>
        <p:nvSpPr>
          <p:cNvPr id="148" name="Text Box 19"/>
          <p:cNvSpPr txBox="1">
            <a:spLocks noChangeArrowheads="1"/>
          </p:cNvSpPr>
          <p:nvPr/>
        </p:nvSpPr>
        <p:spPr bwMode="auto">
          <a:xfrm>
            <a:off x="1758463" y="2991317"/>
            <a:ext cx="1571715" cy="1387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ea typeface="黑体" panose="02010609060101010101" pitchFamily="2" charset="-122"/>
              </a:rPr>
              <a:t>称</a:t>
            </a:r>
            <a:r>
              <a:rPr lang="en-US" altLang="zh-CN" sz="2800" b="1" dirty="0" smtClean="0">
                <a:solidFill>
                  <a:srgbClr val="800000"/>
                </a:solidFill>
              </a:rPr>
              <a:t>m</a:t>
            </a:r>
            <a:r>
              <a:rPr lang="en-US" altLang="zh-CN" sz="2800" b="1" baseline="-25000" dirty="0" smtClean="0">
                <a:solidFill>
                  <a:srgbClr val="800000"/>
                </a:solidFill>
              </a:rPr>
              <a:t>1</a:t>
            </a:r>
            <a:r>
              <a:rPr lang="en-US" altLang="zh-CN" sz="2800" b="1" baseline="-25000" dirty="0" smtClean="0">
                <a:solidFill>
                  <a:srgbClr val="0000FF"/>
                </a:solidFill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g</a:t>
            </a:r>
            <a:r>
              <a:rPr lang="zh-CN" altLang="en-US" sz="2800" b="1" dirty="0">
                <a:ea typeface="黑体" panose="02010609060101010101" pitchFamily="2" charset="-122"/>
              </a:rPr>
              <a:t>样品溶于水</a:t>
            </a:r>
          </a:p>
        </p:txBody>
      </p:sp>
      <p:sp>
        <p:nvSpPr>
          <p:cNvPr id="149" name="Text Box 20"/>
          <p:cNvSpPr txBox="1">
            <a:spLocks noChangeArrowheads="1"/>
          </p:cNvSpPr>
          <p:nvPr/>
        </p:nvSpPr>
        <p:spPr bwMode="auto">
          <a:xfrm>
            <a:off x="5482995" y="3275872"/>
            <a:ext cx="1571715" cy="83317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加</a:t>
            </a:r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入</a:t>
            </a:r>
            <a:r>
              <a:rPr lang="zh-CN" altLang="en-US" sz="2400" b="1" dirty="0" smtClean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过量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BaCl</a:t>
            </a:r>
            <a:r>
              <a:rPr lang="en-US" altLang="zh-CN" sz="2400" b="1" baseline="-25000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溶液</a:t>
            </a:r>
          </a:p>
        </p:txBody>
      </p:sp>
      <p:sp>
        <p:nvSpPr>
          <p:cNvPr id="150" name="Line 21"/>
          <p:cNvSpPr>
            <a:spLocks noChangeShapeType="1"/>
          </p:cNvSpPr>
          <p:nvPr/>
        </p:nvSpPr>
        <p:spPr bwMode="auto">
          <a:xfrm>
            <a:off x="2980053" y="3790802"/>
            <a:ext cx="611757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151" name="Text Box 22"/>
          <p:cNvSpPr txBox="1">
            <a:spLocks noChangeArrowheads="1"/>
          </p:cNvSpPr>
          <p:nvPr/>
        </p:nvSpPr>
        <p:spPr bwMode="auto">
          <a:xfrm>
            <a:off x="7166163" y="3793005"/>
            <a:ext cx="784896" cy="54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b="1" baseline="-25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2" name="Line 23"/>
          <p:cNvSpPr>
            <a:spLocks noChangeShapeType="1"/>
          </p:cNvSpPr>
          <p:nvPr/>
        </p:nvSpPr>
        <p:spPr bwMode="auto">
          <a:xfrm>
            <a:off x="7126614" y="3678260"/>
            <a:ext cx="611757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154" name="Rectangle 25"/>
          <p:cNvSpPr>
            <a:spLocks noChangeArrowheads="1"/>
          </p:cNvSpPr>
          <p:nvPr/>
        </p:nvSpPr>
        <p:spPr bwMode="auto">
          <a:xfrm>
            <a:off x="10425750" y="2968299"/>
            <a:ext cx="1766250" cy="1261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称量滤</a:t>
            </a:r>
          </a:p>
          <a:p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渣的质量</a:t>
            </a:r>
          </a:p>
          <a:p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为</a:t>
            </a:r>
            <a:r>
              <a:rPr lang="en-US" altLang="zh-CN" sz="2400" b="1" dirty="0">
                <a:solidFill>
                  <a:srgbClr val="800000"/>
                </a:solidFill>
              </a:rPr>
              <a:t>m</a:t>
            </a:r>
            <a:r>
              <a:rPr lang="en-US" altLang="zh-CN" sz="2400" b="1" baseline="-25000" dirty="0">
                <a:solidFill>
                  <a:srgbClr val="800000"/>
                </a:solidFill>
              </a:rPr>
              <a:t>2 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g</a:t>
            </a:r>
          </a:p>
        </p:txBody>
      </p:sp>
      <p:sp>
        <p:nvSpPr>
          <p:cNvPr id="156" name="Text Box 27"/>
          <p:cNvSpPr txBox="1">
            <a:spLocks noChangeArrowheads="1"/>
          </p:cNvSpPr>
          <p:nvPr/>
        </p:nvSpPr>
        <p:spPr bwMode="auto">
          <a:xfrm>
            <a:off x="8906701" y="3248650"/>
            <a:ext cx="746420" cy="1200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干燥</a:t>
            </a:r>
          </a:p>
        </p:txBody>
      </p:sp>
      <p:sp>
        <p:nvSpPr>
          <p:cNvPr id="159" name="Line 30"/>
          <p:cNvSpPr>
            <a:spLocks noChangeShapeType="1"/>
          </p:cNvSpPr>
          <p:nvPr/>
        </p:nvSpPr>
        <p:spPr bwMode="auto">
          <a:xfrm>
            <a:off x="9620532" y="3593854"/>
            <a:ext cx="611757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160" name="Line 32"/>
          <p:cNvSpPr>
            <a:spLocks noChangeShapeType="1"/>
          </p:cNvSpPr>
          <p:nvPr/>
        </p:nvSpPr>
        <p:spPr bwMode="auto">
          <a:xfrm>
            <a:off x="4748955" y="3692328"/>
            <a:ext cx="611757" cy="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161" name="Rectangle 33"/>
          <p:cNvSpPr>
            <a:spLocks noChangeArrowheads="1"/>
          </p:cNvSpPr>
          <p:nvPr/>
        </p:nvSpPr>
        <p:spPr bwMode="auto">
          <a:xfrm>
            <a:off x="3635214" y="3126880"/>
            <a:ext cx="1396652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ea typeface="黑体" panose="02010609060101010101" pitchFamily="2" charset="-122"/>
              </a:rPr>
              <a:t>加入</a:t>
            </a:r>
            <a:r>
              <a:rPr lang="zh-CN" altLang="en-US" sz="2400" b="1" dirty="0">
                <a:solidFill>
                  <a:srgbClr val="800000"/>
                </a:solidFill>
                <a:ea typeface="黑体" panose="02010609060101010101" pitchFamily="2" charset="-122"/>
              </a:rPr>
              <a:t>足</a:t>
            </a:r>
          </a:p>
          <a:p>
            <a:r>
              <a:rPr lang="zh-CN" altLang="en-US" sz="2400" b="1" dirty="0">
                <a:solidFill>
                  <a:srgbClr val="800000"/>
                </a:solidFill>
                <a:ea typeface="黑体" panose="02010609060101010101" pitchFamily="2" charset="-122"/>
              </a:rPr>
              <a:t>量</a:t>
            </a:r>
            <a:r>
              <a:rPr lang="zh-CN" altLang="en-US" sz="2400" b="1" dirty="0">
                <a:ea typeface="黑体" panose="02010609060101010101" pitchFamily="2" charset="-122"/>
              </a:rPr>
              <a:t>盐酸</a:t>
            </a:r>
          </a:p>
          <a:p>
            <a:r>
              <a:rPr lang="zh-CN" altLang="en-US" sz="2400" b="1" dirty="0">
                <a:ea typeface="黑体" panose="02010609060101010101" pitchFamily="2" charset="-122"/>
              </a:rPr>
              <a:t>酸化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635174" y="5408384"/>
            <a:ext cx="7489212" cy="593588"/>
            <a:chOff x="1635174" y="4648712"/>
            <a:chExt cx="7489212" cy="593588"/>
          </a:xfrm>
        </p:grpSpPr>
        <p:sp>
          <p:nvSpPr>
            <p:cNvPr id="178" name="Text Box 5"/>
            <p:cNvSpPr txBox="1">
              <a:spLocks noChangeArrowheads="1"/>
            </p:cNvSpPr>
            <p:nvPr/>
          </p:nvSpPr>
          <p:spPr bwMode="auto">
            <a:xfrm>
              <a:off x="1635174" y="4648712"/>
              <a:ext cx="2881687" cy="5793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latin typeface="+mn-ea"/>
                </a:rPr>
                <a:t>结论：</a:t>
              </a:r>
              <a:endParaRPr lang="zh-CN" altLang="en-US" sz="2800" b="1" dirty="0">
                <a:latin typeface="+mn-ea"/>
              </a:endParaRPr>
            </a:p>
          </p:txBody>
        </p:sp>
        <p:sp>
          <p:nvSpPr>
            <p:cNvPr id="179" name="Text Box 7"/>
            <p:cNvSpPr txBox="1">
              <a:spLocks noChangeArrowheads="1"/>
            </p:cNvSpPr>
            <p:nvPr/>
          </p:nvSpPr>
          <p:spPr bwMode="auto">
            <a:xfrm>
              <a:off x="2930743" y="4723307"/>
              <a:ext cx="6193643" cy="5189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+mn-ea"/>
                </a:rPr>
                <a:t>Na</a:t>
              </a:r>
              <a:r>
                <a:rPr lang="en-US" altLang="zh-CN" sz="2800" b="1" baseline="-25000" dirty="0">
                  <a:latin typeface="+mn-ea"/>
                </a:rPr>
                <a:t>2</a:t>
              </a:r>
              <a:r>
                <a:rPr lang="en-US" altLang="zh-CN" sz="2800" b="1" dirty="0">
                  <a:latin typeface="+mn-ea"/>
                </a:rPr>
                <a:t>SO</a:t>
              </a:r>
              <a:r>
                <a:rPr lang="en-US" altLang="zh-CN" sz="2800" b="1" baseline="-25000" dirty="0">
                  <a:latin typeface="+mn-ea"/>
                </a:rPr>
                <a:t>3</a:t>
              </a:r>
              <a:r>
                <a:rPr lang="zh-CN" altLang="en-US" sz="2800" b="1" dirty="0">
                  <a:latin typeface="+mn-ea"/>
                </a:rPr>
                <a:t>样品的质量分数为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133974" y="5276229"/>
            <a:ext cx="2054492" cy="1095121"/>
            <a:chOff x="7119906" y="4643166"/>
            <a:chExt cx="2054492" cy="1095121"/>
          </a:xfrm>
        </p:grpSpPr>
        <p:sp>
          <p:nvSpPr>
            <p:cNvPr id="181" name="Text Box 29"/>
            <p:cNvSpPr txBox="1">
              <a:spLocks noChangeArrowheads="1"/>
            </p:cNvSpPr>
            <p:nvPr/>
          </p:nvSpPr>
          <p:spPr bwMode="auto">
            <a:xfrm>
              <a:off x="7335834" y="4643166"/>
              <a:ext cx="1838564" cy="5189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   </a:t>
              </a:r>
              <a:r>
                <a:rPr lang="en-US" altLang="zh-CN" sz="2800" b="1" dirty="0">
                  <a:solidFill>
                    <a:srgbClr val="800000"/>
                  </a:solidFill>
                </a:rPr>
                <a:t>142m</a:t>
              </a:r>
              <a:r>
                <a:rPr lang="en-US" altLang="zh-CN" sz="2800" b="1" baseline="-25000" dirty="0">
                  <a:solidFill>
                    <a:srgbClr val="800000"/>
                  </a:solidFill>
                </a:rPr>
                <a:t>2</a:t>
              </a:r>
            </a:p>
          </p:txBody>
        </p:sp>
        <p:sp>
          <p:nvSpPr>
            <p:cNvPr id="182" name="Text Box 30"/>
            <p:cNvSpPr txBox="1">
              <a:spLocks noChangeArrowheads="1"/>
            </p:cNvSpPr>
            <p:nvPr/>
          </p:nvSpPr>
          <p:spPr bwMode="auto">
            <a:xfrm>
              <a:off x="7696243" y="5219295"/>
              <a:ext cx="1387655" cy="5189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>
                  <a:solidFill>
                    <a:srgbClr val="800000"/>
                  </a:solidFill>
                </a:rPr>
                <a:t>233m</a:t>
              </a:r>
              <a:r>
                <a:rPr lang="en-US" altLang="zh-CN" sz="2800" b="1" baseline="-25000" dirty="0">
                  <a:solidFill>
                    <a:srgbClr val="800000"/>
                  </a:solidFill>
                </a:rPr>
                <a:t>1</a:t>
              </a:r>
            </a:p>
          </p:txBody>
        </p:sp>
        <p:sp>
          <p:nvSpPr>
            <p:cNvPr id="183" name="Line 31"/>
            <p:cNvSpPr>
              <a:spLocks noChangeShapeType="1"/>
            </p:cNvSpPr>
            <p:nvPr/>
          </p:nvSpPr>
          <p:spPr bwMode="auto">
            <a:xfrm>
              <a:off x="7769278" y="5147874"/>
              <a:ext cx="935159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Text Box 32"/>
            <p:cNvSpPr txBox="1">
              <a:spLocks noChangeArrowheads="1"/>
            </p:cNvSpPr>
            <p:nvPr/>
          </p:nvSpPr>
          <p:spPr bwMode="auto">
            <a:xfrm>
              <a:off x="7119906" y="4859016"/>
              <a:ext cx="544583" cy="5793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800000"/>
                  </a:solidFill>
                </a:rPr>
                <a:t>1-</a:t>
              </a:r>
            </a:p>
          </p:txBody>
        </p:sp>
      </p:grp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8458447" y="3246308"/>
            <a:ext cx="615553" cy="1200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洗涤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7808990" y="3243961"/>
            <a:ext cx="615553" cy="1200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过滤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344407" y="1546367"/>
            <a:ext cx="6408737" cy="1019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2H</a:t>
            </a:r>
            <a:r>
              <a:rPr lang="en-US" altLang="zh-CN" sz="3200" b="1" baseline="30000" dirty="0">
                <a:latin typeface="Times New Roman" panose="02020603050405020304" pitchFamily="18" charset="0"/>
              </a:rPr>
              <a:t>+  </a:t>
            </a:r>
            <a:r>
              <a:rPr lang="en-US" altLang="zh-CN" sz="3200" b="1" dirty="0">
                <a:latin typeface="Times New Roman" panose="02020603050405020304" pitchFamily="18" charset="0"/>
              </a:rPr>
              <a:t>+ SO</a:t>
            </a:r>
            <a:r>
              <a:rPr lang="en-US" altLang="zh-CN" sz="32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zh-CN" sz="3200" b="1" baseline="30000" dirty="0">
                <a:latin typeface="Times New Roman" panose="02020603050405020304" pitchFamily="18" charset="0"/>
              </a:rPr>
              <a:t>2-  </a:t>
            </a:r>
            <a:r>
              <a:rPr lang="en-US" altLang="zh-CN" sz="3200" b="1" dirty="0">
                <a:latin typeface="Times New Roman" panose="02020603050405020304" pitchFamily="18" charset="0"/>
              </a:rPr>
              <a:t>= 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H</a:t>
            </a:r>
            <a:r>
              <a:rPr lang="en-US" altLang="zh-CN" sz="3200" b="1" baseline="-25000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O+SO</a:t>
            </a:r>
            <a:r>
              <a:rPr lang="en-US" altLang="zh-CN" sz="3200" b="1" baseline="-25000" dirty="0" smtClean="0">
                <a:latin typeface="Times New Roman" panose="02020603050405020304" pitchFamily="18" charset="0"/>
              </a:rPr>
              <a:t>2 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↑</a:t>
            </a:r>
            <a:endParaRPr lang="en-US" altLang="zh-CN" sz="3200" b="1" baseline="30000" dirty="0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7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Ba</a:t>
            </a:r>
            <a:r>
              <a:rPr lang="en-US" altLang="zh-CN" sz="3200" b="1" baseline="30000" dirty="0">
                <a:latin typeface="Times New Roman" panose="02020603050405020304" pitchFamily="18" charset="0"/>
              </a:rPr>
              <a:t>2+ </a:t>
            </a:r>
            <a:r>
              <a:rPr lang="en-US" altLang="zh-CN" sz="3200" b="1" dirty="0">
                <a:latin typeface="Times New Roman" panose="02020603050405020304" pitchFamily="18" charset="0"/>
              </a:rPr>
              <a:t>+ SO</a:t>
            </a:r>
            <a:r>
              <a:rPr lang="en-US" altLang="zh-CN" sz="3200" b="1" baseline="-25000" dirty="0">
                <a:latin typeface="Times New Roman" panose="02020603050405020304" pitchFamily="18" charset="0"/>
              </a:rPr>
              <a:t>4</a:t>
            </a:r>
            <a:r>
              <a:rPr lang="en-US" altLang="zh-CN" sz="3200" b="1" baseline="30000" dirty="0">
                <a:latin typeface="Times New Roman" panose="02020603050405020304" pitchFamily="18" charset="0"/>
              </a:rPr>
              <a:t>2-  </a:t>
            </a:r>
            <a:r>
              <a:rPr lang="en-US" altLang="zh-CN" sz="3200" b="1" dirty="0">
                <a:latin typeface="Times New Roman" panose="02020603050405020304" pitchFamily="18" charset="0"/>
              </a:rPr>
              <a:t>= 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BaSO</a:t>
            </a:r>
            <a:r>
              <a:rPr lang="en-US" altLang="zh-CN" sz="3200" b="1" baseline="-25000" dirty="0" smtClean="0">
                <a:latin typeface="Times New Roman" panose="02020603050405020304" pitchFamily="18" charset="0"/>
              </a:rPr>
              <a:t>4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 ↓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2" grpId="0" animBg="1"/>
      <p:bldP spid="154" grpId="0"/>
      <p:bldP spid="156" grpId="0"/>
      <p:bldP spid="159" grpId="0" animBg="1"/>
      <p:bldP spid="160" grpId="0" animBg="1"/>
      <p:bldP spid="161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4"/>
          <p:cNvSpPr>
            <a:spLocks noChangeArrowheads="1"/>
          </p:cNvSpPr>
          <p:nvPr/>
        </p:nvSpPr>
        <p:spPr bwMode="auto">
          <a:xfrm>
            <a:off x="4566464" y="1285515"/>
            <a:ext cx="4898075" cy="5793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3200" b="1"/>
              <a:t>明确实验目的</a:t>
            </a:r>
            <a:endParaRPr lang="zh-CN" altLang="en-US"/>
          </a:p>
        </p:txBody>
      </p:sp>
      <p:sp>
        <p:nvSpPr>
          <p:cNvPr id="147" name="Rectangle 5"/>
          <p:cNvSpPr>
            <a:spLocks noChangeArrowheads="1"/>
          </p:cNvSpPr>
          <p:nvPr/>
        </p:nvSpPr>
        <p:spPr bwMode="auto">
          <a:xfrm>
            <a:off x="3774198" y="2293343"/>
            <a:ext cx="4969522" cy="1006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3200" b="1"/>
              <a:t>       确定实验原理</a:t>
            </a:r>
          </a:p>
          <a:p>
            <a:r>
              <a:rPr lang="zh-CN" altLang="en-US" sz="2800" b="1"/>
              <a:t> </a:t>
            </a:r>
          </a:p>
        </p:txBody>
      </p:sp>
      <p:sp>
        <p:nvSpPr>
          <p:cNvPr id="148" name="Rectangle 6"/>
          <p:cNvSpPr>
            <a:spLocks noChangeArrowheads="1"/>
          </p:cNvSpPr>
          <p:nvPr/>
        </p:nvSpPr>
        <p:spPr bwMode="auto">
          <a:xfrm>
            <a:off x="3571917" y="4619106"/>
            <a:ext cx="482662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3200" b="1" dirty="0"/>
              <a:t>          </a:t>
            </a:r>
            <a:r>
              <a:rPr lang="zh-CN" altLang="en-US" sz="3200" b="1" dirty="0" smtClean="0"/>
              <a:t>注意实</a:t>
            </a:r>
            <a:r>
              <a:rPr lang="zh-CN" altLang="en-US" sz="3200" b="1" dirty="0"/>
              <a:t>验</a:t>
            </a:r>
            <a:r>
              <a:rPr lang="zh-CN" altLang="en-US" sz="3200" b="1" dirty="0" smtClean="0"/>
              <a:t>细节 </a:t>
            </a:r>
          </a:p>
        </p:txBody>
      </p:sp>
      <p:sp>
        <p:nvSpPr>
          <p:cNvPr id="149" name="Line 7"/>
          <p:cNvSpPr>
            <a:spLocks noChangeShapeType="1"/>
          </p:cNvSpPr>
          <p:nvPr/>
        </p:nvSpPr>
        <p:spPr bwMode="auto">
          <a:xfrm>
            <a:off x="5935066" y="1866405"/>
            <a:ext cx="0" cy="503121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0" name="Line 8"/>
          <p:cNvSpPr>
            <a:spLocks noChangeShapeType="1"/>
          </p:cNvSpPr>
          <p:nvPr/>
        </p:nvSpPr>
        <p:spPr bwMode="auto">
          <a:xfrm>
            <a:off x="6008101" y="2871059"/>
            <a:ext cx="0" cy="57613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1" name="Line 9"/>
          <p:cNvSpPr>
            <a:spLocks noChangeShapeType="1"/>
          </p:cNvSpPr>
          <p:nvPr/>
        </p:nvSpPr>
        <p:spPr bwMode="auto">
          <a:xfrm>
            <a:off x="6008101" y="4070626"/>
            <a:ext cx="0" cy="504708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2" name="Rectangle 10"/>
          <p:cNvSpPr>
            <a:spLocks noChangeArrowheads="1"/>
          </p:cNvSpPr>
          <p:nvPr/>
        </p:nvSpPr>
        <p:spPr bwMode="auto">
          <a:xfrm>
            <a:off x="3991714" y="3518609"/>
            <a:ext cx="5401378" cy="5793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3200" b="1"/>
              <a:t>      设计实验方案</a:t>
            </a:r>
          </a:p>
        </p:txBody>
      </p:sp>
      <p:sp>
        <p:nvSpPr>
          <p:cNvPr id="153" name="Text Box 11"/>
          <p:cNvSpPr txBox="1">
            <a:spLocks noChangeArrowheads="1"/>
          </p:cNvSpPr>
          <p:nvPr/>
        </p:nvSpPr>
        <p:spPr bwMode="auto">
          <a:xfrm>
            <a:off x="2694557" y="710973"/>
            <a:ext cx="7778175" cy="5793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/>
              <a:t>定量实验方</a:t>
            </a:r>
            <a:r>
              <a:rPr lang="zh-CN" altLang="en-US" sz="3200" b="1" dirty="0" smtClean="0"/>
              <a:t>案设计的一般思</a:t>
            </a:r>
            <a:r>
              <a:rPr lang="zh-CN" altLang="en-US" sz="3200" b="1" dirty="0"/>
              <a:t>路：</a:t>
            </a:r>
          </a:p>
        </p:txBody>
      </p:sp>
      <p:sp>
        <p:nvSpPr>
          <p:cNvPr id="154" name="Rectangle 13"/>
          <p:cNvSpPr>
            <a:spLocks noChangeArrowheads="1"/>
          </p:cNvSpPr>
          <p:nvPr/>
        </p:nvSpPr>
        <p:spPr bwMode="auto">
          <a:xfrm>
            <a:off x="3322278" y="5676182"/>
            <a:ext cx="6050751" cy="586957"/>
          </a:xfrm>
          <a:prstGeom prst="rect">
            <a:avLst/>
          </a:prstGeom>
          <a:noFill/>
          <a:ln w="53975">
            <a:solidFill>
              <a:schemeClr val="bg1">
                <a:lumMod val="95000"/>
              </a:schemeClr>
            </a:solidFill>
            <a:miter lim="800000"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/>
              <a:t>分析实验数据得出结论</a:t>
            </a:r>
          </a:p>
        </p:txBody>
      </p:sp>
      <p:sp>
        <p:nvSpPr>
          <p:cNvPr id="155" name="Line 14"/>
          <p:cNvSpPr>
            <a:spLocks noChangeShapeType="1"/>
          </p:cNvSpPr>
          <p:nvPr/>
        </p:nvSpPr>
        <p:spPr bwMode="auto">
          <a:xfrm>
            <a:off x="6003304" y="5261313"/>
            <a:ext cx="0" cy="504708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utoUpdateAnimBg="0"/>
      <p:bldP spid="147" grpId="0" autoUpdateAnimBg="0"/>
      <p:bldP spid="148" grpId="0" autoUpdateAnimBg="0"/>
      <p:bldP spid="149" grpId="0" animBg="1"/>
      <p:bldP spid="150" grpId="0" animBg="1"/>
      <p:bldP spid="151" grpId="0" animBg="1"/>
      <p:bldP spid="152" grpId="0" autoUpdateAnimBg="0"/>
      <p:bldP spid="153" grpId="0" autoUpdateAnimBg="0"/>
      <p:bldP spid="154" grpId="0" animBg="1" autoUpdateAnimBg="0"/>
      <p:bldP spid="1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40852" y="6330847"/>
            <a:ext cx="2743200" cy="365125"/>
          </a:xfrm>
        </p:spPr>
        <p:txBody>
          <a:bodyPr/>
          <a:lstStyle/>
          <a:p>
            <a:fld id="{ACBECEF1-1935-4692-9C86-5FD89D9EDF46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146" name="Text Box 2"/>
          <p:cNvSpPr txBox="1">
            <a:spLocks noChangeArrowheads="1"/>
          </p:cNvSpPr>
          <p:nvPr/>
        </p:nvSpPr>
        <p:spPr bwMode="auto">
          <a:xfrm>
            <a:off x="1" y="2275948"/>
            <a:ext cx="11664881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五、有机实验大题</a:t>
            </a:r>
            <a:endParaRPr lang="zh-CN" altLang="en-US" sz="5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henying0907 5"/>
          <p:cNvGrpSpPr/>
          <p:nvPr/>
        </p:nvGrpSpPr>
        <p:grpSpPr>
          <a:xfrm>
            <a:off x="11008128" y="127296"/>
            <a:ext cx="611280" cy="644796"/>
            <a:chOff x="4197350" y="2182813"/>
            <a:chExt cx="608013" cy="641350"/>
          </a:xfrm>
          <a:solidFill>
            <a:schemeClr val="accent1"/>
          </a:solidFill>
        </p:grpSpPr>
        <p:sp>
          <p:nvSpPr>
            <p:cNvPr id="26" name="chenying0907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27" name="chenying0907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28" name="chenying0907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29" name="chenying0907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30" name="chenying0907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31" name="chenying0907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32" name="chenying0907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33" name="chenying0907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34" name="chenying0907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35" name="chenying0907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36" name="chenying0907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37" name="chenying0907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38" name="chenying0907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39" name="chenying0907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40" name="chenying0907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41" name="chenying0907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42" name="chenying0907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43" name="chenying0907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44" name="chenying0907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45" name="chenying0907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46" name="chenying0907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47" name="chenying0907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48" name="chenying0907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49" name="chenying0907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50" name="chenying0907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51" name="chenying0907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52" name="chenying0907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53" name="chenying0907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54" name="chenying0907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55" name="chenying0907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56" name="chenying0907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57" name="chenying0907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58" name="chenying0907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59" name="chenying0907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60" name="chenying0907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61" name="chenying0907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62" name="chenying0907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63" name="chenying0907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64" name="chenying0907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65" name="chenying0907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66" name="chenying0907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67" name="chenying0907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68" name="chenying0907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69" name="chenying0907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70" name="chenying0907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71" name="chenying0907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</p:grp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911424" y="775145"/>
            <a:ext cx="10657184" cy="60959"/>
            <a:chOff x="1579" y="1995"/>
            <a:chExt cx="8044" cy="143"/>
          </a:xfrm>
          <a:solidFill>
            <a:srgbClr val="005188"/>
          </a:solidFill>
        </p:grpSpPr>
        <p:sp>
          <p:nvSpPr>
            <p:cNvPr id="74" name="Freeform 104"/>
            <p:cNvSpPr>
              <a:spLocks noEditPoints="1"/>
            </p:cNvSpPr>
            <p:nvPr/>
          </p:nvSpPr>
          <p:spPr bwMode="auto">
            <a:xfrm>
              <a:off x="1579" y="1995"/>
              <a:ext cx="2938" cy="143"/>
            </a:xfrm>
            <a:custGeom>
              <a:avLst/>
              <a:gdLst>
                <a:gd name="T0" fmla="*/ 126 w 218"/>
                <a:gd name="T1" fmla="*/ 3 h 8"/>
                <a:gd name="T2" fmla="*/ 132 w 218"/>
                <a:gd name="T3" fmla="*/ 1 h 8"/>
                <a:gd name="T4" fmla="*/ 139 w 218"/>
                <a:gd name="T5" fmla="*/ 2 h 8"/>
                <a:gd name="T6" fmla="*/ 139 w 218"/>
                <a:gd name="T7" fmla="*/ 6 h 8"/>
                <a:gd name="T8" fmla="*/ 149 w 218"/>
                <a:gd name="T9" fmla="*/ 1 h 8"/>
                <a:gd name="T10" fmla="*/ 155 w 218"/>
                <a:gd name="T11" fmla="*/ 4 h 8"/>
                <a:gd name="T12" fmla="*/ 155 w 218"/>
                <a:gd name="T13" fmla="*/ 1 h 8"/>
                <a:gd name="T14" fmla="*/ 161 w 218"/>
                <a:gd name="T15" fmla="*/ 2 h 8"/>
                <a:gd name="T16" fmla="*/ 174 w 218"/>
                <a:gd name="T17" fmla="*/ 1 h 8"/>
                <a:gd name="T18" fmla="*/ 178 w 218"/>
                <a:gd name="T19" fmla="*/ 4 h 8"/>
                <a:gd name="T20" fmla="*/ 187 w 218"/>
                <a:gd name="T21" fmla="*/ 2 h 8"/>
                <a:gd name="T22" fmla="*/ 199 w 218"/>
                <a:gd name="T23" fmla="*/ 1 h 8"/>
                <a:gd name="T24" fmla="*/ 208 w 218"/>
                <a:gd name="T25" fmla="*/ 1 h 8"/>
                <a:gd name="T26" fmla="*/ 209 w 218"/>
                <a:gd name="T27" fmla="*/ 1 h 8"/>
                <a:gd name="T28" fmla="*/ 218 w 218"/>
                <a:gd name="T29" fmla="*/ 4 h 8"/>
                <a:gd name="T30" fmla="*/ 207 w 218"/>
                <a:gd name="T31" fmla="*/ 4 h 8"/>
                <a:gd name="T32" fmla="*/ 200 w 218"/>
                <a:gd name="T33" fmla="*/ 6 h 8"/>
                <a:gd name="T34" fmla="*/ 191 w 218"/>
                <a:gd name="T35" fmla="*/ 5 h 8"/>
                <a:gd name="T36" fmla="*/ 185 w 218"/>
                <a:gd name="T37" fmla="*/ 4 h 8"/>
                <a:gd name="T38" fmla="*/ 182 w 218"/>
                <a:gd name="T39" fmla="*/ 7 h 8"/>
                <a:gd name="T40" fmla="*/ 169 w 218"/>
                <a:gd name="T41" fmla="*/ 6 h 8"/>
                <a:gd name="T42" fmla="*/ 163 w 218"/>
                <a:gd name="T43" fmla="*/ 5 h 8"/>
                <a:gd name="T44" fmla="*/ 146 w 218"/>
                <a:gd name="T45" fmla="*/ 7 h 8"/>
                <a:gd name="T46" fmla="*/ 132 w 218"/>
                <a:gd name="T47" fmla="*/ 6 h 8"/>
                <a:gd name="T48" fmla="*/ 121 w 218"/>
                <a:gd name="T49" fmla="*/ 6 h 8"/>
                <a:gd name="T50" fmla="*/ 114 w 218"/>
                <a:gd name="T51" fmla="*/ 5 h 8"/>
                <a:gd name="T52" fmla="*/ 100 w 218"/>
                <a:gd name="T53" fmla="*/ 7 h 8"/>
                <a:gd name="T54" fmla="*/ 89 w 218"/>
                <a:gd name="T55" fmla="*/ 7 h 8"/>
                <a:gd name="T56" fmla="*/ 63 w 218"/>
                <a:gd name="T57" fmla="*/ 7 h 8"/>
                <a:gd name="T58" fmla="*/ 33 w 218"/>
                <a:gd name="T59" fmla="*/ 7 h 8"/>
                <a:gd name="T60" fmla="*/ 0 w 218"/>
                <a:gd name="T61" fmla="*/ 5 h 8"/>
                <a:gd name="T62" fmla="*/ 24 w 218"/>
                <a:gd name="T63" fmla="*/ 3 h 8"/>
                <a:gd name="T64" fmla="*/ 44 w 218"/>
                <a:gd name="T65" fmla="*/ 2 h 8"/>
                <a:gd name="T66" fmla="*/ 54 w 218"/>
                <a:gd name="T67" fmla="*/ 4 h 8"/>
                <a:gd name="T68" fmla="*/ 64 w 218"/>
                <a:gd name="T69" fmla="*/ 3 h 8"/>
                <a:gd name="T70" fmla="*/ 70 w 218"/>
                <a:gd name="T71" fmla="*/ 3 h 8"/>
                <a:gd name="T72" fmla="*/ 85 w 218"/>
                <a:gd name="T73" fmla="*/ 2 h 8"/>
                <a:gd name="T74" fmla="*/ 94 w 218"/>
                <a:gd name="T75" fmla="*/ 2 h 8"/>
                <a:gd name="T76" fmla="*/ 102 w 218"/>
                <a:gd name="T77" fmla="*/ 3 h 8"/>
                <a:gd name="T78" fmla="*/ 175 w 218"/>
                <a:gd name="T79" fmla="*/ 6 h 8"/>
                <a:gd name="T80" fmla="*/ 187 w 218"/>
                <a:gd name="T81" fmla="*/ 2 h 8"/>
                <a:gd name="T82" fmla="*/ 187 w 218"/>
                <a:gd name="T83" fmla="*/ 4 h 8"/>
                <a:gd name="T84" fmla="*/ 75 w 218"/>
                <a:gd name="T85" fmla="*/ 4 h 8"/>
                <a:gd name="T86" fmla="*/ 172 w 218"/>
                <a:gd name="T87" fmla="*/ 3 h 8"/>
                <a:gd name="T88" fmla="*/ 182 w 218"/>
                <a:gd name="T89" fmla="*/ 4 h 8"/>
                <a:gd name="T90" fmla="*/ 34 w 218"/>
                <a:gd name="T91" fmla="*/ 4 h 8"/>
                <a:gd name="T92" fmla="*/ 207 w 218"/>
                <a:gd name="T93" fmla="*/ 4 h 8"/>
                <a:gd name="T94" fmla="*/ 212 w 218"/>
                <a:gd name="T95" fmla="*/ 3 h 8"/>
                <a:gd name="T96" fmla="*/ 114 w 218"/>
                <a:gd name="T97" fmla="*/ 4 h 8"/>
                <a:gd name="T98" fmla="*/ 159 w 218"/>
                <a:gd name="T99" fmla="*/ 5 h 8"/>
                <a:gd name="T100" fmla="*/ 45 w 218"/>
                <a:gd name="T101" fmla="*/ 5 h 8"/>
                <a:gd name="T102" fmla="*/ 197 w 218"/>
                <a:gd name="T103" fmla="*/ 1 h 8"/>
                <a:gd name="T104" fmla="*/ 125 w 218"/>
                <a:gd name="T105" fmla="*/ 6 h 8"/>
                <a:gd name="T106" fmla="*/ 155 w 218"/>
                <a:gd name="T107" fmla="*/ 3 h 8"/>
                <a:gd name="T108" fmla="*/ 38 w 218"/>
                <a:gd name="T109" fmla="*/ 4 h 8"/>
                <a:gd name="T110" fmla="*/ 205 w 218"/>
                <a:gd name="T111" fmla="*/ 4 h 8"/>
                <a:gd name="T112" fmla="*/ 171 w 218"/>
                <a:gd name="T113" fmla="*/ 3 h 8"/>
                <a:gd name="T114" fmla="*/ 148 w 218"/>
                <a:gd name="T115" fmla="*/ 4 h 8"/>
                <a:gd name="T116" fmla="*/ 125 w 218"/>
                <a:gd name="T117" fmla="*/ 3 h 8"/>
                <a:gd name="T118" fmla="*/ 91 w 218"/>
                <a:gd name="T119" fmla="*/ 5 h 8"/>
                <a:gd name="T120" fmla="*/ 212 w 218"/>
                <a:gd name="T121" fmla="*/ 4 h 8"/>
                <a:gd name="T122" fmla="*/ 93 w 218"/>
                <a:gd name="T123" fmla="*/ 2 h 8"/>
                <a:gd name="T124" fmla="*/ 55 w 218"/>
                <a:gd name="T12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8"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3"/>
                    <a:pt x="122" y="3"/>
                  </a:cubicBezTo>
                  <a:cubicBezTo>
                    <a:pt x="122" y="3"/>
                    <a:pt x="121" y="2"/>
                    <a:pt x="121" y="2"/>
                  </a:cubicBezTo>
                  <a:cubicBezTo>
                    <a:pt x="121" y="2"/>
                    <a:pt x="121" y="2"/>
                    <a:pt x="120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3"/>
                    <a:pt x="121" y="3"/>
                    <a:pt x="122" y="3"/>
                  </a:cubicBezTo>
                  <a:cubicBezTo>
                    <a:pt x="122" y="4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4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4" y="2"/>
                    <a:pt x="124" y="3"/>
                    <a:pt x="124" y="2"/>
                  </a:cubicBezTo>
                  <a:cubicBezTo>
                    <a:pt x="125" y="2"/>
                    <a:pt x="125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7" y="3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8" y="1"/>
                    <a:pt x="128" y="1"/>
                    <a:pt x="129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0" y="2"/>
                    <a:pt x="130" y="2"/>
                    <a:pt x="130" y="3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30" y="3"/>
                    <a:pt x="130" y="2"/>
                    <a:pt x="130" y="2"/>
                  </a:cubicBezTo>
                  <a:cubicBezTo>
                    <a:pt x="130" y="2"/>
                    <a:pt x="129" y="3"/>
                    <a:pt x="130" y="3"/>
                  </a:cubicBezTo>
                  <a:cubicBezTo>
                    <a:pt x="130" y="3"/>
                    <a:pt x="131" y="4"/>
                    <a:pt x="131" y="3"/>
                  </a:cubicBezTo>
                  <a:cubicBezTo>
                    <a:pt x="131" y="3"/>
                    <a:pt x="132" y="3"/>
                    <a:pt x="132" y="2"/>
                  </a:cubicBezTo>
                  <a:cubicBezTo>
                    <a:pt x="132" y="2"/>
                    <a:pt x="132" y="2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2"/>
                    <a:pt x="132" y="2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2" y="4"/>
                    <a:pt x="132" y="4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4" y="4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4"/>
                    <a:pt x="134" y="5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3"/>
                    <a:pt x="133" y="3"/>
                    <a:pt x="133" y="3"/>
                  </a:cubicBezTo>
                  <a:cubicBezTo>
                    <a:pt x="133" y="3"/>
                    <a:pt x="133" y="3"/>
                    <a:pt x="132" y="3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3"/>
                    <a:pt x="133" y="2"/>
                    <a:pt x="134" y="2"/>
                  </a:cubicBezTo>
                  <a:cubicBezTo>
                    <a:pt x="134" y="2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7" y="1"/>
                    <a:pt x="138" y="1"/>
                    <a:pt x="139" y="2"/>
                  </a:cubicBezTo>
                  <a:cubicBezTo>
                    <a:pt x="139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1" y="1"/>
                    <a:pt x="142" y="1"/>
                    <a:pt x="143" y="1"/>
                  </a:cubicBezTo>
                  <a:cubicBezTo>
                    <a:pt x="143" y="1"/>
                    <a:pt x="143" y="1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3"/>
                    <a:pt x="141" y="3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3"/>
                    <a:pt x="140" y="3"/>
                  </a:cubicBezTo>
                  <a:cubicBezTo>
                    <a:pt x="139" y="3"/>
                    <a:pt x="139" y="4"/>
                    <a:pt x="139" y="5"/>
                  </a:cubicBezTo>
                  <a:cubicBezTo>
                    <a:pt x="139" y="5"/>
                    <a:pt x="139" y="5"/>
                    <a:pt x="139" y="6"/>
                  </a:cubicBezTo>
                  <a:cubicBezTo>
                    <a:pt x="139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5"/>
                    <a:pt x="140" y="5"/>
                    <a:pt x="140" y="4"/>
                  </a:cubicBezTo>
                  <a:cubicBezTo>
                    <a:pt x="140" y="4"/>
                    <a:pt x="141" y="4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2" y="4"/>
                    <a:pt x="142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2"/>
                    <a:pt x="144" y="2"/>
                    <a:pt x="145" y="2"/>
                  </a:cubicBezTo>
                  <a:cubicBezTo>
                    <a:pt x="145" y="2"/>
                    <a:pt x="145" y="2"/>
                    <a:pt x="145" y="1"/>
                  </a:cubicBezTo>
                  <a:cubicBezTo>
                    <a:pt x="145" y="1"/>
                    <a:pt x="145" y="1"/>
                    <a:pt x="146" y="1"/>
                  </a:cubicBezTo>
                  <a:cubicBezTo>
                    <a:pt x="146" y="1"/>
                    <a:pt x="147" y="1"/>
                    <a:pt x="147" y="1"/>
                  </a:cubicBezTo>
                  <a:cubicBezTo>
                    <a:pt x="148" y="1"/>
                    <a:pt x="148" y="1"/>
                    <a:pt x="149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1" y="2"/>
                    <a:pt x="151" y="2"/>
                  </a:cubicBezTo>
                  <a:cubicBezTo>
                    <a:pt x="151" y="2"/>
                    <a:pt x="152" y="2"/>
                    <a:pt x="152" y="2"/>
                  </a:cubicBezTo>
                  <a:cubicBezTo>
                    <a:pt x="152" y="1"/>
                    <a:pt x="151" y="1"/>
                    <a:pt x="152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2"/>
                    <a:pt x="152" y="2"/>
                    <a:pt x="153" y="2"/>
                  </a:cubicBezTo>
                  <a:cubicBezTo>
                    <a:pt x="153" y="2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4" y="1"/>
                    <a:pt x="154" y="1"/>
                  </a:cubicBezTo>
                  <a:cubicBezTo>
                    <a:pt x="154" y="1"/>
                    <a:pt x="154" y="2"/>
                    <a:pt x="154" y="2"/>
                  </a:cubicBezTo>
                  <a:cubicBezTo>
                    <a:pt x="154" y="2"/>
                    <a:pt x="154" y="2"/>
                    <a:pt x="155" y="2"/>
                  </a:cubicBezTo>
                  <a:cubicBezTo>
                    <a:pt x="155" y="3"/>
                    <a:pt x="155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4"/>
                    <a:pt x="157" y="4"/>
                    <a:pt x="157" y="4"/>
                  </a:cubicBezTo>
                  <a:cubicBezTo>
                    <a:pt x="157" y="4"/>
                    <a:pt x="157" y="4"/>
                    <a:pt x="158" y="4"/>
                  </a:cubicBezTo>
                  <a:cubicBezTo>
                    <a:pt x="158" y="4"/>
                    <a:pt x="158" y="3"/>
                    <a:pt x="158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3"/>
                    <a:pt x="157" y="3"/>
                    <a:pt x="157" y="3"/>
                  </a:cubicBezTo>
                  <a:cubicBezTo>
                    <a:pt x="157" y="2"/>
                    <a:pt x="157" y="2"/>
                    <a:pt x="156" y="2"/>
                  </a:cubicBezTo>
                  <a:cubicBezTo>
                    <a:pt x="156" y="2"/>
                    <a:pt x="156" y="2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2"/>
                    <a:pt x="156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1"/>
                    <a:pt x="156" y="1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1"/>
                    <a:pt x="157" y="1"/>
                    <a:pt x="157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9" y="1"/>
                    <a:pt x="159" y="1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3"/>
                    <a:pt x="160" y="3"/>
                    <a:pt x="160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3"/>
                    <a:pt x="160" y="4"/>
                    <a:pt x="160" y="4"/>
                  </a:cubicBezTo>
                  <a:cubicBezTo>
                    <a:pt x="160" y="4"/>
                    <a:pt x="161" y="4"/>
                    <a:pt x="161" y="3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1" y="3"/>
                    <a:pt x="160" y="3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1" y="1"/>
                    <a:pt x="161" y="1"/>
                  </a:cubicBezTo>
                  <a:cubicBezTo>
                    <a:pt x="161" y="1"/>
                    <a:pt x="161" y="1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4" y="1"/>
                    <a:pt x="164" y="2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2"/>
                    <a:pt x="165" y="2"/>
                    <a:pt x="165" y="1"/>
                  </a:cubicBezTo>
                  <a:cubicBezTo>
                    <a:pt x="165" y="1"/>
                    <a:pt x="165" y="1"/>
                    <a:pt x="166" y="1"/>
                  </a:cubicBezTo>
                  <a:cubicBezTo>
                    <a:pt x="166" y="1"/>
                    <a:pt x="167" y="1"/>
                    <a:pt x="167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8" y="1"/>
                    <a:pt x="169" y="1"/>
                    <a:pt x="169" y="0"/>
                  </a:cubicBezTo>
                  <a:cubicBezTo>
                    <a:pt x="169" y="0"/>
                    <a:pt x="170" y="1"/>
                    <a:pt x="170" y="1"/>
                  </a:cubicBezTo>
                  <a:cubicBezTo>
                    <a:pt x="170" y="1"/>
                    <a:pt x="171" y="1"/>
                    <a:pt x="171" y="0"/>
                  </a:cubicBezTo>
                  <a:cubicBezTo>
                    <a:pt x="171" y="1"/>
                    <a:pt x="171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3" y="1"/>
                    <a:pt x="173" y="1"/>
                    <a:pt x="173" y="0"/>
                  </a:cubicBezTo>
                  <a:cubicBezTo>
                    <a:pt x="173" y="1"/>
                    <a:pt x="173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2"/>
                    <a:pt x="174" y="2"/>
                  </a:cubicBezTo>
                  <a:cubicBezTo>
                    <a:pt x="174" y="2"/>
                    <a:pt x="175" y="2"/>
                    <a:pt x="175" y="2"/>
                  </a:cubicBezTo>
                  <a:cubicBezTo>
                    <a:pt x="175" y="2"/>
                    <a:pt x="176" y="2"/>
                    <a:pt x="175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7" y="0"/>
                    <a:pt x="178" y="0"/>
                    <a:pt x="179" y="1"/>
                  </a:cubicBezTo>
                  <a:cubicBezTo>
                    <a:pt x="179" y="1"/>
                    <a:pt x="179" y="1"/>
                    <a:pt x="179" y="2"/>
                  </a:cubicBezTo>
                  <a:cubicBezTo>
                    <a:pt x="179" y="2"/>
                    <a:pt x="179" y="2"/>
                    <a:pt x="178" y="2"/>
                  </a:cubicBezTo>
                  <a:cubicBezTo>
                    <a:pt x="178" y="2"/>
                    <a:pt x="177" y="2"/>
                    <a:pt x="177" y="1"/>
                  </a:cubicBezTo>
                  <a:cubicBezTo>
                    <a:pt x="177" y="1"/>
                    <a:pt x="176" y="1"/>
                    <a:pt x="176" y="2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7" y="3"/>
                    <a:pt x="177" y="3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77" y="4"/>
                    <a:pt x="177" y="4"/>
                    <a:pt x="178" y="4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8" y="4"/>
                    <a:pt x="179" y="4"/>
                    <a:pt x="179" y="4"/>
                  </a:cubicBezTo>
                  <a:cubicBezTo>
                    <a:pt x="179" y="4"/>
                    <a:pt x="179" y="3"/>
                    <a:pt x="179" y="3"/>
                  </a:cubicBezTo>
                  <a:cubicBezTo>
                    <a:pt x="179" y="3"/>
                    <a:pt x="179" y="2"/>
                    <a:pt x="179" y="2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0" y="1"/>
                    <a:pt x="180" y="1"/>
                  </a:cubicBezTo>
                  <a:cubicBezTo>
                    <a:pt x="180" y="1"/>
                    <a:pt x="180" y="1"/>
                    <a:pt x="179" y="1"/>
                  </a:cubicBezTo>
                  <a:cubicBezTo>
                    <a:pt x="179" y="1"/>
                    <a:pt x="180" y="0"/>
                    <a:pt x="180" y="0"/>
                  </a:cubicBezTo>
                  <a:cubicBezTo>
                    <a:pt x="180" y="0"/>
                    <a:pt x="181" y="1"/>
                    <a:pt x="181" y="1"/>
                  </a:cubicBezTo>
                  <a:cubicBezTo>
                    <a:pt x="181" y="1"/>
                    <a:pt x="182" y="0"/>
                    <a:pt x="182" y="0"/>
                  </a:cubicBezTo>
                  <a:cubicBezTo>
                    <a:pt x="182" y="0"/>
                    <a:pt x="183" y="0"/>
                    <a:pt x="183" y="0"/>
                  </a:cubicBezTo>
                  <a:cubicBezTo>
                    <a:pt x="183" y="1"/>
                    <a:pt x="184" y="1"/>
                    <a:pt x="184" y="0"/>
                  </a:cubicBezTo>
                  <a:cubicBezTo>
                    <a:pt x="185" y="0"/>
                    <a:pt x="185" y="0"/>
                    <a:pt x="186" y="1"/>
                  </a:cubicBezTo>
                  <a:cubicBezTo>
                    <a:pt x="186" y="1"/>
                    <a:pt x="186" y="1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1"/>
                    <a:pt x="188" y="1"/>
                    <a:pt x="188" y="1"/>
                  </a:cubicBezTo>
                  <a:cubicBezTo>
                    <a:pt x="189" y="1"/>
                    <a:pt x="190" y="1"/>
                    <a:pt x="191" y="1"/>
                  </a:cubicBezTo>
                  <a:cubicBezTo>
                    <a:pt x="191" y="1"/>
                    <a:pt x="191" y="1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3" y="1"/>
                    <a:pt x="193" y="0"/>
                  </a:cubicBezTo>
                  <a:cubicBezTo>
                    <a:pt x="194" y="0"/>
                    <a:pt x="194" y="0"/>
                    <a:pt x="195" y="0"/>
                  </a:cubicBezTo>
                  <a:cubicBezTo>
                    <a:pt x="195" y="0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6" y="1"/>
                    <a:pt x="196" y="1"/>
                  </a:cubicBezTo>
                  <a:cubicBezTo>
                    <a:pt x="196" y="1"/>
                    <a:pt x="197" y="1"/>
                    <a:pt x="197" y="1"/>
                  </a:cubicBezTo>
                  <a:cubicBezTo>
                    <a:pt x="198" y="1"/>
                    <a:pt x="198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0"/>
                    <a:pt x="199" y="0"/>
                  </a:cubicBezTo>
                  <a:cubicBezTo>
                    <a:pt x="200" y="1"/>
                    <a:pt x="200" y="0"/>
                    <a:pt x="201" y="0"/>
                  </a:cubicBezTo>
                  <a:cubicBezTo>
                    <a:pt x="201" y="1"/>
                    <a:pt x="201" y="1"/>
                    <a:pt x="201" y="2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202" y="2"/>
                    <a:pt x="202" y="2"/>
                    <a:pt x="203" y="2"/>
                  </a:cubicBezTo>
                  <a:cubicBezTo>
                    <a:pt x="203" y="2"/>
                    <a:pt x="202" y="2"/>
                    <a:pt x="202" y="2"/>
                  </a:cubicBezTo>
                  <a:cubicBezTo>
                    <a:pt x="202" y="1"/>
                    <a:pt x="202" y="1"/>
                    <a:pt x="202" y="0"/>
                  </a:cubicBezTo>
                  <a:cubicBezTo>
                    <a:pt x="202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4" y="1"/>
                  </a:cubicBezTo>
                  <a:cubicBezTo>
                    <a:pt x="204" y="1"/>
                    <a:pt x="204" y="0"/>
                    <a:pt x="204" y="0"/>
                  </a:cubicBezTo>
                  <a:cubicBezTo>
                    <a:pt x="205" y="1"/>
                    <a:pt x="205" y="1"/>
                    <a:pt x="205" y="1"/>
                  </a:cubicBezTo>
                  <a:cubicBezTo>
                    <a:pt x="205" y="1"/>
                    <a:pt x="206" y="1"/>
                    <a:pt x="206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1"/>
                  </a:cubicBezTo>
                  <a:cubicBezTo>
                    <a:pt x="208" y="1"/>
                    <a:pt x="209" y="2"/>
                    <a:pt x="209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9" y="2"/>
                    <a:pt x="209" y="2"/>
                  </a:cubicBezTo>
                  <a:cubicBezTo>
                    <a:pt x="209" y="2"/>
                    <a:pt x="209" y="3"/>
                    <a:pt x="209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10" y="3"/>
                    <a:pt x="210" y="3"/>
                    <a:pt x="210" y="2"/>
                  </a:cubicBezTo>
                  <a:cubicBezTo>
                    <a:pt x="210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10" y="1"/>
                    <a:pt x="210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10" y="0"/>
                    <a:pt x="210" y="0"/>
                  </a:cubicBezTo>
                  <a:cubicBezTo>
                    <a:pt x="211" y="0"/>
                    <a:pt x="211" y="0"/>
                    <a:pt x="212" y="0"/>
                  </a:cubicBezTo>
                  <a:cubicBezTo>
                    <a:pt x="212" y="0"/>
                    <a:pt x="213" y="0"/>
                    <a:pt x="213" y="0"/>
                  </a:cubicBezTo>
                  <a:cubicBezTo>
                    <a:pt x="213" y="0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2" y="1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2"/>
                    <a:pt x="212" y="2"/>
                    <a:pt x="213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2"/>
                    <a:pt x="213" y="2"/>
                    <a:pt x="214" y="2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5" y="3"/>
                    <a:pt x="215" y="3"/>
                    <a:pt x="216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4"/>
                    <a:pt x="217" y="4"/>
                  </a:cubicBezTo>
                  <a:cubicBezTo>
                    <a:pt x="218" y="4"/>
                    <a:pt x="218" y="4"/>
                    <a:pt x="218" y="5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8" y="4"/>
                    <a:pt x="218" y="5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7" y="5"/>
                    <a:pt x="217" y="5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7"/>
                    <a:pt x="216" y="7"/>
                    <a:pt x="216" y="7"/>
                  </a:cubicBezTo>
                  <a:cubicBezTo>
                    <a:pt x="216" y="7"/>
                    <a:pt x="216" y="7"/>
                    <a:pt x="215" y="7"/>
                  </a:cubicBezTo>
                  <a:cubicBezTo>
                    <a:pt x="215" y="6"/>
                    <a:pt x="214" y="6"/>
                    <a:pt x="213" y="7"/>
                  </a:cubicBezTo>
                  <a:cubicBezTo>
                    <a:pt x="213" y="7"/>
                    <a:pt x="213" y="7"/>
                    <a:pt x="212" y="7"/>
                  </a:cubicBezTo>
                  <a:cubicBezTo>
                    <a:pt x="212" y="7"/>
                    <a:pt x="211" y="7"/>
                    <a:pt x="211" y="6"/>
                  </a:cubicBezTo>
                  <a:cubicBezTo>
                    <a:pt x="210" y="6"/>
                    <a:pt x="210" y="6"/>
                    <a:pt x="209" y="6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09" y="6"/>
                    <a:pt x="208" y="6"/>
                    <a:pt x="208" y="6"/>
                  </a:cubicBezTo>
                  <a:cubicBezTo>
                    <a:pt x="208" y="6"/>
                    <a:pt x="208" y="5"/>
                    <a:pt x="209" y="5"/>
                  </a:cubicBezTo>
                  <a:cubicBezTo>
                    <a:pt x="209" y="5"/>
                    <a:pt x="209" y="5"/>
                    <a:pt x="209" y="4"/>
                  </a:cubicBezTo>
                  <a:cubicBezTo>
                    <a:pt x="210" y="4"/>
                    <a:pt x="209" y="4"/>
                    <a:pt x="209" y="4"/>
                  </a:cubicBezTo>
                  <a:cubicBezTo>
                    <a:pt x="209" y="4"/>
                    <a:pt x="208" y="4"/>
                    <a:pt x="207" y="4"/>
                  </a:cubicBezTo>
                  <a:cubicBezTo>
                    <a:pt x="208" y="4"/>
                    <a:pt x="208" y="4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6"/>
                    <a:pt x="208" y="6"/>
                  </a:cubicBezTo>
                  <a:cubicBezTo>
                    <a:pt x="207" y="6"/>
                    <a:pt x="206" y="6"/>
                    <a:pt x="206" y="6"/>
                  </a:cubicBezTo>
                  <a:cubicBezTo>
                    <a:pt x="206" y="5"/>
                    <a:pt x="206" y="5"/>
                    <a:pt x="205" y="5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4" y="5"/>
                    <a:pt x="204" y="5"/>
                    <a:pt x="204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6"/>
                    <a:pt x="203" y="6"/>
                    <a:pt x="203" y="7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2" y="6"/>
                    <a:pt x="202" y="7"/>
                    <a:pt x="201" y="7"/>
                  </a:cubicBezTo>
                  <a:cubicBezTo>
                    <a:pt x="200" y="7"/>
                    <a:pt x="200" y="7"/>
                    <a:pt x="200" y="6"/>
                  </a:cubicBezTo>
                  <a:cubicBezTo>
                    <a:pt x="200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8" y="6"/>
                    <a:pt x="198" y="7"/>
                    <a:pt x="198" y="6"/>
                  </a:cubicBezTo>
                  <a:cubicBezTo>
                    <a:pt x="197" y="6"/>
                    <a:pt x="197" y="6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4" y="3"/>
                    <a:pt x="194" y="3"/>
                  </a:cubicBezTo>
                  <a:cubicBezTo>
                    <a:pt x="194" y="3"/>
                    <a:pt x="193" y="3"/>
                    <a:pt x="193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2" y="4"/>
                    <a:pt x="192" y="5"/>
                    <a:pt x="193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6"/>
                    <a:pt x="194" y="6"/>
                    <a:pt x="193" y="6"/>
                  </a:cubicBezTo>
                  <a:cubicBezTo>
                    <a:pt x="193" y="6"/>
                    <a:pt x="192" y="6"/>
                    <a:pt x="192" y="6"/>
                  </a:cubicBezTo>
                  <a:cubicBezTo>
                    <a:pt x="192" y="6"/>
                    <a:pt x="192" y="6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6"/>
                    <a:pt x="191" y="6"/>
                    <a:pt x="191" y="5"/>
                  </a:cubicBezTo>
                  <a:cubicBezTo>
                    <a:pt x="191" y="5"/>
                    <a:pt x="191" y="6"/>
                    <a:pt x="191" y="6"/>
                  </a:cubicBezTo>
                  <a:cubicBezTo>
                    <a:pt x="191" y="6"/>
                    <a:pt x="190" y="6"/>
                    <a:pt x="190" y="6"/>
                  </a:cubicBezTo>
                  <a:cubicBezTo>
                    <a:pt x="190" y="6"/>
                    <a:pt x="189" y="5"/>
                    <a:pt x="189" y="6"/>
                  </a:cubicBezTo>
                  <a:cubicBezTo>
                    <a:pt x="189" y="6"/>
                    <a:pt x="189" y="6"/>
                    <a:pt x="188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8" y="6"/>
                    <a:pt x="188" y="7"/>
                    <a:pt x="188" y="7"/>
                  </a:cubicBezTo>
                  <a:cubicBezTo>
                    <a:pt x="188" y="7"/>
                    <a:pt x="187" y="7"/>
                    <a:pt x="187" y="7"/>
                  </a:cubicBezTo>
                  <a:cubicBezTo>
                    <a:pt x="187" y="7"/>
                    <a:pt x="186" y="7"/>
                    <a:pt x="186" y="6"/>
                  </a:cubicBezTo>
                  <a:cubicBezTo>
                    <a:pt x="186" y="6"/>
                    <a:pt x="186" y="6"/>
                    <a:pt x="185" y="5"/>
                  </a:cubicBezTo>
                  <a:cubicBezTo>
                    <a:pt x="185" y="5"/>
                    <a:pt x="185" y="5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4" y="6"/>
                    <a:pt x="184" y="5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4"/>
                    <a:pt x="185" y="4"/>
                    <a:pt x="185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5"/>
                    <a:pt x="186" y="4"/>
                    <a:pt x="186" y="4"/>
                  </a:cubicBezTo>
                  <a:cubicBezTo>
                    <a:pt x="186" y="4"/>
                    <a:pt x="186" y="4"/>
                    <a:pt x="186" y="3"/>
                  </a:cubicBezTo>
                  <a:cubicBezTo>
                    <a:pt x="186" y="3"/>
                    <a:pt x="185" y="3"/>
                    <a:pt x="185" y="3"/>
                  </a:cubicBezTo>
                  <a:cubicBezTo>
                    <a:pt x="185" y="2"/>
                    <a:pt x="185" y="2"/>
                    <a:pt x="184" y="2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84" y="2"/>
                    <a:pt x="183" y="3"/>
                    <a:pt x="183" y="3"/>
                  </a:cubicBezTo>
                  <a:cubicBezTo>
                    <a:pt x="183" y="3"/>
                    <a:pt x="184" y="3"/>
                    <a:pt x="184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4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4"/>
                    <a:pt x="183" y="5"/>
                    <a:pt x="184" y="5"/>
                  </a:cubicBezTo>
                  <a:cubicBezTo>
                    <a:pt x="184" y="6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3" y="6"/>
                    <a:pt x="183" y="7"/>
                    <a:pt x="182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7" y="6"/>
                    <a:pt x="177" y="6"/>
                  </a:cubicBezTo>
                  <a:cubicBezTo>
                    <a:pt x="177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7" y="7"/>
                    <a:pt x="176" y="7"/>
                    <a:pt x="175" y="7"/>
                  </a:cubicBezTo>
                  <a:cubicBezTo>
                    <a:pt x="175" y="7"/>
                    <a:pt x="174" y="7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7"/>
                    <a:pt x="174" y="7"/>
                  </a:cubicBezTo>
                  <a:cubicBezTo>
                    <a:pt x="173" y="7"/>
                    <a:pt x="172" y="6"/>
                    <a:pt x="171" y="7"/>
                  </a:cubicBezTo>
                  <a:cubicBezTo>
                    <a:pt x="171" y="7"/>
                    <a:pt x="171" y="6"/>
                    <a:pt x="170" y="6"/>
                  </a:cubicBezTo>
                  <a:cubicBezTo>
                    <a:pt x="170" y="6"/>
                    <a:pt x="169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6"/>
                    <a:pt x="168" y="6"/>
                    <a:pt x="168" y="6"/>
                  </a:cubicBezTo>
                  <a:cubicBezTo>
                    <a:pt x="168" y="7"/>
                    <a:pt x="168" y="7"/>
                    <a:pt x="168" y="6"/>
                  </a:cubicBezTo>
                  <a:cubicBezTo>
                    <a:pt x="167" y="6"/>
                    <a:pt x="167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7"/>
                    <a:pt x="166" y="7"/>
                  </a:cubicBezTo>
                  <a:cubicBezTo>
                    <a:pt x="166" y="7"/>
                    <a:pt x="166" y="7"/>
                    <a:pt x="165" y="7"/>
                  </a:cubicBezTo>
                  <a:cubicBezTo>
                    <a:pt x="165" y="7"/>
                    <a:pt x="164" y="7"/>
                    <a:pt x="164" y="6"/>
                  </a:cubicBezTo>
                  <a:cubicBezTo>
                    <a:pt x="164" y="6"/>
                    <a:pt x="164" y="6"/>
                    <a:pt x="165" y="6"/>
                  </a:cubicBezTo>
                  <a:cubicBezTo>
                    <a:pt x="165" y="6"/>
                    <a:pt x="165" y="6"/>
                    <a:pt x="166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5"/>
                    <a:pt x="165" y="5"/>
                  </a:cubicBezTo>
                  <a:cubicBezTo>
                    <a:pt x="164" y="5"/>
                    <a:pt x="163" y="5"/>
                    <a:pt x="163" y="4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4"/>
                    <a:pt x="162" y="5"/>
                    <a:pt x="162" y="5"/>
                  </a:cubicBezTo>
                  <a:cubicBezTo>
                    <a:pt x="162" y="5"/>
                    <a:pt x="163" y="5"/>
                    <a:pt x="163" y="5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3" y="6"/>
                    <a:pt x="162" y="6"/>
                    <a:pt x="162" y="7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1" y="7"/>
                    <a:pt x="161" y="7"/>
                    <a:pt x="160" y="7"/>
                  </a:cubicBezTo>
                  <a:cubicBezTo>
                    <a:pt x="159" y="7"/>
                    <a:pt x="159" y="7"/>
                    <a:pt x="158" y="7"/>
                  </a:cubicBezTo>
                  <a:cubicBezTo>
                    <a:pt x="158" y="6"/>
                    <a:pt x="157" y="7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6" y="6"/>
                    <a:pt x="156" y="7"/>
                  </a:cubicBezTo>
                  <a:cubicBezTo>
                    <a:pt x="156" y="7"/>
                    <a:pt x="156" y="7"/>
                    <a:pt x="155" y="7"/>
                  </a:cubicBezTo>
                  <a:cubicBezTo>
                    <a:pt x="155" y="7"/>
                    <a:pt x="155" y="7"/>
                    <a:pt x="155" y="6"/>
                  </a:cubicBezTo>
                  <a:cubicBezTo>
                    <a:pt x="154" y="6"/>
                    <a:pt x="154" y="6"/>
                    <a:pt x="154" y="7"/>
                  </a:cubicBezTo>
                  <a:cubicBezTo>
                    <a:pt x="154" y="7"/>
                    <a:pt x="154" y="7"/>
                    <a:pt x="153" y="7"/>
                  </a:cubicBezTo>
                  <a:cubicBezTo>
                    <a:pt x="153" y="7"/>
                    <a:pt x="152" y="7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0" y="6"/>
                    <a:pt x="149" y="6"/>
                    <a:pt x="149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6"/>
                    <a:pt x="148" y="6"/>
                    <a:pt x="148" y="7"/>
                  </a:cubicBezTo>
                  <a:cubicBezTo>
                    <a:pt x="147" y="7"/>
                    <a:pt x="147" y="7"/>
                    <a:pt x="146" y="7"/>
                  </a:cubicBezTo>
                  <a:cubicBezTo>
                    <a:pt x="146" y="7"/>
                    <a:pt x="145" y="7"/>
                    <a:pt x="145" y="7"/>
                  </a:cubicBezTo>
                  <a:cubicBezTo>
                    <a:pt x="145" y="7"/>
                    <a:pt x="144" y="7"/>
                    <a:pt x="144" y="6"/>
                  </a:cubicBezTo>
                  <a:cubicBezTo>
                    <a:pt x="144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5"/>
                    <a:pt x="143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6"/>
                    <a:pt x="142" y="6"/>
                  </a:cubicBezTo>
                  <a:cubicBezTo>
                    <a:pt x="142" y="6"/>
                    <a:pt x="143" y="6"/>
                    <a:pt x="143" y="6"/>
                  </a:cubicBezTo>
                  <a:cubicBezTo>
                    <a:pt x="143" y="6"/>
                    <a:pt x="142" y="6"/>
                    <a:pt x="142" y="6"/>
                  </a:cubicBezTo>
                  <a:cubicBezTo>
                    <a:pt x="142" y="6"/>
                    <a:pt x="141" y="6"/>
                    <a:pt x="141" y="7"/>
                  </a:cubicBezTo>
                  <a:cubicBezTo>
                    <a:pt x="141" y="7"/>
                    <a:pt x="140" y="7"/>
                    <a:pt x="140" y="7"/>
                  </a:cubicBezTo>
                  <a:cubicBezTo>
                    <a:pt x="139" y="7"/>
                    <a:pt x="139" y="6"/>
                    <a:pt x="138" y="7"/>
                  </a:cubicBezTo>
                  <a:cubicBezTo>
                    <a:pt x="138" y="7"/>
                    <a:pt x="138" y="7"/>
                    <a:pt x="137" y="7"/>
                  </a:cubicBezTo>
                  <a:cubicBezTo>
                    <a:pt x="137" y="7"/>
                    <a:pt x="136" y="7"/>
                    <a:pt x="136" y="7"/>
                  </a:cubicBezTo>
                  <a:cubicBezTo>
                    <a:pt x="136" y="7"/>
                    <a:pt x="135" y="7"/>
                    <a:pt x="135" y="7"/>
                  </a:cubicBezTo>
                  <a:cubicBezTo>
                    <a:pt x="134" y="7"/>
                    <a:pt x="134" y="7"/>
                    <a:pt x="133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0" y="7"/>
                    <a:pt x="130" y="6"/>
                    <a:pt x="129" y="7"/>
                  </a:cubicBezTo>
                  <a:cubicBezTo>
                    <a:pt x="128" y="7"/>
                    <a:pt x="128" y="7"/>
                    <a:pt x="127" y="7"/>
                  </a:cubicBezTo>
                  <a:cubicBezTo>
                    <a:pt x="127" y="6"/>
                    <a:pt x="127" y="6"/>
                    <a:pt x="126" y="6"/>
                  </a:cubicBezTo>
                  <a:cubicBezTo>
                    <a:pt x="126" y="7"/>
                    <a:pt x="126" y="7"/>
                    <a:pt x="125" y="7"/>
                  </a:cubicBezTo>
                  <a:cubicBezTo>
                    <a:pt x="125" y="7"/>
                    <a:pt x="124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2" y="7"/>
                    <a:pt x="122" y="6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1" y="7"/>
                    <a:pt x="121" y="7"/>
                  </a:cubicBezTo>
                  <a:cubicBezTo>
                    <a:pt x="121" y="7"/>
                    <a:pt x="120" y="7"/>
                    <a:pt x="120" y="7"/>
                  </a:cubicBezTo>
                  <a:cubicBezTo>
                    <a:pt x="120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0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2" y="6"/>
                    <a:pt x="122" y="6"/>
                    <a:pt x="122" y="5"/>
                  </a:cubicBezTo>
                  <a:cubicBezTo>
                    <a:pt x="122" y="5"/>
                    <a:pt x="122" y="5"/>
                    <a:pt x="122" y="4"/>
                  </a:cubicBezTo>
                  <a:cubicBezTo>
                    <a:pt x="122" y="4"/>
                    <a:pt x="121" y="4"/>
                    <a:pt x="121" y="4"/>
                  </a:cubicBezTo>
                  <a:cubicBezTo>
                    <a:pt x="121" y="4"/>
                    <a:pt x="121" y="5"/>
                    <a:pt x="121" y="5"/>
                  </a:cubicBezTo>
                  <a:cubicBezTo>
                    <a:pt x="121" y="5"/>
                    <a:pt x="120" y="5"/>
                    <a:pt x="120" y="5"/>
                  </a:cubicBezTo>
                  <a:cubicBezTo>
                    <a:pt x="120" y="5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4"/>
                    <a:pt x="119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9" y="4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6"/>
                  </a:cubicBezTo>
                  <a:cubicBezTo>
                    <a:pt x="118" y="6"/>
                    <a:pt x="117" y="6"/>
                    <a:pt x="117" y="6"/>
                  </a:cubicBezTo>
                  <a:cubicBezTo>
                    <a:pt x="117" y="6"/>
                    <a:pt x="116" y="6"/>
                    <a:pt x="116" y="6"/>
                  </a:cubicBezTo>
                  <a:cubicBezTo>
                    <a:pt x="115" y="6"/>
                    <a:pt x="115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6"/>
                    <a:pt x="113" y="6"/>
                    <a:pt x="114" y="6"/>
                  </a:cubicBezTo>
                  <a:cubicBezTo>
                    <a:pt x="114" y="6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3" y="7"/>
                  </a:cubicBezTo>
                  <a:cubicBezTo>
                    <a:pt x="113" y="7"/>
                    <a:pt x="112" y="7"/>
                    <a:pt x="111" y="7"/>
                  </a:cubicBezTo>
                  <a:cubicBezTo>
                    <a:pt x="111" y="7"/>
                    <a:pt x="110" y="6"/>
                    <a:pt x="110" y="6"/>
                  </a:cubicBezTo>
                  <a:cubicBezTo>
                    <a:pt x="110" y="6"/>
                    <a:pt x="109" y="6"/>
                    <a:pt x="109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7"/>
                    <a:pt x="106" y="7"/>
                    <a:pt x="106" y="6"/>
                  </a:cubicBezTo>
                  <a:cubicBezTo>
                    <a:pt x="106" y="6"/>
                    <a:pt x="105" y="6"/>
                    <a:pt x="105" y="6"/>
                  </a:cubicBezTo>
                  <a:cubicBezTo>
                    <a:pt x="105" y="6"/>
                    <a:pt x="104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6"/>
                    <a:pt x="103" y="7"/>
                    <a:pt x="103" y="7"/>
                  </a:cubicBezTo>
                  <a:cubicBezTo>
                    <a:pt x="102" y="7"/>
                    <a:pt x="102" y="7"/>
                    <a:pt x="101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7"/>
                    <a:pt x="96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6"/>
                    <a:pt x="94" y="6"/>
                    <a:pt x="94" y="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3" y="6"/>
                    <a:pt x="93" y="6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89" y="7"/>
                  </a:cubicBezTo>
                  <a:cubicBezTo>
                    <a:pt x="88" y="7"/>
                    <a:pt x="86" y="7"/>
                    <a:pt x="85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82" y="7"/>
                    <a:pt x="81" y="7"/>
                    <a:pt x="81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79" y="7"/>
                    <a:pt x="79" y="7"/>
                  </a:cubicBezTo>
                  <a:cubicBezTo>
                    <a:pt x="79" y="7"/>
                    <a:pt x="78" y="7"/>
                    <a:pt x="77" y="7"/>
                  </a:cubicBezTo>
                  <a:cubicBezTo>
                    <a:pt x="76" y="7"/>
                    <a:pt x="75" y="7"/>
                    <a:pt x="74" y="7"/>
                  </a:cubicBezTo>
                  <a:cubicBezTo>
                    <a:pt x="73" y="7"/>
                    <a:pt x="73" y="7"/>
                    <a:pt x="72" y="7"/>
                  </a:cubicBezTo>
                  <a:cubicBezTo>
                    <a:pt x="71" y="7"/>
                    <a:pt x="71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7"/>
                    <a:pt x="66" y="7"/>
                  </a:cubicBezTo>
                  <a:cubicBezTo>
                    <a:pt x="66" y="7"/>
                    <a:pt x="65" y="7"/>
                    <a:pt x="64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7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7" y="7"/>
                    <a:pt x="56" y="7"/>
                  </a:cubicBezTo>
                  <a:cubicBezTo>
                    <a:pt x="54" y="7"/>
                    <a:pt x="53" y="7"/>
                    <a:pt x="51" y="7"/>
                  </a:cubicBezTo>
                  <a:cubicBezTo>
                    <a:pt x="51" y="7"/>
                    <a:pt x="50" y="7"/>
                    <a:pt x="49" y="8"/>
                  </a:cubicBezTo>
                  <a:cubicBezTo>
                    <a:pt x="49" y="8"/>
                    <a:pt x="49" y="8"/>
                    <a:pt x="49" y="7"/>
                  </a:cubicBezTo>
                  <a:cubicBezTo>
                    <a:pt x="48" y="7"/>
                    <a:pt x="48" y="7"/>
                    <a:pt x="47" y="7"/>
                  </a:cubicBezTo>
                  <a:cubicBezTo>
                    <a:pt x="47" y="7"/>
                    <a:pt x="47" y="7"/>
                    <a:pt x="46" y="7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3" y="7"/>
                    <a:pt x="42" y="8"/>
                    <a:pt x="41" y="7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6" y="7"/>
                    <a:pt x="25" y="7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8" y="7"/>
                    <a:pt x="18" y="7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6" y="7"/>
                    <a:pt x="5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7" y="3"/>
                    <a:pt x="28" y="3"/>
                  </a:cubicBezTo>
                  <a:cubicBezTo>
                    <a:pt x="28" y="2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3"/>
                    <a:pt x="32" y="3"/>
                    <a:pt x="33" y="2"/>
                  </a:cubicBezTo>
                  <a:cubicBezTo>
                    <a:pt x="33" y="2"/>
                    <a:pt x="34" y="2"/>
                    <a:pt x="35" y="3"/>
                  </a:cubicBezTo>
                  <a:cubicBezTo>
                    <a:pt x="35" y="3"/>
                    <a:pt x="36" y="3"/>
                    <a:pt x="36" y="3"/>
                  </a:cubicBezTo>
                  <a:cubicBezTo>
                    <a:pt x="36" y="3"/>
                    <a:pt x="37" y="3"/>
                    <a:pt x="37" y="3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9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1" y="3"/>
                    <a:pt x="41" y="3"/>
                  </a:cubicBezTo>
                  <a:cubicBezTo>
                    <a:pt x="41" y="3"/>
                    <a:pt x="42" y="3"/>
                    <a:pt x="42" y="3"/>
                  </a:cubicBezTo>
                  <a:cubicBezTo>
                    <a:pt x="43" y="3"/>
                    <a:pt x="43" y="2"/>
                    <a:pt x="44" y="2"/>
                  </a:cubicBezTo>
                  <a:cubicBezTo>
                    <a:pt x="44" y="2"/>
                    <a:pt x="45" y="2"/>
                    <a:pt x="45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6" y="3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3" y="2"/>
                    <a:pt x="54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3" y="3"/>
                    <a:pt x="53" y="4"/>
                  </a:cubicBezTo>
                  <a:cubicBezTo>
                    <a:pt x="53" y="4"/>
                    <a:pt x="53" y="4"/>
                    <a:pt x="54" y="4"/>
                  </a:cubicBezTo>
                  <a:cubicBezTo>
                    <a:pt x="54" y="4"/>
                    <a:pt x="55" y="4"/>
                    <a:pt x="55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4"/>
                    <a:pt x="55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7" y="4"/>
                    <a:pt x="57" y="4"/>
                  </a:cubicBezTo>
                  <a:cubicBezTo>
                    <a:pt x="57" y="3"/>
                    <a:pt x="57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7" y="2"/>
                    <a:pt x="57" y="3"/>
                  </a:cubicBezTo>
                  <a:cubicBezTo>
                    <a:pt x="58" y="3"/>
                    <a:pt x="58" y="3"/>
                    <a:pt x="59" y="2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2"/>
                    <a:pt x="61" y="3"/>
                    <a:pt x="60" y="3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2" y="2"/>
                    <a:pt x="6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3"/>
                    <a:pt x="64" y="3"/>
                  </a:cubicBezTo>
                  <a:cubicBezTo>
                    <a:pt x="64" y="3"/>
                    <a:pt x="64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62" y="5"/>
                    <a:pt x="62" y="6"/>
                    <a:pt x="62" y="6"/>
                  </a:cubicBezTo>
                  <a:cubicBezTo>
                    <a:pt x="63" y="6"/>
                    <a:pt x="64" y="6"/>
                    <a:pt x="64" y="5"/>
                  </a:cubicBezTo>
                  <a:cubicBezTo>
                    <a:pt x="64" y="5"/>
                    <a:pt x="64" y="4"/>
                    <a:pt x="65" y="4"/>
                  </a:cubicBezTo>
                  <a:cubicBezTo>
                    <a:pt x="65" y="4"/>
                    <a:pt x="65" y="4"/>
                    <a:pt x="65" y="3"/>
                  </a:cubicBezTo>
                  <a:cubicBezTo>
                    <a:pt x="65" y="3"/>
                    <a:pt x="64" y="3"/>
                    <a:pt x="64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3"/>
                    <a:pt x="66" y="3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4"/>
                    <a:pt x="68" y="4"/>
                  </a:cubicBezTo>
                  <a:cubicBezTo>
                    <a:pt x="68" y="4"/>
                    <a:pt x="68" y="4"/>
                    <a:pt x="69" y="4"/>
                  </a:cubicBezTo>
                  <a:cubicBezTo>
                    <a:pt x="69" y="3"/>
                    <a:pt x="70" y="3"/>
                    <a:pt x="70" y="3"/>
                  </a:cubicBezTo>
                  <a:cubicBezTo>
                    <a:pt x="71" y="3"/>
                    <a:pt x="71" y="2"/>
                    <a:pt x="71" y="2"/>
                  </a:cubicBezTo>
                  <a:cubicBezTo>
                    <a:pt x="72" y="2"/>
                    <a:pt x="72" y="2"/>
                    <a:pt x="73" y="2"/>
                  </a:cubicBezTo>
                  <a:cubicBezTo>
                    <a:pt x="73" y="2"/>
                    <a:pt x="73" y="2"/>
                    <a:pt x="74" y="2"/>
                  </a:cubicBezTo>
                  <a:cubicBezTo>
                    <a:pt x="74" y="2"/>
                    <a:pt x="75" y="2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2"/>
                    <a:pt x="76" y="2"/>
                    <a:pt x="77" y="2"/>
                  </a:cubicBezTo>
                  <a:cubicBezTo>
                    <a:pt x="78" y="2"/>
                    <a:pt x="78" y="2"/>
                    <a:pt x="79" y="2"/>
                  </a:cubicBezTo>
                  <a:cubicBezTo>
                    <a:pt x="79" y="2"/>
                    <a:pt x="79" y="2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3"/>
                    <a:pt x="83" y="3"/>
                  </a:cubicBezTo>
                  <a:cubicBezTo>
                    <a:pt x="83" y="3"/>
                    <a:pt x="83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3"/>
                    <a:pt x="86" y="3"/>
                    <a:pt x="86" y="3"/>
                  </a:cubicBezTo>
                  <a:cubicBezTo>
                    <a:pt x="86" y="3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8" y="4"/>
                    <a:pt x="88" y="4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3"/>
                    <a:pt x="89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7" y="3"/>
                    <a:pt x="86" y="3"/>
                    <a:pt x="86" y="3"/>
                  </a:cubicBezTo>
                  <a:cubicBezTo>
                    <a:pt x="86" y="3"/>
                    <a:pt x="87" y="3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9" y="2"/>
                    <a:pt x="89" y="2"/>
                    <a:pt x="91" y="2"/>
                  </a:cubicBezTo>
                  <a:cubicBezTo>
                    <a:pt x="92" y="2"/>
                    <a:pt x="92" y="1"/>
                    <a:pt x="93" y="2"/>
                  </a:cubicBezTo>
                  <a:cubicBezTo>
                    <a:pt x="93" y="2"/>
                    <a:pt x="93" y="2"/>
                    <a:pt x="94" y="1"/>
                  </a:cubicBezTo>
                  <a:cubicBezTo>
                    <a:pt x="94" y="1"/>
                    <a:pt x="94" y="1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2"/>
                    <a:pt x="95" y="2"/>
                    <a:pt x="95" y="1"/>
                  </a:cubicBezTo>
                  <a:cubicBezTo>
                    <a:pt x="96" y="1"/>
                    <a:pt x="96" y="2"/>
                    <a:pt x="96" y="2"/>
                  </a:cubicBezTo>
                  <a:cubicBezTo>
                    <a:pt x="96" y="2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7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100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3"/>
                    <a:pt x="102" y="3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2"/>
                    <a:pt x="103" y="3"/>
                    <a:pt x="103" y="2"/>
                  </a:cubicBezTo>
                  <a:cubicBezTo>
                    <a:pt x="103" y="2"/>
                    <a:pt x="103" y="2"/>
                    <a:pt x="104" y="1"/>
                  </a:cubicBezTo>
                  <a:cubicBezTo>
                    <a:pt x="104" y="1"/>
                    <a:pt x="105" y="1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2"/>
                    <a:pt x="107" y="2"/>
                    <a:pt x="108" y="1"/>
                  </a:cubicBezTo>
                  <a:cubicBezTo>
                    <a:pt x="108" y="1"/>
                    <a:pt x="109" y="1"/>
                    <a:pt x="109" y="1"/>
                  </a:cubicBezTo>
                  <a:cubicBezTo>
                    <a:pt x="109" y="1"/>
                    <a:pt x="110" y="2"/>
                    <a:pt x="110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1"/>
                    <a:pt x="114" y="1"/>
                    <a:pt x="115" y="1"/>
                  </a:cubicBezTo>
                  <a:cubicBezTo>
                    <a:pt x="115" y="2"/>
                    <a:pt x="115" y="2"/>
                    <a:pt x="115" y="1"/>
                  </a:cubicBezTo>
                  <a:cubicBezTo>
                    <a:pt x="116" y="1"/>
                    <a:pt x="117" y="1"/>
                    <a:pt x="117" y="1"/>
                  </a:cubicBezTo>
                  <a:cubicBezTo>
                    <a:pt x="118" y="1"/>
                    <a:pt x="119" y="1"/>
                    <a:pt x="119" y="1"/>
                  </a:cubicBezTo>
                  <a:cubicBezTo>
                    <a:pt x="119" y="2"/>
                    <a:pt x="120" y="2"/>
                    <a:pt x="120" y="2"/>
                  </a:cubicBezTo>
                  <a:cubicBezTo>
                    <a:pt x="120" y="2"/>
                    <a:pt x="121" y="2"/>
                    <a:pt x="121" y="2"/>
                  </a:cubicBezTo>
                  <a:cubicBezTo>
                    <a:pt x="121" y="1"/>
                    <a:pt x="121" y="2"/>
                    <a:pt x="122" y="2"/>
                  </a:cubicBezTo>
                  <a:close/>
                  <a:moveTo>
                    <a:pt x="175" y="6"/>
                  </a:moveTo>
                  <a:cubicBezTo>
                    <a:pt x="175" y="6"/>
                    <a:pt x="175" y="6"/>
                    <a:pt x="17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6"/>
                    <a:pt x="174" y="6"/>
                  </a:cubicBezTo>
                  <a:cubicBezTo>
                    <a:pt x="174" y="6"/>
                    <a:pt x="175" y="6"/>
                    <a:pt x="175" y="6"/>
                  </a:cubicBezTo>
                  <a:close/>
                  <a:moveTo>
                    <a:pt x="183" y="1"/>
                  </a:moveTo>
                  <a:cubicBezTo>
                    <a:pt x="183" y="2"/>
                    <a:pt x="183" y="1"/>
                    <a:pt x="183" y="1"/>
                  </a:cubicBezTo>
                  <a:cubicBezTo>
                    <a:pt x="183" y="1"/>
                    <a:pt x="184" y="1"/>
                    <a:pt x="184" y="1"/>
                  </a:cubicBezTo>
                  <a:cubicBezTo>
                    <a:pt x="184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lose/>
                  <a:moveTo>
                    <a:pt x="187" y="2"/>
                  </a:moveTo>
                  <a:cubicBezTo>
                    <a:pt x="187" y="2"/>
                    <a:pt x="187" y="2"/>
                    <a:pt x="187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3"/>
                    <a:pt x="187" y="3"/>
                    <a:pt x="187" y="2"/>
                  </a:cubicBezTo>
                  <a:close/>
                  <a:moveTo>
                    <a:pt x="117" y="4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7" y="3"/>
                    <a:pt x="117" y="3"/>
                    <a:pt x="117" y="3"/>
                  </a:cubicBezTo>
                  <a:lnTo>
                    <a:pt x="117" y="4"/>
                  </a:lnTo>
                  <a:close/>
                  <a:moveTo>
                    <a:pt x="171" y="5"/>
                  </a:move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lose/>
                  <a:moveTo>
                    <a:pt x="187" y="4"/>
                  </a:move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lose/>
                  <a:moveTo>
                    <a:pt x="167" y="3"/>
                  </a:moveTo>
                  <a:cubicBezTo>
                    <a:pt x="167" y="3"/>
                    <a:pt x="167" y="2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6" y="2"/>
                    <a:pt x="165" y="3"/>
                    <a:pt x="165" y="3"/>
                  </a:cubicBezTo>
                  <a:cubicBezTo>
                    <a:pt x="165" y="3"/>
                    <a:pt x="165" y="3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3"/>
                    <a:pt x="166" y="3"/>
                    <a:pt x="167" y="3"/>
                  </a:cubicBezTo>
                  <a:close/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4"/>
                  </a:cubicBezTo>
                  <a:cubicBezTo>
                    <a:pt x="76" y="4"/>
                    <a:pt x="76" y="3"/>
                    <a:pt x="75" y="3"/>
                  </a:cubicBezTo>
                  <a:cubicBezTo>
                    <a:pt x="75" y="3"/>
                    <a:pt x="75" y="3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4"/>
                    <a:pt x="74" y="4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6"/>
                    <a:pt x="76" y="5"/>
                  </a:cubicBezTo>
                  <a:cubicBezTo>
                    <a:pt x="76" y="5"/>
                    <a:pt x="77" y="5"/>
                    <a:pt x="77" y="5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174" y="4"/>
                  </a:moveTo>
                  <a:cubicBezTo>
                    <a:pt x="174" y="3"/>
                    <a:pt x="174" y="3"/>
                    <a:pt x="175" y="3"/>
                  </a:cubicBezTo>
                  <a:cubicBezTo>
                    <a:pt x="175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3" y="2"/>
                    <a:pt x="172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2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2" y="3"/>
                    <a:pt x="172" y="4"/>
                    <a:pt x="172" y="3"/>
                  </a:cubicBezTo>
                  <a:cubicBezTo>
                    <a:pt x="173" y="3"/>
                    <a:pt x="173" y="4"/>
                    <a:pt x="173" y="4"/>
                  </a:cubicBezTo>
                  <a:cubicBezTo>
                    <a:pt x="173" y="4"/>
                    <a:pt x="172" y="4"/>
                    <a:pt x="172" y="4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3" y="4"/>
                    <a:pt x="174" y="4"/>
                    <a:pt x="174" y="4"/>
                  </a:cubicBezTo>
                  <a:close/>
                  <a:moveTo>
                    <a:pt x="104" y="3"/>
                  </a:moveTo>
                  <a:cubicBezTo>
                    <a:pt x="104" y="3"/>
                    <a:pt x="104" y="4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3"/>
                    <a:pt x="105" y="3"/>
                  </a:cubicBezTo>
                  <a:cubicBezTo>
                    <a:pt x="105" y="3"/>
                    <a:pt x="104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lose/>
                  <a:moveTo>
                    <a:pt x="180" y="5"/>
                  </a:moveTo>
                  <a:cubicBezTo>
                    <a:pt x="180" y="5"/>
                    <a:pt x="180" y="5"/>
                    <a:pt x="180" y="5"/>
                  </a:cubicBezTo>
                  <a:cubicBezTo>
                    <a:pt x="181" y="5"/>
                    <a:pt x="181" y="5"/>
                    <a:pt x="182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0" y="4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lose/>
                  <a:moveTo>
                    <a:pt x="116" y="5"/>
                  </a:move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5"/>
                    <a:pt x="116" y="5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33" y="5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4" y="4"/>
                  </a:cubicBezTo>
                  <a:cubicBezTo>
                    <a:pt x="34" y="5"/>
                    <a:pt x="34" y="5"/>
                    <a:pt x="33" y="5"/>
                  </a:cubicBezTo>
                  <a:close/>
                  <a:moveTo>
                    <a:pt x="152" y="3"/>
                  </a:moveTo>
                  <a:cubicBezTo>
                    <a:pt x="152" y="3"/>
                    <a:pt x="152" y="3"/>
                    <a:pt x="152" y="3"/>
                  </a:cubicBezTo>
                  <a:cubicBezTo>
                    <a:pt x="151" y="3"/>
                    <a:pt x="151" y="4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4"/>
                    <a:pt x="153" y="3"/>
                    <a:pt x="153" y="3"/>
                  </a:cubicBezTo>
                  <a:cubicBezTo>
                    <a:pt x="152" y="3"/>
                    <a:pt x="152" y="3"/>
                    <a:pt x="152" y="3"/>
                  </a:cubicBezTo>
                  <a:close/>
                  <a:moveTo>
                    <a:pt x="199" y="3"/>
                  </a:moveTo>
                  <a:cubicBezTo>
                    <a:pt x="199" y="3"/>
                    <a:pt x="199" y="3"/>
                    <a:pt x="199" y="3"/>
                  </a:cubicBezTo>
                  <a:cubicBezTo>
                    <a:pt x="199" y="3"/>
                    <a:pt x="199" y="3"/>
                    <a:pt x="198" y="3"/>
                  </a:cubicBezTo>
                  <a:cubicBezTo>
                    <a:pt x="198" y="3"/>
                    <a:pt x="198" y="3"/>
                    <a:pt x="197" y="3"/>
                  </a:cubicBezTo>
                  <a:cubicBezTo>
                    <a:pt x="197" y="3"/>
                    <a:pt x="197" y="3"/>
                    <a:pt x="197" y="4"/>
                  </a:cubicBezTo>
                  <a:cubicBezTo>
                    <a:pt x="198" y="4"/>
                    <a:pt x="198" y="3"/>
                    <a:pt x="199" y="3"/>
                  </a:cubicBezTo>
                  <a:close/>
                  <a:moveTo>
                    <a:pt x="206" y="4"/>
                  </a:moveTo>
                  <a:cubicBezTo>
                    <a:pt x="206" y="4"/>
                    <a:pt x="206" y="5"/>
                    <a:pt x="206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07" y="5"/>
                    <a:pt x="207" y="5"/>
                    <a:pt x="207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7" y="4"/>
                    <a:pt x="207" y="4"/>
                    <a:pt x="206" y="4"/>
                  </a:cubicBezTo>
                  <a:cubicBezTo>
                    <a:pt x="206" y="4"/>
                    <a:pt x="206" y="4"/>
                    <a:pt x="206" y="4"/>
                  </a:cubicBezTo>
                  <a:close/>
                  <a:moveTo>
                    <a:pt x="107" y="4"/>
                  </a:moveTo>
                  <a:cubicBezTo>
                    <a:pt x="107" y="4"/>
                    <a:pt x="107" y="4"/>
                    <a:pt x="108" y="4"/>
                  </a:cubicBezTo>
                  <a:cubicBezTo>
                    <a:pt x="108" y="5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lose/>
                  <a:moveTo>
                    <a:pt x="212" y="3"/>
                  </a:move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3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lose/>
                  <a:moveTo>
                    <a:pt x="96" y="5"/>
                  </a:move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4"/>
                    <a:pt x="96" y="4"/>
                  </a:cubicBezTo>
                  <a:cubicBezTo>
                    <a:pt x="96" y="4"/>
                    <a:pt x="96" y="5"/>
                    <a:pt x="96" y="5"/>
                  </a:cubicBezTo>
                  <a:close/>
                  <a:moveTo>
                    <a:pt x="111" y="4"/>
                  </a:moveTo>
                  <a:cubicBezTo>
                    <a:pt x="111" y="4"/>
                    <a:pt x="110" y="4"/>
                    <a:pt x="110" y="4"/>
                  </a:cubicBezTo>
                  <a:cubicBezTo>
                    <a:pt x="110" y="5"/>
                    <a:pt x="110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4"/>
                    <a:pt x="111" y="4"/>
                  </a:cubicBezTo>
                  <a:cubicBezTo>
                    <a:pt x="111" y="4"/>
                    <a:pt x="111" y="4"/>
                    <a:pt x="111" y="4"/>
                  </a:cubicBezTo>
                  <a:close/>
                  <a:moveTo>
                    <a:pt x="113" y="4"/>
                  </a:moveTo>
                  <a:cubicBezTo>
                    <a:pt x="113" y="4"/>
                    <a:pt x="113" y="4"/>
                    <a:pt x="113" y="5"/>
                  </a:cubicBezTo>
                  <a:cubicBezTo>
                    <a:pt x="114" y="5"/>
                    <a:pt x="114" y="5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45" y="4"/>
                  </a:moveTo>
                  <a:cubicBezTo>
                    <a:pt x="144" y="4"/>
                    <a:pt x="144" y="4"/>
                    <a:pt x="144" y="4"/>
                  </a:cubicBezTo>
                  <a:cubicBezTo>
                    <a:pt x="144" y="4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lose/>
                  <a:moveTo>
                    <a:pt x="147" y="2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7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1"/>
                    <a:pt x="148" y="2"/>
                    <a:pt x="148" y="2"/>
                  </a:cubicBezTo>
                  <a:cubicBezTo>
                    <a:pt x="147" y="2"/>
                    <a:pt x="147" y="2"/>
                    <a:pt x="147" y="2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9" y="4"/>
                    <a:pt x="158" y="5"/>
                    <a:pt x="158" y="5"/>
                  </a:cubicBezTo>
                  <a:close/>
                  <a:moveTo>
                    <a:pt x="83" y="4"/>
                  </a:moveTo>
                  <a:cubicBezTo>
                    <a:pt x="83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lose/>
                  <a:moveTo>
                    <a:pt x="45" y="5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136" y="5"/>
                  </a:moveTo>
                  <a:cubicBezTo>
                    <a:pt x="136" y="5"/>
                    <a:pt x="137" y="5"/>
                    <a:pt x="137" y="5"/>
                  </a:cubicBezTo>
                  <a:cubicBezTo>
                    <a:pt x="137" y="5"/>
                    <a:pt x="137" y="5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6" y="4"/>
                    <a:pt x="136" y="5"/>
                  </a:cubicBezTo>
                  <a:close/>
                  <a:moveTo>
                    <a:pt x="85" y="6"/>
                  </a:move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5" y="6"/>
                    <a:pt x="85" y="6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6"/>
                    <a:pt x="81" y="6"/>
                  </a:cubicBezTo>
                  <a:cubicBezTo>
                    <a:pt x="81" y="6"/>
                    <a:pt x="81" y="6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0" y="5"/>
                  </a:cubicBezTo>
                  <a:close/>
                  <a:moveTo>
                    <a:pt x="197" y="1"/>
                  </a:move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8" y="2"/>
                    <a:pt x="198" y="2"/>
                  </a:cubicBezTo>
                  <a:cubicBezTo>
                    <a:pt x="198" y="2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8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lose/>
                  <a:moveTo>
                    <a:pt x="125" y="6"/>
                  </a:move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lose/>
                  <a:moveTo>
                    <a:pt x="135" y="2"/>
                  </a:move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lose/>
                  <a:moveTo>
                    <a:pt x="162" y="3"/>
                  </a:move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lose/>
                  <a:moveTo>
                    <a:pt x="154" y="3"/>
                  </a:moveTo>
                  <a:cubicBezTo>
                    <a:pt x="154" y="3"/>
                    <a:pt x="154" y="4"/>
                    <a:pt x="154" y="4"/>
                  </a:cubicBezTo>
                  <a:cubicBezTo>
                    <a:pt x="154" y="4"/>
                    <a:pt x="154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113" y="2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2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2"/>
                    <a:pt x="113" y="2"/>
                  </a:cubicBezTo>
                  <a:close/>
                  <a:moveTo>
                    <a:pt x="47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lose/>
                  <a:moveTo>
                    <a:pt x="110" y="3"/>
                  </a:move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2"/>
                    <a:pt x="110" y="2"/>
                  </a:cubicBezTo>
                  <a:cubicBezTo>
                    <a:pt x="110" y="2"/>
                    <a:pt x="110" y="2"/>
                    <a:pt x="110" y="3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206" y="3"/>
                  </a:move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lose/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lose/>
                  <a:moveTo>
                    <a:pt x="201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lose/>
                  <a:moveTo>
                    <a:pt x="200" y="1"/>
                  </a:move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lose/>
                  <a:moveTo>
                    <a:pt x="183" y="5"/>
                  </a:move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2" y="5"/>
                    <a:pt x="183" y="5"/>
                  </a:cubicBezTo>
                  <a:close/>
                  <a:moveTo>
                    <a:pt x="171" y="3"/>
                  </a:moveTo>
                  <a:cubicBezTo>
                    <a:pt x="171" y="2"/>
                    <a:pt x="171" y="2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lose/>
                  <a:moveTo>
                    <a:pt x="157" y="5"/>
                  </a:move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lose/>
                  <a:moveTo>
                    <a:pt x="149" y="3"/>
                  </a:moveTo>
                  <a:cubicBezTo>
                    <a:pt x="149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3"/>
                    <a:pt x="150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lose/>
                  <a:moveTo>
                    <a:pt x="148" y="5"/>
                  </a:move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4"/>
                  </a:cubicBezTo>
                  <a:cubicBezTo>
                    <a:pt x="148" y="4"/>
                    <a:pt x="148" y="4"/>
                    <a:pt x="148" y="5"/>
                  </a:cubicBezTo>
                  <a:close/>
                  <a:moveTo>
                    <a:pt x="138" y="5"/>
                  </a:move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lose/>
                  <a:moveTo>
                    <a:pt x="135" y="6"/>
                  </a:moveTo>
                  <a:cubicBezTo>
                    <a:pt x="135" y="6"/>
                    <a:pt x="135" y="6"/>
                    <a:pt x="135" y="6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5" y="6"/>
                    <a:pt x="135" y="6"/>
                    <a:pt x="135" y="6"/>
                  </a:cubicBezTo>
                  <a:close/>
                  <a:moveTo>
                    <a:pt x="128" y="3"/>
                  </a:move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lnTo>
                    <a:pt x="128" y="3"/>
                  </a:lnTo>
                  <a:close/>
                  <a:moveTo>
                    <a:pt x="125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lose/>
                  <a:moveTo>
                    <a:pt x="121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lose/>
                  <a:moveTo>
                    <a:pt x="99" y="3"/>
                  </a:move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100" y="3"/>
                  </a:cubicBezTo>
                  <a:cubicBezTo>
                    <a:pt x="100" y="3"/>
                    <a:pt x="99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91" y="5"/>
                  </a:move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lose/>
                  <a:moveTo>
                    <a:pt x="72" y="4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lose/>
                  <a:moveTo>
                    <a:pt x="210" y="6"/>
                  </a:moveTo>
                  <a:cubicBezTo>
                    <a:pt x="210" y="6"/>
                    <a:pt x="210" y="6"/>
                    <a:pt x="210" y="6"/>
                  </a:cubicBezTo>
                  <a:cubicBezTo>
                    <a:pt x="210" y="5"/>
                    <a:pt x="210" y="5"/>
                    <a:pt x="210" y="5"/>
                  </a:cubicBezTo>
                  <a:lnTo>
                    <a:pt x="210" y="6"/>
                  </a:lnTo>
                  <a:close/>
                  <a:moveTo>
                    <a:pt x="211" y="5"/>
                  </a:moveTo>
                  <a:cubicBezTo>
                    <a:pt x="211" y="5"/>
                    <a:pt x="211" y="5"/>
                    <a:pt x="211" y="5"/>
                  </a:cubicBezTo>
                  <a:cubicBezTo>
                    <a:pt x="211" y="5"/>
                    <a:pt x="211" y="5"/>
                    <a:pt x="211" y="5"/>
                  </a:cubicBezTo>
                  <a:close/>
                  <a:moveTo>
                    <a:pt x="212" y="4"/>
                  </a:moveTo>
                  <a:cubicBezTo>
                    <a:pt x="212" y="4"/>
                    <a:pt x="212" y="4"/>
                    <a:pt x="212" y="4"/>
                  </a:cubicBezTo>
                  <a:cubicBezTo>
                    <a:pt x="212" y="4"/>
                    <a:pt x="212" y="4"/>
                    <a:pt x="212" y="4"/>
                  </a:cubicBezTo>
                  <a:close/>
                  <a:moveTo>
                    <a:pt x="214" y="5"/>
                  </a:move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lose/>
                  <a:moveTo>
                    <a:pt x="200" y="3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199" y="3"/>
                    <a:pt x="199" y="3"/>
                    <a:pt x="199" y="3"/>
                  </a:cubicBezTo>
                  <a:lnTo>
                    <a:pt x="200" y="3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8" y="2"/>
                    <a:pt x="108" y="2"/>
                    <a:pt x="108" y="2"/>
                  </a:cubicBezTo>
                  <a:lnTo>
                    <a:pt x="107" y="2"/>
                  </a:ln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93" y="2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lose/>
                  <a:moveTo>
                    <a:pt x="82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2" y="3"/>
                    <a:pt x="82" y="3"/>
                    <a:pt x="82" y="3"/>
                  </a:cubicBezTo>
                  <a:close/>
                  <a:moveTo>
                    <a:pt x="182" y="3"/>
                  </a:move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lose/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lose/>
                  <a:moveTo>
                    <a:pt x="58" y="5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5"/>
                  </a:cubicBezTo>
                  <a:close/>
                  <a:moveTo>
                    <a:pt x="55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169" y="4"/>
                  </a:move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lose/>
                  <a:moveTo>
                    <a:pt x="163" y="1"/>
                  </a:moveTo>
                  <a:cubicBezTo>
                    <a:pt x="163" y="2"/>
                    <a:pt x="163" y="2"/>
                    <a:pt x="163" y="2"/>
                  </a:cubicBezTo>
                  <a:cubicBezTo>
                    <a:pt x="163" y="1"/>
                    <a:pt x="163" y="1"/>
                    <a:pt x="16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105"/>
            <p:cNvSpPr>
              <a:spLocks noEditPoints="1"/>
            </p:cNvSpPr>
            <p:nvPr/>
          </p:nvSpPr>
          <p:spPr bwMode="auto">
            <a:xfrm>
              <a:off x="4490" y="1995"/>
              <a:ext cx="1375" cy="125"/>
            </a:xfrm>
            <a:custGeom>
              <a:avLst/>
              <a:gdLst>
                <a:gd name="T0" fmla="*/ 33 w 102"/>
                <a:gd name="T1" fmla="*/ 7 h 7"/>
                <a:gd name="T2" fmla="*/ 25 w 102"/>
                <a:gd name="T3" fmla="*/ 6 h 7"/>
                <a:gd name="T4" fmla="*/ 21 w 102"/>
                <a:gd name="T5" fmla="*/ 5 h 7"/>
                <a:gd name="T6" fmla="*/ 17 w 102"/>
                <a:gd name="T7" fmla="*/ 6 h 7"/>
                <a:gd name="T8" fmla="*/ 10 w 102"/>
                <a:gd name="T9" fmla="*/ 6 h 7"/>
                <a:gd name="T10" fmla="*/ 4 w 102"/>
                <a:gd name="T11" fmla="*/ 6 h 7"/>
                <a:gd name="T12" fmla="*/ 1 w 102"/>
                <a:gd name="T13" fmla="*/ 3 h 7"/>
                <a:gd name="T14" fmla="*/ 3 w 102"/>
                <a:gd name="T15" fmla="*/ 3 h 7"/>
                <a:gd name="T16" fmla="*/ 8 w 102"/>
                <a:gd name="T17" fmla="*/ 0 h 7"/>
                <a:gd name="T18" fmla="*/ 12 w 102"/>
                <a:gd name="T19" fmla="*/ 2 h 7"/>
                <a:gd name="T20" fmla="*/ 13 w 102"/>
                <a:gd name="T21" fmla="*/ 4 h 7"/>
                <a:gd name="T22" fmla="*/ 18 w 102"/>
                <a:gd name="T23" fmla="*/ 1 h 7"/>
                <a:gd name="T24" fmla="*/ 23 w 102"/>
                <a:gd name="T25" fmla="*/ 0 h 7"/>
                <a:gd name="T26" fmla="*/ 32 w 102"/>
                <a:gd name="T27" fmla="*/ 3 h 7"/>
                <a:gd name="T28" fmla="*/ 36 w 102"/>
                <a:gd name="T29" fmla="*/ 1 h 7"/>
                <a:gd name="T30" fmla="*/ 36 w 102"/>
                <a:gd name="T31" fmla="*/ 4 h 7"/>
                <a:gd name="T32" fmla="*/ 42 w 102"/>
                <a:gd name="T33" fmla="*/ 0 h 7"/>
                <a:gd name="T34" fmla="*/ 47 w 102"/>
                <a:gd name="T35" fmla="*/ 0 h 7"/>
                <a:gd name="T36" fmla="*/ 48 w 102"/>
                <a:gd name="T37" fmla="*/ 3 h 7"/>
                <a:gd name="T38" fmla="*/ 53 w 102"/>
                <a:gd name="T39" fmla="*/ 0 h 7"/>
                <a:gd name="T40" fmla="*/ 58 w 102"/>
                <a:gd name="T41" fmla="*/ 3 h 7"/>
                <a:gd name="T42" fmla="*/ 58 w 102"/>
                <a:gd name="T43" fmla="*/ 5 h 7"/>
                <a:gd name="T44" fmla="*/ 59 w 102"/>
                <a:gd name="T45" fmla="*/ 2 h 7"/>
                <a:gd name="T46" fmla="*/ 62 w 102"/>
                <a:gd name="T47" fmla="*/ 2 h 7"/>
                <a:gd name="T48" fmla="*/ 70 w 102"/>
                <a:gd name="T49" fmla="*/ 2 h 7"/>
                <a:gd name="T50" fmla="*/ 75 w 102"/>
                <a:gd name="T51" fmla="*/ 1 h 7"/>
                <a:gd name="T52" fmla="*/ 81 w 102"/>
                <a:gd name="T53" fmla="*/ 2 h 7"/>
                <a:gd name="T54" fmla="*/ 79 w 102"/>
                <a:gd name="T55" fmla="*/ 0 h 7"/>
                <a:gd name="T56" fmla="*/ 85 w 102"/>
                <a:gd name="T57" fmla="*/ 2 h 7"/>
                <a:gd name="T58" fmla="*/ 87 w 102"/>
                <a:gd name="T59" fmla="*/ 5 h 7"/>
                <a:gd name="T60" fmla="*/ 93 w 102"/>
                <a:gd name="T61" fmla="*/ 1 h 7"/>
                <a:gd name="T62" fmla="*/ 99 w 102"/>
                <a:gd name="T63" fmla="*/ 1 h 7"/>
                <a:gd name="T64" fmla="*/ 101 w 102"/>
                <a:gd name="T65" fmla="*/ 2 h 7"/>
                <a:gd name="T66" fmla="*/ 101 w 102"/>
                <a:gd name="T67" fmla="*/ 6 h 7"/>
                <a:gd name="T68" fmla="*/ 96 w 102"/>
                <a:gd name="T69" fmla="*/ 4 h 7"/>
                <a:gd name="T70" fmla="*/ 86 w 102"/>
                <a:gd name="T71" fmla="*/ 6 h 7"/>
                <a:gd name="T72" fmla="*/ 80 w 102"/>
                <a:gd name="T73" fmla="*/ 7 h 7"/>
                <a:gd name="T74" fmla="*/ 76 w 102"/>
                <a:gd name="T75" fmla="*/ 6 h 7"/>
                <a:gd name="T76" fmla="*/ 72 w 102"/>
                <a:gd name="T77" fmla="*/ 5 h 7"/>
                <a:gd name="T78" fmla="*/ 68 w 102"/>
                <a:gd name="T79" fmla="*/ 6 h 7"/>
                <a:gd name="T80" fmla="*/ 59 w 102"/>
                <a:gd name="T81" fmla="*/ 7 h 7"/>
                <a:gd name="T82" fmla="*/ 53 w 102"/>
                <a:gd name="T83" fmla="*/ 5 h 7"/>
                <a:gd name="T84" fmla="*/ 52 w 102"/>
                <a:gd name="T85" fmla="*/ 6 h 7"/>
                <a:gd name="T86" fmla="*/ 44 w 102"/>
                <a:gd name="T87" fmla="*/ 7 h 7"/>
                <a:gd name="T88" fmla="*/ 34 w 102"/>
                <a:gd name="T89" fmla="*/ 5 h 7"/>
                <a:gd name="T90" fmla="*/ 64 w 102"/>
                <a:gd name="T91" fmla="*/ 3 h 7"/>
                <a:gd name="T92" fmla="*/ 10 w 102"/>
                <a:gd name="T93" fmla="*/ 3 h 7"/>
                <a:gd name="T94" fmla="*/ 10 w 102"/>
                <a:gd name="T95" fmla="*/ 4 h 7"/>
                <a:gd name="T96" fmla="*/ 62 w 102"/>
                <a:gd name="T97" fmla="*/ 6 h 7"/>
                <a:gd name="T98" fmla="*/ 95 w 102"/>
                <a:gd name="T99" fmla="*/ 4 h 7"/>
                <a:gd name="T100" fmla="*/ 83 w 102"/>
                <a:gd name="T101" fmla="*/ 2 h 7"/>
                <a:gd name="T102" fmla="*/ 43 w 102"/>
                <a:gd name="T103" fmla="*/ 6 h 7"/>
                <a:gd name="T104" fmla="*/ 83 w 102"/>
                <a:gd name="T105" fmla="*/ 5 h 7"/>
                <a:gd name="T106" fmla="*/ 74 w 102"/>
                <a:gd name="T107" fmla="*/ 5 h 7"/>
                <a:gd name="T108" fmla="*/ 64 w 102"/>
                <a:gd name="T109" fmla="*/ 5 h 7"/>
                <a:gd name="T110" fmla="*/ 95 w 102"/>
                <a:gd name="T111" fmla="*/ 1 h 7"/>
                <a:gd name="T112" fmla="*/ 32 w 102"/>
                <a:gd name="T113" fmla="*/ 6 h 7"/>
                <a:gd name="T114" fmla="*/ 9 w 102"/>
                <a:gd name="T115" fmla="*/ 2 h 7"/>
                <a:gd name="T116" fmla="*/ 83 w 102"/>
                <a:gd name="T117" fmla="*/ 3 h 7"/>
                <a:gd name="T118" fmla="*/ 53 w 102"/>
                <a:gd name="T119" fmla="*/ 5 h 7"/>
                <a:gd name="T120" fmla="*/ 11 w 102"/>
                <a:gd name="T1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7">
                  <a:moveTo>
                    <a:pt x="35" y="3"/>
                  </a:moveTo>
                  <a:cubicBezTo>
                    <a:pt x="35" y="3"/>
                    <a:pt x="35" y="3"/>
                    <a:pt x="35" y="2"/>
                  </a:cubicBezTo>
                  <a:cubicBezTo>
                    <a:pt x="35" y="2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5"/>
                    <a:pt x="33" y="5"/>
                    <a:pt x="33" y="6"/>
                  </a:cubicBezTo>
                  <a:cubicBezTo>
                    <a:pt x="33" y="6"/>
                    <a:pt x="33" y="7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7"/>
                    <a:pt x="23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20" y="5"/>
                    <a:pt x="21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4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5" y="2"/>
                    <a:pt x="16" y="2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1" y="1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2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4"/>
                    <a:pt x="29" y="4"/>
                  </a:cubicBezTo>
                  <a:cubicBezTo>
                    <a:pt x="30" y="3"/>
                    <a:pt x="30" y="4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2"/>
                    <a:pt x="35" y="1"/>
                  </a:cubicBezTo>
                  <a:cubicBezTo>
                    <a:pt x="36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2"/>
                  </a:cubicBezTo>
                  <a:cubicBezTo>
                    <a:pt x="39" y="2"/>
                    <a:pt x="39" y="2"/>
                    <a:pt x="40" y="2"/>
                  </a:cubicBezTo>
                  <a:cubicBezTo>
                    <a:pt x="40" y="2"/>
                    <a:pt x="40" y="2"/>
                    <a:pt x="40" y="3"/>
                  </a:cubicBezTo>
                  <a:cubicBezTo>
                    <a:pt x="40" y="3"/>
                    <a:pt x="41" y="3"/>
                    <a:pt x="41" y="2"/>
                  </a:cubicBezTo>
                  <a:cubicBezTo>
                    <a:pt x="42" y="2"/>
                    <a:pt x="42" y="2"/>
                    <a:pt x="42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3"/>
                    <a:pt x="43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4" y="4"/>
                    <a:pt x="44" y="4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2"/>
                  </a:cubicBezTo>
                  <a:cubicBezTo>
                    <a:pt x="48" y="2"/>
                    <a:pt x="48" y="2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2"/>
                    <a:pt x="49" y="2"/>
                  </a:cubicBezTo>
                  <a:cubicBezTo>
                    <a:pt x="49" y="3"/>
                    <a:pt x="49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3"/>
                    <a:pt x="50" y="3"/>
                    <a:pt x="50" y="2"/>
                  </a:cubicBezTo>
                  <a:cubicBezTo>
                    <a:pt x="50" y="1"/>
                    <a:pt x="50" y="1"/>
                    <a:pt x="50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2"/>
                    <a:pt x="57" y="2"/>
                  </a:cubicBezTo>
                  <a:cubicBezTo>
                    <a:pt x="57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6" y="3"/>
                    <a:pt x="56" y="3"/>
                  </a:cubicBezTo>
                  <a:cubicBezTo>
                    <a:pt x="56" y="4"/>
                    <a:pt x="56" y="4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5" y="5"/>
                    <a:pt x="55" y="5"/>
                  </a:cubicBezTo>
                  <a:cubicBezTo>
                    <a:pt x="55" y="5"/>
                    <a:pt x="56" y="5"/>
                    <a:pt x="56" y="5"/>
                  </a:cubicBezTo>
                  <a:cubicBezTo>
                    <a:pt x="57" y="5"/>
                    <a:pt x="57" y="4"/>
                    <a:pt x="57" y="4"/>
                  </a:cubicBezTo>
                  <a:cubicBezTo>
                    <a:pt x="57" y="4"/>
                    <a:pt x="57" y="4"/>
                    <a:pt x="58" y="4"/>
                  </a:cubicBezTo>
                  <a:cubicBezTo>
                    <a:pt x="58" y="4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8" y="5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9" y="3"/>
                    <a:pt x="58" y="2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59" y="3"/>
                    <a:pt x="59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1" y="2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1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3" y="2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6" y="0"/>
                    <a:pt x="66" y="1"/>
                  </a:cubicBezTo>
                  <a:cubicBezTo>
                    <a:pt x="66" y="1"/>
                    <a:pt x="66" y="1"/>
                    <a:pt x="67" y="1"/>
                  </a:cubicBezTo>
                  <a:cubicBezTo>
                    <a:pt x="67" y="1"/>
                    <a:pt x="68" y="0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70" y="1"/>
                    <a:pt x="70" y="1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2"/>
                    <a:pt x="71" y="2"/>
                    <a:pt x="71" y="2"/>
                  </a:cubicBezTo>
                  <a:cubicBezTo>
                    <a:pt x="71" y="2"/>
                    <a:pt x="71" y="2"/>
                    <a:pt x="71" y="3"/>
                  </a:cubicBezTo>
                  <a:cubicBezTo>
                    <a:pt x="72" y="3"/>
                    <a:pt x="72" y="2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4" y="1"/>
                  </a:cubicBezTo>
                  <a:cubicBezTo>
                    <a:pt x="74" y="1"/>
                    <a:pt x="74" y="1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1"/>
                    <a:pt x="76" y="2"/>
                    <a:pt x="76" y="2"/>
                  </a:cubicBezTo>
                  <a:cubicBezTo>
                    <a:pt x="75" y="2"/>
                    <a:pt x="75" y="3"/>
                    <a:pt x="75" y="3"/>
                  </a:cubicBezTo>
                  <a:cubicBezTo>
                    <a:pt x="74" y="3"/>
                    <a:pt x="75" y="3"/>
                    <a:pt x="75" y="3"/>
                  </a:cubicBezTo>
                  <a:cubicBezTo>
                    <a:pt x="75" y="3"/>
                    <a:pt x="75" y="4"/>
                    <a:pt x="75" y="4"/>
                  </a:cubicBezTo>
                  <a:cubicBezTo>
                    <a:pt x="76" y="4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80" y="4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9" y="2"/>
                    <a:pt x="80" y="2"/>
                  </a:cubicBezTo>
                  <a:cubicBezTo>
                    <a:pt x="80" y="2"/>
                    <a:pt x="80" y="1"/>
                    <a:pt x="80" y="1"/>
                  </a:cubicBezTo>
                  <a:cubicBezTo>
                    <a:pt x="79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1"/>
                    <a:pt x="78" y="1"/>
                    <a:pt x="78" y="0"/>
                  </a:cubicBezTo>
                  <a:cubicBezTo>
                    <a:pt x="78" y="0"/>
                    <a:pt x="79" y="0"/>
                    <a:pt x="79" y="0"/>
                  </a:cubicBezTo>
                  <a:cubicBezTo>
                    <a:pt x="79" y="0"/>
                    <a:pt x="80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0"/>
                    <a:pt x="83" y="0"/>
                  </a:cubicBezTo>
                  <a:cubicBezTo>
                    <a:pt x="84" y="1"/>
                    <a:pt x="84" y="1"/>
                    <a:pt x="85" y="1"/>
                  </a:cubicBezTo>
                  <a:cubicBezTo>
                    <a:pt x="85" y="0"/>
                    <a:pt x="85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2"/>
                    <a:pt x="85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6" y="3"/>
                  </a:cubicBezTo>
                  <a:cubicBezTo>
                    <a:pt x="86" y="3"/>
                    <a:pt x="86" y="3"/>
                    <a:pt x="85" y="3"/>
                  </a:cubicBezTo>
                  <a:cubicBezTo>
                    <a:pt x="85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4"/>
                    <a:pt x="85" y="3"/>
                    <a:pt x="85" y="4"/>
                  </a:cubicBezTo>
                  <a:cubicBezTo>
                    <a:pt x="85" y="4"/>
                    <a:pt x="86" y="4"/>
                    <a:pt x="86" y="4"/>
                  </a:cubicBezTo>
                  <a:cubicBezTo>
                    <a:pt x="86" y="4"/>
                    <a:pt x="87" y="4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9" y="5"/>
                    <a:pt x="89" y="4"/>
                    <a:pt x="90" y="4"/>
                  </a:cubicBezTo>
                  <a:cubicBezTo>
                    <a:pt x="90" y="4"/>
                    <a:pt x="90" y="3"/>
                    <a:pt x="90" y="3"/>
                  </a:cubicBezTo>
                  <a:cubicBezTo>
                    <a:pt x="90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2"/>
                    <a:pt x="90" y="2"/>
                    <a:pt x="90" y="1"/>
                  </a:cubicBezTo>
                  <a:cubicBezTo>
                    <a:pt x="90" y="1"/>
                    <a:pt x="90" y="1"/>
                    <a:pt x="91" y="1"/>
                  </a:cubicBezTo>
                  <a:cubicBezTo>
                    <a:pt x="91" y="1"/>
                    <a:pt x="91" y="1"/>
                    <a:pt x="92" y="1"/>
                  </a:cubicBezTo>
                  <a:cubicBezTo>
                    <a:pt x="92" y="1"/>
                    <a:pt x="92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5" y="1"/>
                    <a:pt x="95" y="1"/>
                  </a:cubicBezTo>
                  <a:cubicBezTo>
                    <a:pt x="95" y="0"/>
                    <a:pt x="95" y="0"/>
                    <a:pt x="96" y="0"/>
                  </a:cubicBezTo>
                  <a:cubicBezTo>
                    <a:pt x="96" y="0"/>
                    <a:pt x="96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8" y="0"/>
                    <a:pt x="98" y="1"/>
                  </a:cubicBezTo>
                  <a:cubicBezTo>
                    <a:pt x="98" y="1"/>
                    <a:pt x="98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99" y="1"/>
                    <a:pt x="99" y="1"/>
                  </a:cubicBezTo>
                  <a:cubicBezTo>
                    <a:pt x="99" y="1"/>
                    <a:pt x="99" y="1"/>
                    <a:pt x="98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2" y="0"/>
                    <a:pt x="102" y="0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1" y="3"/>
                    <a:pt x="101" y="2"/>
                    <a:pt x="101" y="2"/>
                  </a:cubicBezTo>
                  <a:cubicBezTo>
                    <a:pt x="101" y="2"/>
                    <a:pt x="101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9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8" y="5"/>
                    <a:pt x="98" y="4"/>
                  </a:cubicBezTo>
                  <a:cubicBezTo>
                    <a:pt x="98" y="4"/>
                    <a:pt x="97" y="4"/>
                    <a:pt x="97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5"/>
                    <a:pt x="95" y="5"/>
                  </a:cubicBezTo>
                  <a:cubicBezTo>
                    <a:pt x="95" y="6"/>
                    <a:pt x="95" y="6"/>
                    <a:pt x="95" y="7"/>
                  </a:cubicBezTo>
                  <a:cubicBezTo>
                    <a:pt x="94" y="7"/>
                    <a:pt x="94" y="7"/>
                    <a:pt x="93" y="7"/>
                  </a:cubicBezTo>
                  <a:cubicBezTo>
                    <a:pt x="93" y="7"/>
                    <a:pt x="92" y="6"/>
                    <a:pt x="92" y="6"/>
                  </a:cubicBezTo>
                  <a:cubicBezTo>
                    <a:pt x="92" y="6"/>
                    <a:pt x="91" y="6"/>
                    <a:pt x="91" y="6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89" y="7"/>
                    <a:pt x="88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5" y="6"/>
                    <a:pt x="85" y="6"/>
                    <a:pt x="84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6"/>
                    <a:pt x="81" y="7"/>
                  </a:cubicBezTo>
                  <a:cubicBezTo>
                    <a:pt x="81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79" y="7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5"/>
                    <a:pt x="78" y="5"/>
                  </a:cubicBezTo>
                  <a:cubicBezTo>
                    <a:pt x="77" y="5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7"/>
                    <a:pt x="77" y="7"/>
                    <a:pt x="76" y="7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7"/>
                    <a:pt x="75" y="7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3" y="6"/>
                    <a:pt x="73" y="6"/>
                  </a:cubicBezTo>
                  <a:cubicBezTo>
                    <a:pt x="73" y="6"/>
                    <a:pt x="73" y="6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3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4"/>
                    <a:pt x="68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6"/>
                    <a:pt x="70" y="6"/>
                    <a:pt x="70" y="6"/>
                  </a:cubicBezTo>
                  <a:cubicBezTo>
                    <a:pt x="69" y="6"/>
                    <a:pt x="69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3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2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7"/>
                    <a:pt x="59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6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5" y="6"/>
                    <a:pt x="55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5"/>
                    <a:pt x="53" y="5"/>
                  </a:cubicBezTo>
                  <a:cubicBezTo>
                    <a:pt x="52" y="5"/>
                    <a:pt x="53" y="5"/>
                    <a:pt x="53" y="5"/>
                  </a:cubicBezTo>
                  <a:cubicBezTo>
                    <a:pt x="53" y="5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2" y="4"/>
                  </a:cubicBezTo>
                  <a:cubicBezTo>
                    <a:pt x="52" y="5"/>
                    <a:pt x="51" y="5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2" y="6"/>
                    <a:pt x="52" y="6"/>
                  </a:cubicBezTo>
                  <a:cubicBezTo>
                    <a:pt x="52" y="6"/>
                    <a:pt x="52" y="6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ubicBezTo>
                    <a:pt x="49" y="7"/>
                    <a:pt x="49" y="7"/>
                    <a:pt x="48" y="7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2" y="7"/>
                    <a:pt x="42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9" y="6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4" y="6"/>
                    <a:pt x="34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lose/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lose/>
                  <a:moveTo>
                    <a:pt x="64" y="3"/>
                  </a:moveTo>
                  <a:cubicBezTo>
                    <a:pt x="64" y="2"/>
                    <a:pt x="63" y="2"/>
                    <a:pt x="63" y="2"/>
                  </a:cubicBezTo>
                  <a:cubicBezTo>
                    <a:pt x="63" y="2"/>
                    <a:pt x="63" y="3"/>
                    <a:pt x="63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5" y="4"/>
                    <a:pt x="65" y="4"/>
                  </a:cubicBezTo>
                  <a:cubicBezTo>
                    <a:pt x="65" y="4"/>
                    <a:pt x="65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lose/>
                  <a:moveTo>
                    <a:pt x="62" y="6"/>
                  </a:moveTo>
                  <a:cubicBezTo>
                    <a:pt x="61" y="6"/>
                    <a:pt x="62" y="6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lose/>
                  <a:moveTo>
                    <a:pt x="21" y="4"/>
                  </a:move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5" y="5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83" y="2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40" y="4"/>
                    <a:pt x="40" y="4"/>
                  </a:cubicBezTo>
                  <a:close/>
                  <a:moveTo>
                    <a:pt x="43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lose/>
                  <a:moveTo>
                    <a:pt x="90" y="6"/>
                  </a:moveTo>
                  <a:cubicBezTo>
                    <a:pt x="90" y="6"/>
                    <a:pt x="91" y="6"/>
                    <a:pt x="91" y="6"/>
                  </a:cubicBezTo>
                  <a:cubicBezTo>
                    <a:pt x="91" y="6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0" y="5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lose/>
                  <a:moveTo>
                    <a:pt x="83" y="5"/>
                  </a:moveTo>
                  <a:cubicBezTo>
                    <a:pt x="83" y="5"/>
                    <a:pt x="84" y="5"/>
                    <a:pt x="84" y="5"/>
                  </a:cubicBezTo>
                  <a:cubicBezTo>
                    <a:pt x="84" y="5"/>
                    <a:pt x="84" y="5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lose/>
                  <a:moveTo>
                    <a:pt x="26" y="5"/>
                  </a:moveTo>
                  <a:cubicBezTo>
                    <a:pt x="26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74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5" y="4"/>
                    <a:pt x="75" y="4"/>
                  </a:cubicBezTo>
                  <a:cubicBezTo>
                    <a:pt x="75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5"/>
                  </a:cubicBezTo>
                  <a:close/>
                  <a:moveTo>
                    <a:pt x="16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64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5" y="4"/>
                    <a:pt x="66" y="4"/>
                  </a:cubicBezTo>
                  <a:close/>
                  <a:moveTo>
                    <a:pt x="95" y="1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5" y="1"/>
                  </a:cubicBezTo>
                  <a:close/>
                  <a:moveTo>
                    <a:pt x="99" y="4"/>
                  </a:moveTo>
                  <a:cubicBezTo>
                    <a:pt x="99" y="4"/>
                    <a:pt x="100" y="3"/>
                    <a:pt x="100" y="3"/>
                  </a:cubicBezTo>
                  <a:cubicBezTo>
                    <a:pt x="100" y="3"/>
                    <a:pt x="100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99" y="4"/>
                  </a:cubicBezTo>
                  <a:close/>
                  <a:moveTo>
                    <a:pt x="32" y="6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lose/>
                  <a:moveTo>
                    <a:pt x="29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85" y="5"/>
                  </a:move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lose/>
                  <a:moveTo>
                    <a:pt x="83" y="3"/>
                  </a:moveTo>
                  <a:cubicBezTo>
                    <a:pt x="83" y="3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3"/>
                    <a:pt x="83" y="3"/>
                    <a:pt x="83" y="3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7" y="4"/>
                    <a:pt x="47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51" y="2"/>
                  </a:move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lose/>
                  <a:moveTo>
                    <a:pt x="53" y="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6" name="Freeform 106"/>
            <p:cNvSpPr>
              <a:spLocks noEditPoints="1"/>
            </p:cNvSpPr>
            <p:nvPr/>
          </p:nvSpPr>
          <p:spPr bwMode="auto">
            <a:xfrm>
              <a:off x="5879" y="2005"/>
              <a:ext cx="3744" cy="115"/>
            </a:xfrm>
            <a:custGeom>
              <a:avLst/>
              <a:gdLst>
                <a:gd name="T0" fmla="*/ 3 w 19"/>
                <a:gd name="T1" fmla="*/ 2 h 7"/>
                <a:gd name="T2" fmla="*/ 1 w 19"/>
                <a:gd name="T3" fmla="*/ 2 h 7"/>
                <a:gd name="T4" fmla="*/ 1 w 19"/>
                <a:gd name="T5" fmla="*/ 3 h 7"/>
                <a:gd name="T6" fmla="*/ 0 w 19"/>
                <a:gd name="T7" fmla="*/ 2 h 7"/>
                <a:gd name="T8" fmla="*/ 4 w 19"/>
                <a:gd name="T9" fmla="*/ 0 h 7"/>
                <a:gd name="T10" fmla="*/ 7 w 19"/>
                <a:gd name="T11" fmla="*/ 1 h 7"/>
                <a:gd name="T12" fmla="*/ 7 w 19"/>
                <a:gd name="T13" fmla="*/ 2 h 7"/>
                <a:gd name="T14" fmla="*/ 8 w 19"/>
                <a:gd name="T15" fmla="*/ 1 h 7"/>
                <a:gd name="T16" fmla="*/ 7 w 19"/>
                <a:gd name="T17" fmla="*/ 0 h 7"/>
                <a:gd name="T18" fmla="*/ 9 w 19"/>
                <a:gd name="T19" fmla="*/ 0 h 7"/>
                <a:gd name="T20" fmla="*/ 14 w 19"/>
                <a:gd name="T21" fmla="*/ 0 h 7"/>
                <a:gd name="T22" fmla="*/ 18 w 19"/>
                <a:gd name="T23" fmla="*/ 0 h 7"/>
                <a:gd name="T24" fmla="*/ 18 w 19"/>
                <a:gd name="T25" fmla="*/ 1 h 7"/>
                <a:gd name="T26" fmla="*/ 19 w 19"/>
                <a:gd name="T27" fmla="*/ 3 h 7"/>
                <a:gd name="T28" fmla="*/ 17 w 19"/>
                <a:gd name="T29" fmla="*/ 4 h 7"/>
                <a:gd name="T30" fmla="*/ 17 w 19"/>
                <a:gd name="T31" fmla="*/ 4 h 7"/>
                <a:gd name="T32" fmla="*/ 14 w 19"/>
                <a:gd name="T33" fmla="*/ 4 h 7"/>
                <a:gd name="T34" fmla="*/ 13 w 19"/>
                <a:gd name="T35" fmla="*/ 5 h 7"/>
                <a:gd name="T36" fmla="*/ 9 w 19"/>
                <a:gd name="T37" fmla="*/ 4 h 7"/>
                <a:gd name="T38" fmla="*/ 10 w 19"/>
                <a:gd name="T39" fmla="*/ 5 h 7"/>
                <a:gd name="T40" fmla="*/ 11 w 19"/>
                <a:gd name="T41" fmla="*/ 7 h 7"/>
                <a:gd name="T42" fmla="*/ 9 w 19"/>
                <a:gd name="T43" fmla="*/ 6 h 7"/>
                <a:gd name="T44" fmla="*/ 9 w 19"/>
                <a:gd name="T45" fmla="*/ 6 h 7"/>
                <a:gd name="T46" fmla="*/ 8 w 19"/>
                <a:gd name="T47" fmla="*/ 6 h 7"/>
                <a:gd name="T48" fmla="*/ 6 w 19"/>
                <a:gd name="T49" fmla="*/ 6 h 7"/>
                <a:gd name="T50" fmla="*/ 1 w 19"/>
                <a:gd name="T51" fmla="*/ 6 h 7"/>
                <a:gd name="T52" fmla="*/ 0 w 19"/>
                <a:gd name="T53" fmla="*/ 4 h 7"/>
                <a:gd name="T54" fmla="*/ 0 w 19"/>
                <a:gd name="T55" fmla="*/ 4 h 7"/>
                <a:gd name="T56" fmla="*/ 4 w 19"/>
                <a:gd name="T57" fmla="*/ 4 h 7"/>
                <a:gd name="T58" fmla="*/ 6 w 19"/>
                <a:gd name="T59" fmla="*/ 3 h 7"/>
                <a:gd name="T60" fmla="*/ 4 w 19"/>
                <a:gd name="T61" fmla="*/ 3 h 7"/>
                <a:gd name="T62" fmla="*/ 12 w 19"/>
                <a:gd name="T63" fmla="*/ 2 h 7"/>
                <a:gd name="T64" fmla="*/ 14 w 19"/>
                <a:gd name="T65" fmla="*/ 2 h 7"/>
                <a:gd name="T66" fmla="*/ 13 w 19"/>
                <a:gd name="T67" fmla="*/ 2 h 7"/>
                <a:gd name="T68" fmla="*/ 16 w 19"/>
                <a:gd name="T69" fmla="*/ 1 h 7"/>
                <a:gd name="T70" fmla="*/ 15 w 19"/>
                <a:gd name="T71" fmla="*/ 2 h 7"/>
                <a:gd name="T72" fmla="*/ 17 w 19"/>
                <a:gd name="T73" fmla="*/ 3 h 7"/>
                <a:gd name="T74" fmla="*/ 17 w 19"/>
                <a:gd name="T75" fmla="*/ 2 h 7"/>
                <a:gd name="T76" fmla="*/ 3 w 19"/>
                <a:gd name="T77" fmla="*/ 6 h 7"/>
                <a:gd name="T78" fmla="*/ 4 w 19"/>
                <a:gd name="T79" fmla="*/ 5 h 7"/>
                <a:gd name="T80" fmla="*/ 3 w 19"/>
                <a:gd name="T81" fmla="*/ 6 h 7"/>
                <a:gd name="T82" fmla="*/ 13 w 19"/>
                <a:gd name="T83" fmla="*/ 4 h 7"/>
                <a:gd name="T84" fmla="*/ 13 w 19"/>
                <a:gd name="T85" fmla="*/ 4 h 7"/>
                <a:gd name="T86" fmla="*/ 13 w 19"/>
                <a:gd name="T87" fmla="*/ 1 h 7"/>
                <a:gd name="T88" fmla="*/ 7 w 19"/>
                <a:gd name="T89" fmla="*/ 5 h 7"/>
                <a:gd name="T90" fmla="*/ 7 w 19"/>
                <a:gd name="T91" fmla="*/ 5 h 7"/>
                <a:gd name="T92" fmla="*/ 14 w 19"/>
                <a:gd name="T9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" h="7">
                  <a:moveTo>
                    <a:pt x="2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2"/>
                    <a:pt x="18" y="2"/>
                  </a:cubicBezTo>
                  <a:cubicBezTo>
                    <a:pt x="18" y="2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7" y="4"/>
                    <a:pt x="17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5"/>
                    <a:pt x="11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  <a:moveTo>
                    <a:pt x="12" y="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2" y="1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lose/>
                  <a:moveTo>
                    <a:pt x="3" y="6"/>
                  </a:moveTo>
                  <a:cubicBezTo>
                    <a:pt x="3" y="7"/>
                    <a:pt x="3" y="7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3" y="4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  <a:moveTo>
                    <a:pt x="7" y="5"/>
                  </a:move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14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7" name="Freeform 107"/>
            <p:cNvSpPr>
              <a:spLocks noEditPoints="1"/>
            </p:cNvSpPr>
            <p:nvPr/>
          </p:nvSpPr>
          <p:spPr bwMode="auto">
            <a:xfrm>
              <a:off x="6135" y="1995"/>
              <a:ext cx="215" cy="125"/>
            </a:xfrm>
            <a:custGeom>
              <a:avLst/>
              <a:gdLst>
                <a:gd name="T0" fmla="*/ 2 w 16"/>
                <a:gd name="T1" fmla="*/ 2 h 7"/>
                <a:gd name="T2" fmla="*/ 2 w 16"/>
                <a:gd name="T3" fmla="*/ 1 h 7"/>
                <a:gd name="T4" fmla="*/ 3 w 16"/>
                <a:gd name="T5" fmla="*/ 2 h 7"/>
                <a:gd name="T6" fmla="*/ 5 w 16"/>
                <a:gd name="T7" fmla="*/ 2 h 7"/>
                <a:gd name="T8" fmla="*/ 5 w 16"/>
                <a:gd name="T9" fmla="*/ 1 h 7"/>
                <a:gd name="T10" fmla="*/ 7 w 16"/>
                <a:gd name="T11" fmla="*/ 0 h 7"/>
                <a:gd name="T12" fmla="*/ 8 w 16"/>
                <a:gd name="T13" fmla="*/ 0 h 7"/>
                <a:gd name="T14" fmla="*/ 10 w 16"/>
                <a:gd name="T15" fmla="*/ 1 h 7"/>
                <a:gd name="T16" fmla="*/ 11 w 16"/>
                <a:gd name="T17" fmla="*/ 1 h 7"/>
                <a:gd name="T18" fmla="*/ 10 w 16"/>
                <a:gd name="T19" fmla="*/ 2 h 7"/>
                <a:gd name="T20" fmla="*/ 9 w 16"/>
                <a:gd name="T21" fmla="*/ 2 h 7"/>
                <a:gd name="T22" fmla="*/ 11 w 16"/>
                <a:gd name="T23" fmla="*/ 3 h 7"/>
                <a:gd name="T24" fmla="*/ 12 w 16"/>
                <a:gd name="T25" fmla="*/ 2 h 7"/>
                <a:gd name="T26" fmla="*/ 13 w 16"/>
                <a:gd name="T27" fmla="*/ 3 h 7"/>
                <a:gd name="T28" fmla="*/ 16 w 16"/>
                <a:gd name="T29" fmla="*/ 3 h 7"/>
                <a:gd name="T30" fmla="*/ 15 w 16"/>
                <a:gd name="T31" fmla="*/ 3 h 7"/>
                <a:gd name="T32" fmla="*/ 13 w 16"/>
                <a:gd name="T33" fmla="*/ 5 h 7"/>
                <a:gd name="T34" fmla="*/ 12 w 16"/>
                <a:gd name="T35" fmla="*/ 5 h 7"/>
                <a:gd name="T36" fmla="*/ 10 w 16"/>
                <a:gd name="T37" fmla="*/ 4 h 7"/>
                <a:gd name="T38" fmla="*/ 9 w 16"/>
                <a:gd name="T39" fmla="*/ 3 h 7"/>
                <a:gd name="T40" fmla="*/ 8 w 16"/>
                <a:gd name="T41" fmla="*/ 3 h 7"/>
                <a:gd name="T42" fmla="*/ 6 w 16"/>
                <a:gd name="T43" fmla="*/ 3 h 7"/>
                <a:gd name="T44" fmla="*/ 5 w 16"/>
                <a:gd name="T45" fmla="*/ 3 h 7"/>
                <a:gd name="T46" fmla="*/ 5 w 16"/>
                <a:gd name="T47" fmla="*/ 3 h 7"/>
                <a:gd name="T48" fmla="*/ 7 w 16"/>
                <a:gd name="T49" fmla="*/ 4 h 7"/>
                <a:gd name="T50" fmla="*/ 8 w 16"/>
                <a:gd name="T51" fmla="*/ 5 h 7"/>
                <a:gd name="T52" fmla="*/ 6 w 16"/>
                <a:gd name="T53" fmla="*/ 6 h 7"/>
                <a:gd name="T54" fmla="*/ 3 w 16"/>
                <a:gd name="T55" fmla="*/ 6 h 7"/>
                <a:gd name="T56" fmla="*/ 3 w 16"/>
                <a:gd name="T57" fmla="*/ 6 h 7"/>
                <a:gd name="T58" fmla="*/ 1 w 16"/>
                <a:gd name="T59" fmla="*/ 6 h 7"/>
                <a:gd name="T60" fmla="*/ 0 w 16"/>
                <a:gd name="T61" fmla="*/ 5 h 7"/>
                <a:gd name="T62" fmla="*/ 1 w 16"/>
                <a:gd name="T63" fmla="*/ 5 h 7"/>
                <a:gd name="T64" fmla="*/ 2 w 16"/>
                <a:gd name="T65" fmla="*/ 3 h 7"/>
                <a:gd name="T66" fmla="*/ 1 w 16"/>
                <a:gd name="T67" fmla="*/ 3 h 7"/>
                <a:gd name="T68" fmla="*/ 5 w 16"/>
                <a:gd name="T69" fmla="*/ 4 h 7"/>
                <a:gd name="T70" fmla="*/ 5 w 16"/>
                <a:gd name="T71" fmla="*/ 4 h 7"/>
                <a:gd name="T72" fmla="*/ 6 w 16"/>
                <a:gd name="T73" fmla="*/ 4 h 7"/>
                <a:gd name="T74" fmla="*/ 7 w 16"/>
                <a:gd name="T75" fmla="*/ 5 h 7"/>
                <a:gd name="T76" fmla="*/ 6 w 16"/>
                <a:gd name="T77" fmla="*/ 4 h 7"/>
                <a:gd name="T78" fmla="*/ 7 w 16"/>
                <a:gd name="T79" fmla="*/ 2 h 7"/>
                <a:gd name="T80" fmla="*/ 7 w 16"/>
                <a:gd name="T8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7">
                  <a:moveTo>
                    <a:pt x="1" y="3"/>
                  </a:move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4" y="3"/>
                    <a:pt x="14" y="3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4"/>
                    <a:pt x="6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8" name="Freeform 108"/>
            <p:cNvSpPr>
              <a:spLocks noEditPoints="1"/>
            </p:cNvSpPr>
            <p:nvPr/>
          </p:nvSpPr>
          <p:spPr bwMode="auto">
            <a:xfrm>
              <a:off x="6364" y="2013"/>
              <a:ext cx="94" cy="89"/>
            </a:xfrm>
            <a:custGeom>
              <a:avLst/>
              <a:gdLst>
                <a:gd name="T0" fmla="*/ 7 w 7"/>
                <a:gd name="T1" fmla="*/ 3 h 5"/>
                <a:gd name="T2" fmla="*/ 7 w 7"/>
                <a:gd name="T3" fmla="*/ 4 h 5"/>
                <a:gd name="T4" fmla="*/ 7 w 7"/>
                <a:gd name="T5" fmla="*/ 5 h 5"/>
                <a:gd name="T6" fmla="*/ 6 w 7"/>
                <a:gd name="T7" fmla="*/ 4 h 5"/>
                <a:gd name="T8" fmla="*/ 5 w 7"/>
                <a:gd name="T9" fmla="*/ 4 h 5"/>
                <a:gd name="T10" fmla="*/ 3 w 7"/>
                <a:gd name="T11" fmla="*/ 4 h 5"/>
                <a:gd name="T12" fmla="*/ 3 w 7"/>
                <a:gd name="T13" fmla="*/ 4 h 5"/>
                <a:gd name="T14" fmla="*/ 3 w 7"/>
                <a:gd name="T15" fmla="*/ 3 h 5"/>
                <a:gd name="T16" fmla="*/ 3 w 7"/>
                <a:gd name="T17" fmla="*/ 3 h 5"/>
                <a:gd name="T18" fmla="*/ 2 w 7"/>
                <a:gd name="T19" fmla="*/ 3 h 5"/>
                <a:gd name="T20" fmla="*/ 2 w 7"/>
                <a:gd name="T21" fmla="*/ 3 h 5"/>
                <a:gd name="T22" fmla="*/ 2 w 7"/>
                <a:gd name="T23" fmla="*/ 3 h 5"/>
                <a:gd name="T24" fmla="*/ 1 w 7"/>
                <a:gd name="T25" fmla="*/ 2 h 5"/>
                <a:gd name="T26" fmla="*/ 1 w 7"/>
                <a:gd name="T27" fmla="*/ 2 h 5"/>
                <a:gd name="T28" fmla="*/ 0 w 7"/>
                <a:gd name="T29" fmla="*/ 2 h 5"/>
                <a:gd name="T30" fmla="*/ 0 w 7"/>
                <a:gd name="T31" fmla="*/ 1 h 5"/>
                <a:gd name="T32" fmla="*/ 0 w 7"/>
                <a:gd name="T33" fmla="*/ 0 h 5"/>
                <a:gd name="T34" fmla="*/ 2 w 7"/>
                <a:gd name="T35" fmla="*/ 0 h 5"/>
                <a:gd name="T36" fmla="*/ 2 w 7"/>
                <a:gd name="T37" fmla="*/ 0 h 5"/>
                <a:gd name="T38" fmla="*/ 3 w 7"/>
                <a:gd name="T39" fmla="*/ 1 h 5"/>
                <a:gd name="T40" fmla="*/ 4 w 7"/>
                <a:gd name="T41" fmla="*/ 1 h 5"/>
                <a:gd name="T42" fmla="*/ 5 w 7"/>
                <a:gd name="T43" fmla="*/ 1 h 5"/>
                <a:gd name="T44" fmla="*/ 5 w 7"/>
                <a:gd name="T45" fmla="*/ 1 h 5"/>
                <a:gd name="T46" fmla="*/ 6 w 7"/>
                <a:gd name="T47" fmla="*/ 2 h 5"/>
                <a:gd name="T48" fmla="*/ 6 w 7"/>
                <a:gd name="T49" fmla="*/ 2 h 5"/>
                <a:gd name="T50" fmla="*/ 6 w 7"/>
                <a:gd name="T51" fmla="*/ 3 h 5"/>
                <a:gd name="T52" fmla="*/ 7 w 7"/>
                <a:gd name="T53" fmla="*/ 3 h 5"/>
                <a:gd name="T54" fmla="*/ 1 w 7"/>
                <a:gd name="T55" fmla="*/ 1 h 5"/>
                <a:gd name="T56" fmla="*/ 1 w 7"/>
                <a:gd name="T57" fmla="*/ 2 h 5"/>
                <a:gd name="T58" fmla="*/ 1 w 7"/>
                <a:gd name="T59" fmla="*/ 1 h 5"/>
                <a:gd name="T60" fmla="*/ 1 w 7"/>
                <a:gd name="T61" fmla="*/ 1 h 5"/>
                <a:gd name="T62" fmla="*/ 1 w 7"/>
                <a:gd name="T63" fmla="*/ 1 h 5"/>
                <a:gd name="T64" fmla="*/ 5 w 7"/>
                <a:gd name="T65" fmla="*/ 3 h 5"/>
                <a:gd name="T66" fmla="*/ 5 w 7"/>
                <a:gd name="T67" fmla="*/ 3 h 5"/>
                <a:gd name="T68" fmla="*/ 5 w 7"/>
                <a:gd name="T69" fmla="*/ 3 h 5"/>
                <a:gd name="T70" fmla="*/ 5 w 7"/>
                <a:gd name="T71" fmla="*/ 3 h 5"/>
                <a:gd name="T72" fmla="*/ 5 w 7"/>
                <a:gd name="T7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lose/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Freeform 109"/>
            <p:cNvSpPr>
              <a:spLocks noEditPoints="1"/>
            </p:cNvSpPr>
            <p:nvPr/>
          </p:nvSpPr>
          <p:spPr bwMode="auto">
            <a:xfrm>
              <a:off x="6499" y="1995"/>
              <a:ext cx="67" cy="53"/>
            </a:xfrm>
            <a:custGeom>
              <a:avLst/>
              <a:gdLst>
                <a:gd name="T0" fmla="*/ 3 w 5"/>
                <a:gd name="T1" fmla="*/ 2 h 3"/>
                <a:gd name="T2" fmla="*/ 3 w 5"/>
                <a:gd name="T3" fmla="*/ 2 h 3"/>
                <a:gd name="T4" fmla="*/ 3 w 5"/>
                <a:gd name="T5" fmla="*/ 2 h 3"/>
                <a:gd name="T6" fmla="*/ 3 w 5"/>
                <a:gd name="T7" fmla="*/ 2 h 3"/>
                <a:gd name="T8" fmla="*/ 2 w 5"/>
                <a:gd name="T9" fmla="*/ 2 h 3"/>
                <a:gd name="T10" fmla="*/ 2 w 5"/>
                <a:gd name="T11" fmla="*/ 1 h 3"/>
                <a:gd name="T12" fmla="*/ 2 w 5"/>
                <a:gd name="T13" fmla="*/ 1 h 3"/>
                <a:gd name="T14" fmla="*/ 1 w 5"/>
                <a:gd name="T15" fmla="*/ 2 h 3"/>
                <a:gd name="T16" fmla="*/ 0 w 5"/>
                <a:gd name="T17" fmla="*/ 1 h 3"/>
                <a:gd name="T18" fmla="*/ 1 w 5"/>
                <a:gd name="T19" fmla="*/ 1 h 3"/>
                <a:gd name="T20" fmla="*/ 2 w 5"/>
                <a:gd name="T21" fmla="*/ 1 h 3"/>
                <a:gd name="T22" fmla="*/ 3 w 5"/>
                <a:gd name="T23" fmla="*/ 1 h 3"/>
                <a:gd name="T24" fmla="*/ 4 w 5"/>
                <a:gd name="T25" fmla="*/ 1 h 3"/>
                <a:gd name="T26" fmla="*/ 4 w 5"/>
                <a:gd name="T27" fmla="*/ 1 h 3"/>
                <a:gd name="T28" fmla="*/ 5 w 5"/>
                <a:gd name="T29" fmla="*/ 1 h 3"/>
                <a:gd name="T30" fmla="*/ 5 w 5"/>
                <a:gd name="T31" fmla="*/ 2 h 3"/>
                <a:gd name="T32" fmla="*/ 5 w 5"/>
                <a:gd name="T33" fmla="*/ 3 h 3"/>
                <a:gd name="T34" fmla="*/ 5 w 5"/>
                <a:gd name="T35" fmla="*/ 2 h 3"/>
                <a:gd name="T36" fmla="*/ 4 w 5"/>
                <a:gd name="T37" fmla="*/ 3 h 3"/>
                <a:gd name="T38" fmla="*/ 2 w 5"/>
                <a:gd name="T39" fmla="*/ 2 h 3"/>
                <a:gd name="T40" fmla="*/ 3 w 5"/>
                <a:gd name="T41" fmla="*/ 2 h 3"/>
                <a:gd name="T42" fmla="*/ 4 w 5"/>
                <a:gd name="T43" fmla="*/ 2 h 3"/>
                <a:gd name="T44" fmla="*/ 4 w 5"/>
                <a:gd name="T45" fmla="*/ 2 h 3"/>
                <a:gd name="T46" fmla="*/ 4 w 5"/>
                <a:gd name="T47" fmla="*/ 2 h 3"/>
                <a:gd name="T48" fmla="*/ 4 w 5"/>
                <a:gd name="T49" fmla="*/ 2 h 3"/>
                <a:gd name="T50" fmla="*/ 4 w 5"/>
                <a:gd name="T5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2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0" name="Freeform 110"/>
            <p:cNvSpPr/>
            <p:nvPr/>
          </p:nvSpPr>
          <p:spPr bwMode="auto">
            <a:xfrm>
              <a:off x="6512" y="2066"/>
              <a:ext cx="27" cy="3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1 h 2"/>
                <a:gd name="T4" fmla="*/ 2 w 2"/>
                <a:gd name="T5" fmla="*/ 0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1 h 2"/>
                <a:gd name="T12" fmla="*/ 0 w 2"/>
                <a:gd name="T13" fmla="*/ 2 h 2"/>
                <a:gd name="T14" fmla="*/ 1 w 2"/>
                <a:gd name="T15" fmla="*/ 2 h 2"/>
                <a:gd name="T16" fmla="*/ 2 w 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1" name="Freeform 111"/>
            <p:cNvSpPr/>
            <p:nvPr/>
          </p:nvSpPr>
          <p:spPr bwMode="auto">
            <a:xfrm>
              <a:off x="6296" y="1995"/>
              <a:ext cx="41" cy="53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1 h 3"/>
                <a:gd name="T4" fmla="*/ 1 w 3"/>
                <a:gd name="T5" fmla="*/ 1 h 3"/>
                <a:gd name="T6" fmla="*/ 1 w 3"/>
                <a:gd name="T7" fmla="*/ 1 h 3"/>
                <a:gd name="T8" fmla="*/ 0 w 3"/>
                <a:gd name="T9" fmla="*/ 1 h 3"/>
                <a:gd name="T10" fmla="*/ 1 w 3"/>
                <a:gd name="T11" fmla="*/ 0 h 3"/>
                <a:gd name="T12" fmla="*/ 0 w 3"/>
                <a:gd name="T13" fmla="*/ 0 h 3"/>
                <a:gd name="T14" fmla="*/ 0 w 3"/>
                <a:gd name="T15" fmla="*/ 1 h 3"/>
                <a:gd name="T16" fmla="*/ 1 w 3"/>
                <a:gd name="T17" fmla="*/ 3 h 3"/>
                <a:gd name="T18" fmla="*/ 1 w 3"/>
                <a:gd name="T19" fmla="*/ 3 h 3"/>
                <a:gd name="T20" fmla="*/ 1 w 3"/>
                <a:gd name="T21" fmla="*/ 3 h 3"/>
                <a:gd name="T22" fmla="*/ 1 w 3"/>
                <a:gd name="T23" fmla="*/ 2 h 3"/>
                <a:gd name="T24" fmla="*/ 1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2" name="Freeform 112"/>
            <p:cNvSpPr/>
            <p:nvPr/>
          </p:nvSpPr>
          <p:spPr bwMode="auto">
            <a:xfrm>
              <a:off x="4463" y="1995"/>
              <a:ext cx="27" cy="36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2 w 2"/>
                <a:gd name="T5" fmla="*/ 0 h 2"/>
                <a:gd name="T6" fmla="*/ 1 w 2"/>
                <a:gd name="T7" fmla="*/ 0 h 2"/>
                <a:gd name="T8" fmla="*/ 1 w 2"/>
                <a:gd name="T9" fmla="*/ 0 h 2"/>
                <a:gd name="T10" fmla="*/ 0 w 2"/>
                <a:gd name="T11" fmla="*/ 1 h 2"/>
                <a:gd name="T12" fmla="*/ 0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2 w 2"/>
                <a:gd name="T19" fmla="*/ 2 h 2"/>
                <a:gd name="T20" fmla="*/ 2 w 2"/>
                <a:gd name="T21" fmla="*/ 1 h 2"/>
                <a:gd name="T22" fmla="*/ 2 w 2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3" name="Freeform 113"/>
            <p:cNvSpPr/>
            <p:nvPr/>
          </p:nvSpPr>
          <p:spPr bwMode="auto">
            <a:xfrm>
              <a:off x="6458" y="2031"/>
              <a:ext cx="27" cy="35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1 h 2"/>
                <a:gd name="T4" fmla="*/ 2 w 2"/>
                <a:gd name="T5" fmla="*/ 1 h 2"/>
                <a:gd name="T6" fmla="*/ 2 w 2"/>
                <a:gd name="T7" fmla="*/ 1 h 2"/>
                <a:gd name="T8" fmla="*/ 2 w 2"/>
                <a:gd name="T9" fmla="*/ 1 h 2"/>
                <a:gd name="T10" fmla="*/ 1 w 2"/>
                <a:gd name="T11" fmla="*/ 1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1 w 2"/>
                <a:gd name="T25" fmla="*/ 1 h 2"/>
                <a:gd name="T26" fmla="*/ 0 w 2"/>
                <a:gd name="T2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4" name="Freeform 114"/>
            <p:cNvSpPr/>
            <p:nvPr/>
          </p:nvSpPr>
          <p:spPr bwMode="auto">
            <a:xfrm>
              <a:off x="5852" y="2066"/>
              <a:ext cx="27" cy="36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1 w 2"/>
                <a:gd name="T15" fmla="*/ 1 h 2"/>
                <a:gd name="T16" fmla="*/ 0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5" name="Freeform 115"/>
            <p:cNvSpPr/>
            <p:nvPr/>
          </p:nvSpPr>
          <p:spPr bwMode="auto">
            <a:xfrm>
              <a:off x="4692" y="1995"/>
              <a:ext cx="41" cy="18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1 w 3"/>
                <a:gd name="T5" fmla="*/ 1 h 1"/>
                <a:gd name="T6" fmla="*/ 2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2 w 3"/>
                <a:gd name="T13" fmla="*/ 0 h 1"/>
                <a:gd name="T14" fmla="*/ 1 w 3"/>
                <a:gd name="T15" fmla="*/ 0 h 1"/>
                <a:gd name="T16" fmla="*/ 0 w 3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6" name="Freeform 116"/>
            <p:cNvSpPr/>
            <p:nvPr/>
          </p:nvSpPr>
          <p:spPr bwMode="auto">
            <a:xfrm>
              <a:off x="6337" y="2084"/>
              <a:ext cx="27" cy="18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7" name="Freeform 117"/>
            <p:cNvSpPr/>
            <p:nvPr/>
          </p:nvSpPr>
          <p:spPr bwMode="auto">
            <a:xfrm>
              <a:off x="6552" y="2084"/>
              <a:ext cx="14" cy="36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0 w 1"/>
                <a:gd name="T11" fmla="*/ 0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8" name="Freeform 118"/>
            <p:cNvSpPr/>
            <p:nvPr/>
          </p:nvSpPr>
          <p:spPr bwMode="auto">
            <a:xfrm>
              <a:off x="4881" y="1995"/>
              <a:ext cx="14" cy="1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9" name="Freeform 119"/>
            <p:cNvSpPr/>
            <p:nvPr/>
          </p:nvSpPr>
          <p:spPr bwMode="auto">
            <a:xfrm>
              <a:off x="6242" y="2066"/>
              <a:ext cx="14" cy="1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0" name="Freeform 120"/>
            <p:cNvSpPr/>
            <p:nvPr/>
          </p:nvSpPr>
          <p:spPr bwMode="auto">
            <a:xfrm>
              <a:off x="4733" y="2084"/>
              <a:ext cx="13" cy="1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1" name="Freeform 121"/>
            <p:cNvSpPr/>
            <p:nvPr/>
          </p:nvSpPr>
          <p:spPr bwMode="auto">
            <a:xfrm>
              <a:off x="6040" y="2084"/>
              <a:ext cx="14" cy="1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2" name="Freeform 122"/>
            <p:cNvSpPr/>
            <p:nvPr/>
          </p:nvSpPr>
          <p:spPr bwMode="auto">
            <a:xfrm>
              <a:off x="5083" y="1995"/>
              <a:ext cx="14" cy="1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Freeform 123"/>
            <p:cNvSpPr/>
            <p:nvPr/>
          </p:nvSpPr>
          <p:spPr bwMode="auto">
            <a:xfrm>
              <a:off x="6458" y="2084"/>
              <a:ext cx="14" cy="1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124"/>
            <p:cNvSpPr/>
            <p:nvPr/>
          </p:nvSpPr>
          <p:spPr bwMode="auto">
            <a:xfrm>
              <a:off x="6108" y="2084"/>
              <a:ext cx="13" cy="1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5" name="Freeform 125"/>
            <p:cNvSpPr/>
            <p:nvPr/>
          </p:nvSpPr>
          <p:spPr bwMode="auto">
            <a:xfrm>
              <a:off x="4059" y="2102"/>
              <a:ext cx="13" cy="1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Freeform 126"/>
            <p:cNvSpPr/>
            <p:nvPr/>
          </p:nvSpPr>
          <p:spPr bwMode="auto">
            <a:xfrm>
              <a:off x="5312" y="1995"/>
              <a:ext cx="14" cy="1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7" name="Freeform 127"/>
            <p:cNvSpPr/>
            <p:nvPr/>
          </p:nvSpPr>
          <p:spPr bwMode="auto">
            <a:xfrm>
              <a:off x="5259" y="2013"/>
              <a:ext cx="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8" name="Freeform 128"/>
            <p:cNvSpPr/>
            <p:nvPr/>
          </p:nvSpPr>
          <p:spPr bwMode="auto">
            <a:xfrm>
              <a:off x="5649" y="2102"/>
              <a:ext cx="0" cy="1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Freeform 129"/>
            <p:cNvSpPr/>
            <p:nvPr/>
          </p:nvSpPr>
          <p:spPr bwMode="auto">
            <a:xfrm>
              <a:off x="5784" y="2066"/>
              <a:ext cx="14" cy="1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0" name="Freeform 130"/>
            <p:cNvSpPr/>
            <p:nvPr/>
          </p:nvSpPr>
          <p:spPr bwMode="auto">
            <a:xfrm>
              <a:off x="5515" y="2031"/>
              <a:ext cx="1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1" name="Oval 131"/>
            <p:cNvSpPr>
              <a:spLocks noChangeArrowheads="1"/>
            </p:cNvSpPr>
            <p:nvPr/>
          </p:nvSpPr>
          <p:spPr bwMode="auto">
            <a:xfrm>
              <a:off x="5542" y="2048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Oval 132"/>
            <p:cNvSpPr>
              <a:spLocks noChangeArrowheads="1"/>
            </p:cNvSpPr>
            <p:nvPr/>
          </p:nvSpPr>
          <p:spPr bwMode="auto">
            <a:xfrm>
              <a:off x="3183" y="2084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3" name="Freeform 133"/>
            <p:cNvSpPr/>
            <p:nvPr/>
          </p:nvSpPr>
          <p:spPr bwMode="auto">
            <a:xfrm>
              <a:off x="5717" y="1995"/>
              <a:ext cx="1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4" name="Freeform 134"/>
            <p:cNvSpPr/>
            <p:nvPr/>
          </p:nvSpPr>
          <p:spPr bwMode="auto">
            <a:xfrm>
              <a:off x="4207" y="2084"/>
              <a:ext cx="0" cy="1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5" name="Freeform 135"/>
            <p:cNvSpPr/>
            <p:nvPr/>
          </p:nvSpPr>
          <p:spPr bwMode="auto">
            <a:xfrm>
              <a:off x="6458" y="2066"/>
              <a:ext cx="14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6" name="Freeform 136"/>
            <p:cNvSpPr/>
            <p:nvPr/>
          </p:nvSpPr>
          <p:spPr bwMode="auto">
            <a:xfrm>
              <a:off x="6485" y="2102"/>
              <a:ext cx="14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7" name="Oval 137"/>
            <p:cNvSpPr>
              <a:spLocks noChangeArrowheads="1"/>
            </p:cNvSpPr>
            <p:nvPr/>
          </p:nvSpPr>
          <p:spPr bwMode="auto">
            <a:xfrm>
              <a:off x="4881" y="2013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8" name="Oval 138"/>
            <p:cNvSpPr>
              <a:spLocks noChangeArrowheads="1"/>
            </p:cNvSpPr>
            <p:nvPr/>
          </p:nvSpPr>
          <p:spPr bwMode="auto">
            <a:xfrm>
              <a:off x="4558" y="1995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9" name="Freeform 139"/>
            <p:cNvSpPr/>
            <p:nvPr/>
          </p:nvSpPr>
          <p:spPr bwMode="auto">
            <a:xfrm>
              <a:off x="4382" y="20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0" name="Freeform 140"/>
            <p:cNvSpPr/>
            <p:nvPr/>
          </p:nvSpPr>
          <p:spPr bwMode="auto">
            <a:xfrm>
              <a:off x="3331" y="2031"/>
              <a:ext cx="14" cy="17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1" name="Freeform 141"/>
            <p:cNvSpPr/>
            <p:nvPr/>
          </p:nvSpPr>
          <p:spPr bwMode="auto">
            <a:xfrm>
              <a:off x="3129" y="2102"/>
              <a:ext cx="0" cy="1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2" name="Freeform 142"/>
            <p:cNvSpPr/>
            <p:nvPr/>
          </p:nvSpPr>
          <p:spPr bwMode="auto">
            <a:xfrm>
              <a:off x="6593" y="2031"/>
              <a:ext cx="0" cy="17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3" name="Rectangle 143"/>
            <p:cNvSpPr>
              <a:spLocks noChangeArrowheads="1"/>
            </p:cNvSpPr>
            <p:nvPr/>
          </p:nvSpPr>
          <p:spPr bwMode="auto">
            <a:xfrm>
              <a:off x="6485" y="2013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4" name="Oval 144"/>
            <p:cNvSpPr>
              <a:spLocks noChangeArrowheads="1"/>
            </p:cNvSpPr>
            <p:nvPr/>
          </p:nvSpPr>
          <p:spPr bwMode="auto">
            <a:xfrm>
              <a:off x="6472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5" name="Oval 145"/>
            <p:cNvSpPr>
              <a:spLocks noChangeArrowheads="1"/>
            </p:cNvSpPr>
            <p:nvPr/>
          </p:nvSpPr>
          <p:spPr bwMode="auto">
            <a:xfrm>
              <a:off x="6431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6" name="Freeform 146"/>
            <p:cNvSpPr/>
            <p:nvPr/>
          </p:nvSpPr>
          <p:spPr bwMode="auto">
            <a:xfrm>
              <a:off x="6189" y="2120"/>
              <a:ext cx="1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7" name="Freeform 147"/>
            <p:cNvSpPr/>
            <p:nvPr/>
          </p:nvSpPr>
          <p:spPr bwMode="auto">
            <a:xfrm>
              <a:off x="6040" y="210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8" name="Oval 148"/>
            <p:cNvSpPr>
              <a:spLocks noChangeArrowheads="1"/>
            </p:cNvSpPr>
            <p:nvPr/>
          </p:nvSpPr>
          <p:spPr bwMode="auto">
            <a:xfrm>
              <a:off x="5784" y="2102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9" name="Oval 149"/>
            <p:cNvSpPr>
              <a:spLocks noChangeArrowheads="1"/>
            </p:cNvSpPr>
            <p:nvPr/>
          </p:nvSpPr>
          <p:spPr bwMode="auto">
            <a:xfrm>
              <a:off x="5703" y="1995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0" name="Freeform 150"/>
            <p:cNvSpPr/>
            <p:nvPr/>
          </p:nvSpPr>
          <p:spPr bwMode="auto">
            <a:xfrm>
              <a:off x="5151" y="1995"/>
              <a:ext cx="13" cy="1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1" name="Rectangle 151"/>
            <p:cNvSpPr>
              <a:spLocks noChangeArrowheads="1"/>
            </p:cNvSpPr>
            <p:nvPr/>
          </p:nvSpPr>
          <p:spPr bwMode="auto">
            <a:xfrm>
              <a:off x="5137" y="199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2" name="Freeform 152"/>
            <p:cNvSpPr/>
            <p:nvPr/>
          </p:nvSpPr>
          <p:spPr bwMode="auto">
            <a:xfrm>
              <a:off x="5151" y="2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3" name="Freeform 153"/>
            <p:cNvSpPr/>
            <p:nvPr/>
          </p:nvSpPr>
          <p:spPr bwMode="auto">
            <a:xfrm>
              <a:off x="3668" y="2048"/>
              <a:ext cx="14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4" name="Oval 154"/>
            <p:cNvSpPr>
              <a:spLocks noChangeArrowheads="1"/>
            </p:cNvSpPr>
            <p:nvPr/>
          </p:nvSpPr>
          <p:spPr bwMode="auto">
            <a:xfrm>
              <a:off x="3641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5" name="Freeform 155"/>
            <p:cNvSpPr/>
            <p:nvPr/>
          </p:nvSpPr>
          <p:spPr bwMode="auto">
            <a:xfrm>
              <a:off x="5312" y="1995"/>
              <a:ext cx="14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6" name="Oval 156"/>
            <p:cNvSpPr>
              <a:spLocks noChangeArrowheads="1"/>
            </p:cNvSpPr>
            <p:nvPr/>
          </p:nvSpPr>
          <p:spPr bwMode="auto">
            <a:xfrm>
              <a:off x="4167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7" name="Freeform 157"/>
            <p:cNvSpPr/>
            <p:nvPr/>
          </p:nvSpPr>
          <p:spPr bwMode="auto">
            <a:xfrm>
              <a:off x="5447" y="19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8" name="Freeform 158"/>
            <p:cNvSpPr/>
            <p:nvPr/>
          </p:nvSpPr>
          <p:spPr bwMode="auto">
            <a:xfrm>
              <a:off x="5447" y="19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9" name="Freeform 159"/>
            <p:cNvSpPr/>
            <p:nvPr/>
          </p:nvSpPr>
          <p:spPr bwMode="auto">
            <a:xfrm>
              <a:off x="3223" y="2013"/>
              <a:ext cx="0" cy="18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0" name="Rectangle 160"/>
            <p:cNvSpPr>
              <a:spLocks noChangeArrowheads="1"/>
            </p:cNvSpPr>
            <p:nvPr/>
          </p:nvSpPr>
          <p:spPr bwMode="auto">
            <a:xfrm>
              <a:off x="5744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1" name="Rectangle 161"/>
            <p:cNvSpPr>
              <a:spLocks noChangeArrowheads="1"/>
            </p:cNvSpPr>
            <p:nvPr/>
          </p:nvSpPr>
          <p:spPr bwMode="auto">
            <a:xfrm>
              <a:off x="5771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2" name="Freeform 162"/>
            <p:cNvSpPr/>
            <p:nvPr/>
          </p:nvSpPr>
          <p:spPr bwMode="auto">
            <a:xfrm>
              <a:off x="5879" y="206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3" name="Freeform 163"/>
            <p:cNvSpPr/>
            <p:nvPr/>
          </p:nvSpPr>
          <p:spPr bwMode="auto">
            <a:xfrm>
              <a:off x="6000" y="2102"/>
              <a:ext cx="0" cy="1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4" name="Rectangle 164"/>
            <p:cNvSpPr>
              <a:spLocks noChangeArrowheads="1"/>
            </p:cNvSpPr>
            <p:nvPr/>
          </p:nvSpPr>
          <p:spPr bwMode="auto">
            <a:xfrm>
              <a:off x="6148" y="2048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5" name="Freeform 165"/>
            <p:cNvSpPr/>
            <p:nvPr/>
          </p:nvSpPr>
          <p:spPr bwMode="auto">
            <a:xfrm>
              <a:off x="6337" y="19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6" name="Freeform 166"/>
            <p:cNvSpPr/>
            <p:nvPr/>
          </p:nvSpPr>
          <p:spPr bwMode="auto">
            <a:xfrm>
              <a:off x="6391" y="2066"/>
              <a:ext cx="0" cy="1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7" name="Freeform 167"/>
            <p:cNvSpPr/>
            <p:nvPr/>
          </p:nvSpPr>
          <p:spPr bwMode="auto">
            <a:xfrm>
              <a:off x="6458" y="2048"/>
              <a:ext cx="14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8" name="Freeform 168"/>
            <p:cNvSpPr/>
            <p:nvPr/>
          </p:nvSpPr>
          <p:spPr bwMode="auto">
            <a:xfrm>
              <a:off x="6458" y="210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9" name="Rectangle 169"/>
            <p:cNvSpPr>
              <a:spLocks noChangeArrowheads="1"/>
            </p:cNvSpPr>
            <p:nvPr/>
          </p:nvSpPr>
          <p:spPr bwMode="auto">
            <a:xfrm>
              <a:off x="6472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0" name="Freeform 170"/>
            <p:cNvSpPr/>
            <p:nvPr/>
          </p:nvSpPr>
          <p:spPr bwMode="auto">
            <a:xfrm>
              <a:off x="6566" y="2031"/>
              <a:ext cx="0" cy="17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1" name="Freeform 171"/>
            <p:cNvSpPr/>
            <p:nvPr/>
          </p:nvSpPr>
          <p:spPr bwMode="auto">
            <a:xfrm>
              <a:off x="3965" y="2102"/>
              <a:ext cx="13" cy="1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2" name="Freeform 172"/>
            <p:cNvSpPr/>
            <p:nvPr/>
          </p:nvSpPr>
          <p:spPr bwMode="auto">
            <a:xfrm>
              <a:off x="4800" y="19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3" name="Freeform 173"/>
            <p:cNvSpPr/>
            <p:nvPr/>
          </p:nvSpPr>
          <p:spPr bwMode="auto">
            <a:xfrm>
              <a:off x="2226" y="2048"/>
              <a:ext cx="0" cy="1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4" name="Freeform 174"/>
            <p:cNvSpPr/>
            <p:nvPr/>
          </p:nvSpPr>
          <p:spPr bwMode="auto">
            <a:xfrm>
              <a:off x="4854" y="2031"/>
              <a:ext cx="0" cy="17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5" name="Freeform 175"/>
            <p:cNvSpPr/>
            <p:nvPr/>
          </p:nvSpPr>
          <p:spPr bwMode="auto">
            <a:xfrm>
              <a:off x="5056" y="1995"/>
              <a:ext cx="0" cy="1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7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40852" y="6412735"/>
            <a:ext cx="2743200" cy="365125"/>
          </a:xfrm>
        </p:spPr>
        <p:txBody>
          <a:bodyPr/>
          <a:lstStyle/>
          <a:p>
            <a:fld id="{ACBECEF1-1935-4692-9C86-5FD89D9EDF46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148" name="TextBox 147"/>
          <p:cNvSpPr txBox="1"/>
          <p:nvPr/>
        </p:nvSpPr>
        <p:spPr>
          <a:xfrm>
            <a:off x="0" y="0"/>
            <a:ext cx="12192000" cy="8007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pSp>
        <p:nvGrpSpPr>
          <p:cNvPr id="149" name="chenying0907 5"/>
          <p:cNvGrpSpPr/>
          <p:nvPr/>
        </p:nvGrpSpPr>
        <p:grpSpPr>
          <a:xfrm>
            <a:off x="11008128" y="127296"/>
            <a:ext cx="611280" cy="644796"/>
            <a:chOff x="4197350" y="2182813"/>
            <a:chExt cx="608013" cy="641350"/>
          </a:xfrm>
          <a:solidFill>
            <a:schemeClr val="accent1"/>
          </a:solidFill>
        </p:grpSpPr>
        <p:sp>
          <p:nvSpPr>
            <p:cNvPr id="150" name="chenying0907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51" name="chenying0907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52" name="chenying0907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53" name="chenying0907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54" name="chenying0907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55" name="chenying0907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56" name="chenying0907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57" name="chenying0907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58" name="chenying0907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59" name="chenying0907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60" name="chenying0907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61" name="chenying0907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62" name="chenying0907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63" name="chenying0907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64" name="chenying0907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65" name="chenying0907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66" name="chenying0907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67" name="chenying0907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68" name="chenying0907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69" name="chenying0907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70" name="chenying0907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71" name="chenying0907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72" name="chenying0907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74" name="chenying0907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75" name="chenying0907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76" name="chenying0907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77" name="chenying0907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78" name="chenying0907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79" name="chenying0907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80" name="chenying0907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81" name="chenying0907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82" name="chenying0907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83" name="chenying0907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84" name="chenying0907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85" name="chenying0907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86" name="chenying0907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87" name="chenying0907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88" name="chenying0907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89" name="chenying0907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90" name="chenying0907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91" name="chenying0907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92" name="chenying0907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93" name="chenying0907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94" name="chenying0907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95" name="chenying0907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  <p:sp>
          <p:nvSpPr>
            <p:cNvPr id="196" name="chenying0907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solidFill>
                <a:srgbClr val="005188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 dirty="0">
                <a:solidFill>
                  <a:srgbClr val="605448"/>
                </a:solidFill>
              </a:endParaRPr>
            </a:p>
          </p:txBody>
        </p:sp>
      </p:grpSp>
      <p:grpSp>
        <p:nvGrpSpPr>
          <p:cNvPr id="197" name="Group 103"/>
          <p:cNvGrpSpPr>
            <a:grpSpLocks noChangeAspect="1"/>
          </p:cNvGrpSpPr>
          <p:nvPr/>
        </p:nvGrpSpPr>
        <p:grpSpPr bwMode="auto">
          <a:xfrm>
            <a:off x="911424" y="775145"/>
            <a:ext cx="10657184" cy="60959"/>
            <a:chOff x="1579" y="1995"/>
            <a:chExt cx="8044" cy="143"/>
          </a:xfrm>
          <a:solidFill>
            <a:srgbClr val="005188"/>
          </a:solidFill>
        </p:grpSpPr>
        <p:sp>
          <p:nvSpPr>
            <p:cNvPr id="198" name="Freeform 104"/>
            <p:cNvSpPr>
              <a:spLocks noEditPoints="1"/>
            </p:cNvSpPr>
            <p:nvPr/>
          </p:nvSpPr>
          <p:spPr bwMode="auto">
            <a:xfrm>
              <a:off x="1579" y="1995"/>
              <a:ext cx="2938" cy="143"/>
            </a:xfrm>
            <a:custGeom>
              <a:avLst/>
              <a:gdLst>
                <a:gd name="T0" fmla="*/ 126 w 218"/>
                <a:gd name="T1" fmla="*/ 3 h 8"/>
                <a:gd name="T2" fmla="*/ 132 w 218"/>
                <a:gd name="T3" fmla="*/ 1 h 8"/>
                <a:gd name="T4" fmla="*/ 139 w 218"/>
                <a:gd name="T5" fmla="*/ 2 h 8"/>
                <a:gd name="T6" fmla="*/ 139 w 218"/>
                <a:gd name="T7" fmla="*/ 6 h 8"/>
                <a:gd name="T8" fmla="*/ 149 w 218"/>
                <a:gd name="T9" fmla="*/ 1 h 8"/>
                <a:gd name="T10" fmla="*/ 155 w 218"/>
                <a:gd name="T11" fmla="*/ 4 h 8"/>
                <a:gd name="T12" fmla="*/ 155 w 218"/>
                <a:gd name="T13" fmla="*/ 1 h 8"/>
                <a:gd name="T14" fmla="*/ 161 w 218"/>
                <a:gd name="T15" fmla="*/ 2 h 8"/>
                <a:gd name="T16" fmla="*/ 174 w 218"/>
                <a:gd name="T17" fmla="*/ 1 h 8"/>
                <a:gd name="T18" fmla="*/ 178 w 218"/>
                <a:gd name="T19" fmla="*/ 4 h 8"/>
                <a:gd name="T20" fmla="*/ 187 w 218"/>
                <a:gd name="T21" fmla="*/ 2 h 8"/>
                <a:gd name="T22" fmla="*/ 199 w 218"/>
                <a:gd name="T23" fmla="*/ 1 h 8"/>
                <a:gd name="T24" fmla="*/ 208 w 218"/>
                <a:gd name="T25" fmla="*/ 1 h 8"/>
                <a:gd name="T26" fmla="*/ 209 w 218"/>
                <a:gd name="T27" fmla="*/ 1 h 8"/>
                <a:gd name="T28" fmla="*/ 218 w 218"/>
                <a:gd name="T29" fmla="*/ 4 h 8"/>
                <a:gd name="T30" fmla="*/ 207 w 218"/>
                <a:gd name="T31" fmla="*/ 4 h 8"/>
                <a:gd name="T32" fmla="*/ 200 w 218"/>
                <a:gd name="T33" fmla="*/ 6 h 8"/>
                <a:gd name="T34" fmla="*/ 191 w 218"/>
                <a:gd name="T35" fmla="*/ 5 h 8"/>
                <a:gd name="T36" fmla="*/ 185 w 218"/>
                <a:gd name="T37" fmla="*/ 4 h 8"/>
                <a:gd name="T38" fmla="*/ 182 w 218"/>
                <a:gd name="T39" fmla="*/ 7 h 8"/>
                <a:gd name="T40" fmla="*/ 169 w 218"/>
                <a:gd name="T41" fmla="*/ 6 h 8"/>
                <a:gd name="T42" fmla="*/ 163 w 218"/>
                <a:gd name="T43" fmla="*/ 5 h 8"/>
                <a:gd name="T44" fmla="*/ 146 w 218"/>
                <a:gd name="T45" fmla="*/ 7 h 8"/>
                <a:gd name="T46" fmla="*/ 132 w 218"/>
                <a:gd name="T47" fmla="*/ 6 h 8"/>
                <a:gd name="T48" fmla="*/ 121 w 218"/>
                <a:gd name="T49" fmla="*/ 6 h 8"/>
                <a:gd name="T50" fmla="*/ 114 w 218"/>
                <a:gd name="T51" fmla="*/ 5 h 8"/>
                <a:gd name="T52" fmla="*/ 100 w 218"/>
                <a:gd name="T53" fmla="*/ 7 h 8"/>
                <a:gd name="T54" fmla="*/ 89 w 218"/>
                <a:gd name="T55" fmla="*/ 7 h 8"/>
                <a:gd name="T56" fmla="*/ 63 w 218"/>
                <a:gd name="T57" fmla="*/ 7 h 8"/>
                <a:gd name="T58" fmla="*/ 33 w 218"/>
                <a:gd name="T59" fmla="*/ 7 h 8"/>
                <a:gd name="T60" fmla="*/ 0 w 218"/>
                <a:gd name="T61" fmla="*/ 5 h 8"/>
                <a:gd name="T62" fmla="*/ 24 w 218"/>
                <a:gd name="T63" fmla="*/ 3 h 8"/>
                <a:gd name="T64" fmla="*/ 44 w 218"/>
                <a:gd name="T65" fmla="*/ 2 h 8"/>
                <a:gd name="T66" fmla="*/ 54 w 218"/>
                <a:gd name="T67" fmla="*/ 4 h 8"/>
                <a:gd name="T68" fmla="*/ 64 w 218"/>
                <a:gd name="T69" fmla="*/ 3 h 8"/>
                <a:gd name="T70" fmla="*/ 70 w 218"/>
                <a:gd name="T71" fmla="*/ 3 h 8"/>
                <a:gd name="T72" fmla="*/ 85 w 218"/>
                <a:gd name="T73" fmla="*/ 2 h 8"/>
                <a:gd name="T74" fmla="*/ 94 w 218"/>
                <a:gd name="T75" fmla="*/ 2 h 8"/>
                <a:gd name="T76" fmla="*/ 102 w 218"/>
                <a:gd name="T77" fmla="*/ 3 h 8"/>
                <a:gd name="T78" fmla="*/ 175 w 218"/>
                <a:gd name="T79" fmla="*/ 6 h 8"/>
                <a:gd name="T80" fmla="*/ 187 w 218"/>
                <a:gd name="T81" fmla="*/ 2 h 8"/>
                <a:gd name="T82" fmla="*/ 187 w 218"/>
                <a:gd name="T83" fmla="*/ 4 h 8"/>
                <a:gd name="T84" fmla="*/ 75 w 218"/>
                <a:gd name="T85" fmla="*/ 4 h 8"/>
                <a:gd name="T86" fmla="*/ 172 w 218"/>
                <a:gd name="T87" fmla="*/ 3 h 8"/>
                <a:gd name="T88" fmla="*/ 182 w 218"/>
                <a:gd name="T89" fmla="*/ 4 h 8"/>
                <a:gd name="T90" fmla="*/ 34 w 218"/>
                <a:gd name="T91" fmla="*/ 4 h 8"/>
                <a:gd name="T92" fmla="*/ 207 w 218"/>
                <a:gd name="T93" fmla="*/ 4 h 8"/>
                <a:gd name="T94" fmla="*/ 212 w 218"/>
                <a:gd name="T95" fmla="*/ 3 h 8"/>
                <a:gd name="T96" fmla="*/ 114 w 218"/>
                <a:gd name="T97" fmla="*/ 4 h 8"/>
                <a:gd name="T98" fmla="*/ 159 w 218"/>
                <a:gd name="T99" fmla="*/ 5 h 8"/>
                <a:gd name="T100" fmla="*/ 45 w 218"/>
                <a:gd name="T101" fmla="*/ 5 h 8"/>
                <a:gd name="T102" fmla="*/ 197 w 218"/>
                <a:gd name="T103" fmla="*/ 1 h 8"/>
                <a:gd name="T104" fmla="*/ 125 w 218"/>
                <a:gd name="T105" fmla="*/ 6 h 8"/>
                <a:gd name="T106" fmla="*/ 155 w 218"/>
                <a:gd name="T107" fmla="*/ 3 h 8"/>
                <a:gd name="T108" fmla="*/ 38 w 218"/>
                <a:gd name="T109" fmla="*/ 4 h 8"/>
                <a:gd name="T110" fmla="*/ 205 w 218"/>
                <a:gd name="T111" fmla="*/ 4 h 8"/>
                <a:gd name="T112" fmla="*/ 171 w 218"/>
                <a:gd name="T113" fmla="*/ 3 h 8"/>
                <a:gd name="T114" fmla="*/ 148 w 218"/>
                <a:gd name="T115" fmla="*/ 4 h 8"/>
                <a:gd name="T116" fmla="*/ 125 w 218"/>
                <a:gd name="T117" fmla="*/ 3 h 8"/>
                <a:gd name="T118" fmla="*/ 91 w 218"/>
                <a:gd name="T119" fmla="*/ 5 h 8"/>
                <a:gd name="T120" fmla="*/ 212 w 218"/>
                <a:gd name="T121" fmla="*/ 4 h 8"/>
                <a:gd name="T122" fmla="*/ 93 w 218"/>
                <a:gd name="T123" fmla="*/ 2 h 8"/>
                <a:gd name="T124" fmla="*/ 55 w 218"/>
                <a:gd name="T12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8"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3"/>
                    <a:pt x="122" y="3"/>
                  </a:cubicBezTo>
                  <a:cubicBezTo>
                    <a:pt x="122" y="3"/>
                    <a:pt x="121" y="2"/>
                    <a:pt x="121" y="2"/>
                  </a:cubicBezTo>
                  <a:cubicBezTo>
                    <a:pt x="121" y="2"/>
                    <a:pt x="121" y="2"/>
                    <a:pt x="120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3"/>
                    <a:pt x="121" y="3"/>
                    <a:pt x="122" y="3"/>
                  </a:cubicBezTo>
                  <a:cubicBezTo>
                    <a:pt x="122" y="4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2"/>
                    <a:pt x="123" y="2"/>
                    <a:pt x="124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4" y="2"/>
                    <a:pt x="124" y="3"/>
                    <a:pt x="124" y="2"/>
                  </a:cubicBezTo>
                  <a:cubicBezTo>
                    <a:pt x="125" y="2"/>
                    <a:pt x="125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7" y="3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8" y="1"/>
                    <a:pt x="128" y="1"/>
                    <a:pt x="129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0" y="2"/>
                    <a:pt x="130" y="2"/>
                    <a:pt x="130" y="3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30" y="3"/>
                    <a:pt x="130" y="2"/>
                    <a:pt x="130" y="2"/>
                  </a:cubicBezTo>
                  <a:cubicBezTo>
                    <a:pt x="130" y="2"/>
                    <a:pt x="129" y="3"/>
                    <a:pt x="130" y="3"/>
                  </a:cubicBezTo>
                  <a:cubicBezTo>
                    <a:pt x="130" y="3"/>
                    <a:pt x="131" y="4"/>
                    <a:pt x="131" y="3"/>
                  </a:cubicBezTo>
                  <a:cubicBezTo>
                    <a:pt x="131" y="3"/>
                    <a:pt x="132" y="3"/>
                    <a:pt x="132" y="2"/>
                  </a:cubicBezTo>
                  <a:cubicBezTo>
                    <a:pt x="132" y="2"/>
                    <a:pt x="132" y="2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2" y="2"/>
                    <a:pt x="132" y="2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2" y="4"/>
                    <a:pt x="132" y="4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4" y="4"/>
                    <a:pt x="134" y="5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4"/>
                    <a:pt x="134" y="5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4" y="3"/>
                    <a:pt x="133" y="3"/>
                    <a:pt x="133" y="3"/>
                  </a:cubicBezTo>
                  <a:cubicBezTo>
                    <a:pt x="133" y="3"/>
                    <a:pt x="133" y="3"/>
                    <a:pt x="132" y="3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3"/>
                    <a:pt x="133" y="2"/>
                    <a:pt x="134" y="2"/>
                  </a:cubicBezTo>
                  <a:cubicBezTo>
                    <a:pt x="134" y="2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1"/>
                    <a:pt x="135" y="1"/>
                    <a:pt x="135" y="1"/>
                  </a:cubicBezTo>
                  <a:cubicBezTo>
                    <a:pt x="135" y="1"/>
                    <a:pt x="136" y="1"/>
                    <a:pt x="136" y="1"/>
                  </a:cubicBezTo>
                  <a:cubicBezTo>
                    <a:pt x="137" y="1"/>
                    <a:pt x="138" y="1"/>
                    <a:pt x="139" y="2"/>
                  </a:cubicBezTo>
                  <a:cubicBezTo>
                    <a:pt x="139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1" y="1"/>
                    <a:pt x="142" y="1"/>
                    <a:pt x="143" y="1"/>
                  </a:cubicBezTo>
                  <a:cubicBezTo>
                    <a:pt x="143" y="1"/>
                    <a:pt x="143" y="1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1"/>
                    <a:pt x="141" y="1"/>
                    <a:pt x="141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1" y="2"/>
                    <a:pt x="141" y="3"/>
                    <a:pt x="141" y="3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3"/>
                    <a:pt x="140" y="3"/>
                  </a:cubicBezTo>
                  <a:cubicBezTo>
                    <a:pt x="139" y="3"/>
                    <a:pt x="139" y="4"/>
                    <a:pt x="139" y="5"/>
                  </a:cubicBezTo>
                  <a:cubicBezTo>
                    <a:pt x="139" y="5"/>
                    <a:pt x="139" y="5"/>
                    <a:pt x="139" y="6"/>
                  </a:cubicBezTo>
                  <a:cubicBezTo>
                    <a:pt x="139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5"/>
                    <a:pt x="140" y="5"/>
                    <a:pt x="140" y="4"/>
                  </a:cubicBezTo>
                  <a:cubicBezTo>
                    <a:pt x="140" y="4"/>
                    <a:pt x="141" y="4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2" y="4"/>
                    <a:pt x="142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2"/>
                    <a:pt x="144" y="2"/>
                    <a:pt x="145" y="2"/>
                  </a:cubicBezTo>
                  <a:cubicBezTo>
                    <a:pt x="145" y="2"/>
                    <a:pt x="145" y="2"/>
                    <a:pt x="145" y="1"/>
                  </a:cubicBezTo>
                  <a:cubicBezTo>
                    <a:pt x="145" y="1"/>
                    <a:pt x="145" y="1"/>
                    <a:pt x="146" y="1"/>
                  </a:cubicBezTo>
                  <a:cubicBezTo>
                    <a:pt x="146" y="1"/>
                    <a:pt x="147" y="1"/>
                    <a:pt x="147" y="1"/>
                  </a:cubicBezTo>
                  <a:cubicBezTo>
                    <a:pt x="148" y="1"/>
                    <a:pt x="148" y="1"/>
                    <a:pt x="149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1" y="2"/>
                    <a:pt x="151" y="2"/>
                  </a:cubicBezTo>
                  <a:cubicBezTo>
                    <a:pt x="151" y="2"/>
                    <a:pt x="152" y="2"/>
                    <a:pt x="152" y="2"/>
                  </a:cubicBezTo>
                  <a:cubicBezTo>
                    <a:pt x="152" y="1"/>
                    <a:pt x="151" y="1"/>
                    <a:pt x="152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2" y="2"/>
                    <a:pt x="152" y="2"/>
                    <a:pt x="153" y="2"/>
                  </a:cubicBezTo>
                  <a:cubicBezTo>
                    <a:pt x="153" y="2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4" y="1"/>
                    <a:pt x="154" y="1"/>
                  </a:cubicBezTo>
                  <a:cubicBezTo>
                    <a:pt x="154" y="1"/>
                    <a:pt x="154" y="2"/>
                    <a:pt x="154" y="2"/>
                  </a:cubicBezTo>
                  <a:cubicBezTo>
                    <a:pt x="154" y="2"/>
                    <a:pt x="154" y="2"/>
                    <a:pt x="155" y="2"/>
                  </a:cubicBezTo>
                  <a:cubicBezTo>
                    <a:pt x="155" y="3"/>
                    <a:pt x="155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4"/>
                    <a:pt x="157" y="4"/>
                    <a:pt x="157" y="4"/>
                  </a:cubicBezTo>
                  <a:cubicBezTo>
                    <a:pt x="157" y="4"/>
                    <a:pt x="157" y="4"/>
                    <a:pt x="158" y="4"/>
                  </a:cubicBezTo>
                  <a:cubicBezTo>
                    <a:pt x="158" y="4"/>
                    <a:pt x="158" y="3"/>
                    <a:pt x="158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3"/>
                    <a:pt x="157" y="3"/>
                    <a:pt x="157" y="3"/>
                  </a:cubicBezTo>
                  <a:cubicBezTo>
                    <a:pt x="157" y="2"/>
                    <a:pt x="157" y="2"/>
                    <a:pt x="156" y="2"/>
                  </a:cubicBezTo>
                  <a:cubicBezTo>
                    <a:pt x="156" y="2"/>
                    <a:pt x="156" y="2"/>
                    <a:pt x="156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2"/>
                    <a:pt x="156" y="2"/>
                    <a:pt x="155" y="2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55" y="2"/>
                    <a:pt x="155" y="2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6" y="1"/>
                    <a:pt x="156" y="1"/>
                    <a:pt x="156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6" y="1"/>
                    <a:pt x="157" y="1"/>
                    <a:pt x="157" y="1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59" y="1"/>
                    <a:pt x="159" y="1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3"/>
                    <a:pt x="160" y="3"/>
                    <a:pt x="160" y="3"/>
                  </a:cubicBezTo>
                  <a:cubicBezTo>
                    <a:pt x="160" y="3"/>
                    <a:pt x="160" y="3"/>
                    <a:pt x="160" y="3"/>
                  </a:cubicBezTo>
                  <a:cubicBezTo>
                    <a:pt x="160" y="3"/>
                    <a:pt x="160" y="4"/>
                    <a:pt x="160" y="4"/>
                  </a:cubicBezTo>
                  <a:cubicBezTo>
                    <a:pt x="160" y="4"/>
                    <a:pt x="161" y="4"/>
                    <a:pt x="161" y="3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1" y="3"/>
                    <a:pt x="160" y="3"/>
                    <a:pt x="16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0" y="1"/>
                    <a:pt x="161" y="1"/>
                    <a:pt x="161" y="1"/>
                  </a:cubicBezTo>
                  <a:cubicBezTo>
                    <a:pt x="161" y="1"/>
                    <a:pt x="161" y="1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2" y="2"/>
                    <a:pt x="162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4" y="1"/>
                    <a:pt x="164" y="2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2"/>
                    <a:pt x="165" y="2"/>
                    <a:pt x="165" y="1"/>
                  </a:cubicBezTo>
                  <a:cubicBezTo>
                    <a:pt x="165" y="1"/>
                    <a:pt x="165" y="1"/>
                    <a:pt x="166" y="1"/>
                  </a:cubicBezTo>
                  <a:cubicBezTo>
                    <a:pt x="166" y="1"/>
                    <a:pt x="167" y="1"/>
                    <a:pt x="167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8" y="1"/>
                    <a:pt x="169" y="1"/>
                    <a:pt x="169" y="0"/>
                  </a:cubicBezTo>
                  <a:cubicBezTo>
                    <a:pt x="169" y="0"/>
                    <a:pt x="170" y="1"/>
                    <a:pt x="170" y="1"/>
                  </a:cubicBezTo>
                  <a:cubicBezTo>
                    <a:pt x="170" y="1"/>
                    <a:pt x="171" y="1"/>
                    <a:pt x="171" y="0"/>
                  </a:cubicBezTo>
                  <a:cubicBezTo>
                    <a:pt x="171" y="1"/>
                    <a:pt x="171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3" y="1"/>
                    <a:pt x="173" y="1"/>
                    <a:pt x="173" y="0"/>
                  </a:cubicBezTo>
                  <a:cubicBezTo>
                    <a:pt x="173" y="1"/>
                    <a:pt x="173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2"/>
                    <a:pt x="174" y="2"/>
                  </a:cubicBezTo>
                  <a:cubicBezTo>
                    <a:pt x="174" y="2"/>
                    <a:pt x="175" y="2"/>
                    <a:pt x="175" y="2"/>
                  </a:cubicBezTo>
                  <a:cubicBezTo>
                    <a:pt x="175" y="2"/>
                    <a:pt x="176" y="2"/>
                    <a:pt x="175" y="1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77" y="0"/>
                    <a:pt x="178" y="0"/>
                    <a:pt x="179" y="1"/>
                  </a:cubicBezTo>
                  <a:cubicBezTo>
                    <a:pt x="179" y="1"/>
                    <a:pt x="179" y="1"/>
                    <a:pt x="179" y="2"/>
                  </a:cubicBezTo>
                  <a:cubicBezTo>
                    <a:pt x="179" y="2"/>
                    <a:pt x="179" y="2"/>
                    <a:pt x="178" y="2"/>
                  </a:cubicBezTo>
                  <a:cubicBezTo>
                    <a:pt x="178" y="2"/>
                    <a:pt x="177" y="2"/>
                    <a:pt x="177" y="1"/>
                  </a:cubicBezTo>
                  <a:cubicBezTo>
                    <a:pt x="177" y="1"/>
                    <a:pt x="176" y="1"/>
                    <a:pt x="176" y="2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7" y="3"/>
                    <a:pt x="177" y="3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77" y="4"/>
                    <a:pt x="177" y="4"/>
                    <a:pt x="178" y="4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8" y="4"/>
                    <a:pt x="179" y="4"/>
                    <a:pt x="179" y="4"/>
                  </a:cubicBezTo>
                  <a:cubicBezTo>
                    <a:pt x="179" y="4"/>
                    <a:pt x="179" y="3"/>
                    <a:pt x="179" y="3"/>
                  </a:cubicBezTo>
                  <a:cubicBezTo>
                    <a:pt x="179" y="3"/>
                    <a:pt x="179" y="2"/>
                    <a:pt x="179" y="2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1" y="2"/>
                    <a:pt x="180" y="1"/>
                    <a:pt x="180" y="1"/>
                  </a:cubicBezTo>
                  <a:cubicBezTo>
                    <a:pt x="180" y="1"/>
                    <a:pt x="180" y="1"/>
                    <a:pt x="179" y="1"/>
                  </a:cubicBezTo>
                  <a:cubicBezTo>
                    <a:pt x="179" y="1"/>
                    <a:pt x="180" y="0"/>
                    <a:pt x="180" y="0"/>
                  </a:cubicBezTo>
                  <a:cubicBezTo>
                    <a:pt x="180" y="0"/>
                    <a:pt x="181" y="1"/>
                    <a:pt x="181" y="1"/>
                  </a:cubicBezTo>
                  <a:cubicBezTo>
                    <a:pt x="181" y="1"/>
                    <a:pt x="182" y="0"/>
                    <a:pt x="182" y="0"/>
                  </a:cubicBezTo>
                  <a:cubicBezTo>
                    <a:pt x="182" y="0"/>
                    <a:pt x="183" y="0"/>
                    <a:pt x="183" y="0"/>
                  </a:cubicBezTo>
                  <a:cubicBezTo>
                    <a:pt x="183" y="1"/>
                    <a:pt x="184" y="1"/>
                    <a:pt x="184" y="0"/>
                  </a:cubicBezTo>
                  <a:cubicBezTo>
                    <a:pt x="185" y="0"/>
                    <a:pt x="185" y="0"/>
                    <a:pt x="186" y="1"/>
                  </a:cubicBezTo>
                  <a:cubicBezTo>
                    <a:pt x="186" y="1"/>
                    <a:pt x="186" y="1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1"/>
                    <a:pt x="188" y="1"/>
                    <a:pt x="188" y="1"/>
                  </a:cubicBezTo>
                  <a:cubicBezTo>
                    <a:pt x="189" y="1"/>
                    <a:pt x="190" y="1"/>
                    <a:pt x="191" y="1"/>
                  </a:cubicBezTo>
                  <a:cubicBezTo>
                    <a:pt x="191" y="1"/>
                    <a:pt x="191" y="1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3" y="0"/>
                    <a:pt x="193" y="1"/>
                    <a:pt x="193" y="0"/>
                  </a:cubicBezTo>
                  <a:cubicBezTo>
                    <a:pt x="194" y="0"/>
                    <a:pt x="194" y="0"/>
                    <a:pt x="195" y="0"/>
                  </a:cubicBezTo>
                  <a:cubicBezTo>
                    <a:pt x="195" y="0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6" y="1"/>
                    <a:pt x="196" y="1"/>
                  </a:cubicBezTo>
                  <a:cubicBezTo>
                    <a:pt x="196" y="1"/>
                    <a:pt x="197" y="1"/>
                    <a:pt x="197" y="1"/>
                  </a:cubicBezTo>
                  <a:cubicBezTo>
                    <a:pt x="198" y="1"/>
                    <a:pt x="198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0"/>
                    <a:pt x="199" y="0"/>
                  </a:cubicBezTo>
                  <a:cubicBezTo>
                    <a:pt x="200" y="1"/>
                    <a:pt x="200" y="0"/>
                    <a:pt x="201" y="0"/>
                  </a:cubicBezTo>
                  <a:cubicBezTo>
                    <a:pt x="201" y="1"/>
                    <a:pt x="201" y="1"/>
                    <a:pt x="201" y="2"/>
                  </a:cubicBezTo>
                  <a:cubicBezTo>
                    <a:pt x="201" y="2"/>
                    <a:pt x="201" y="2"/>
                    <a:pt x="201" y="2"/>
                  </a:cubicBezTo>
                  <a:cubicBezTo>
                    <a:pt x="202" y="2"/>
                    <a:pt x="202" y="2"/>
                    <a:pt x="203" y="2"/>
                  </a:cubicBezTo>
                  <a:cubicBezTo>
                    <a:pt x="203" y="2"/>
                    <a:pt x="202" y="2"/>
                    <a:pt x="202" y="2"/>
                  </a:cubicBezTo>
                  <a:cubicBezTo>
                    <a:pt x="202" y="1"/>
                    <a:pt x="202" y="1"/>
                    <a:pt x="202" y="0"/>
                  </a:cubicBezTo>
                  <a:cubicBezTo>
                    <a:pt x="202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4" y="1"/>
                  </a:cubicBezTo>
                  <a:cubicBezTo>
                    <a:pt x="204" y="1"/>
                    <a:pt x="204" y="0"/>
                    <a:pt x="204" y="0"/>
                  </a:cubicBezTo>
                  <a:cubicBezTo>
                    <a:pt x="205" y="1"/>
                    <a:pt x="205" y="1"/>
                    <a:pt x="205" y="1"/>
                  </a:cubicBezTo>
                  <a:cubicBezTo>
                    <a:pt x="205" y="1"/>
                    <a:pt x="206" y="1"/>
                    <a:pt x="206" y="1"/>
                  </a:cubicBezTo>
                  <a:cubicBezTo>
                    <a:pt x="206" y="1"/>
                    <a:pt x="206" y="1"/>
                    <a:pt x="206" y="1"/>
                  </a:cubicBezTo>
                  <a:cubicBezTo>
                    <a:pt x="207" y="0"/>
                    <a:pt x="207" y="0"/>
                    <a:pt x="208" y="0"/>
                  </a:cubicBezTo>
                  <a:cubicBezTo>
                    <a:pt x="208" y="0"/>
                    <a:pt x="208" y="0"/>
                    <a:pt x="208" y="1"/>
                  </a:cubicBezTo>
                  <a:cubicBezTo>
                    <a:pt x="208" y="1"/>
                    <a:pt x="209" y="2"/>
                    <a:pt x="209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08" y="2"/>
                    <a:pt x="209" y="2"/>
                    <a:pt x="209" y="2"/>
                  </a:cubicBezTo>
                  <a:cubicBezTo>
                    <a:pt x="209" y="2"/>
                    <a:pt x="209" y="3"/>
                    <a:pt x="209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10" y="3"/>
                    <a:pt x="210" y="3"/>
                    <a:pt x="210" y="2"/>
                  </a:cubicBezTo>
                  <a:cubicBezTo>
                    <a:pt x="210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1" y="1"/>
                    <a:pt x="211" y="1"/>
                    <a:pt x="210" y="1"/>
                  </a:cubicBezTo>
                  <a:cubicBezTo>
                    <a:pt x="210" y="1"/>
                    <a:pt x="210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09" y="1"/>
                    <a:pt x="210" y="0"/>
                    <a:pt x="210" y="0"/>
                  </a:cubicBezTo>
                  <a:cubicBezTo>
                    <a:pt x="211" y="0"/>
                    <a:pt x="211" y="0"/>
                    <a:pt x="212" y="0"/>
                  </a:cubicBezTo>
                  <a:cubicBezTo>
                    <a:pt x="212" y="0"/>
                    <a:pt x="213" y="0"/>
                    <a:pt x="213" y="0"/>
                  </a:cubicBezTo>
                  <a:cubicBezTo>
                    <a:pt x="213" y="0"/>
                    <a:pt x="213" y="1"/>
                    <a:pt x="213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3" y="1"/>
                    <a:pt x="213" y="1"/>
                    <a:pt x="212" y="1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2"/>
                    <a:pt x="212" y="2"/>
                    <a:pt x="213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3" y="2"/>
                    <a:pt x="213" y="2"/>
                    <a:pt x="214" y="2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5" y="3"/>
                    <a:pt x="215" y="3"/>
                    <a:pt x="216" y="3"/>
                  </a:cubicBezTo>
                  <a:cubicBezTo>
                    <a:pt x="216" y="3"/>
                    <a:pt x="216" y="3"/>
                    <a:pt x="216" y="3"/>
                  </a:cubicBezTo>
                  <a:cubicBezTo>
                    <a:pt x="216" y="3"/>
                    <a:pt x="217" y="3"/>
                    <a:pt x="217" y="3"/>
                  </a:cubicBezTo>
                  <a:cubicBezTo>
                    <a:pt x="217" y="3"/>
                    <a:pt x="217" y="3"/>
                    <a:pt x="217" y="3"/>
                  </a:cubicBezTo>
                  <a:cubicBezTo>
                    <a:pt x="217" y="3"/>
                    <a:pt x="217" y="4"/>
                    <a:pt x="217" y="4"/>
                  </a:cubicBezTo>
                  <a:cubicBezTo>
                    <a:pt x="218" y="4"/>
                    <a:pt x="218" y="4"/>
                    <a:pt x="218" y="5"/>
                  </a:cubicBezTo>
                  <a:cubicBezTo>
                    <a:pt x="218" y="4"/>
                    <a:pt x="218" y="4"/>
                    <a:pt x="218" y="4"/>
                  </a:cubicBezTo>
                  <a:cubicBezTo>
                    <a:pt x="218" y="4"/>
                    <a:pt x="218" y="5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7" y="5"/>
                    <a:pt x="217" y="5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7"/>
                    <a:pt x="216" y="7"/>
                    <a:pt x="216" y="7"/>
                  </a:cubicBezTo>
                  <a:cubicBezTo>
                    <a:pt x="216" y="7"/>
                    <a:pt x="216" y="7"/>
                    <a:pt x="215" y="7"/>
                  </a:cubicBezTo>
                  <a:cubicBezTo>
                    <a:pt x="215" y="6"/>
                    <a:pt x="214" y="6"/>
                    <a:pt x="213" y="7"/>
                  </a:cubicBezTo>
                  <a:cubicBezTo>
                    <a:pt x="213" y="7"/>
                    <a:pt x="213" y="7"/>
                    <a:pt x="212" y="7"/>
                  </a:cubicBezTo>
                  <a:cubicBezTo>
                    <a:pt x="212" y="7"/>
                    <a:pt x="211" y="7"/>
                    <a:pt x="211" y="6"/>
                  </a:cubicBezTo>
                  <a:cubicBezTo>
                    <a:pt x="210" y="6"/>
                    <a:pt x="210" y="6"/>
                    <a:pt x="209" y="6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09" y="6"/>
                    <a:pt x="208" y="6"/>
                    <a:pt x="208" y="6"/>
                  </a:cubicBezTo>
                  <a:cubicBezTo>
                    <a:pt x="208" y="6"/>
                    <a:pt x="208" y="5"/>
                    <a:pt x="209" y="5"/>
                  </a:cubicBezTo>
                  <a:cubicBezTo>
                    <a:pt x="209" y="5"/>
                    <a:pt x="209" y="5"/>
                    <a:pt x="209" y="4"/>
                  </a:cubicBezTo>
                  <a:cubicBezTo>
                    <a:pt x="210" y="4"/>
                    <a:pt x="209" y="4"/>
                    <a:pt x="209" y="4"/>
                  </a:cubicBezTo>
                  <a:cubicBezTo>
                    <a:pt x="209" y="4"/>
                    <a:pt x="208" y="4"/>
                    <a:pt x="207" y="4"/>
                  </a:cubicBezTo>
                  <a:cubicBezTo>
                    <a:pt x="208" y="4"/>
                    <a:pt x="208" y="4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5"/>
                    <a:pt x="208" y="5"/>
                  </a:cubicBezTo>
                  <a:cubicBezTo>
                    <a:pt x="208" y="5"/>
                    <a:pt x="208" y="6"/>
                    <a:pt x="208" y="6"/>
                  </a:cubicBezTo>
                  <a:cubicBezTo>
                    <a:pt x="207" y="6"/>
                    <a:pt x="206" y="6"/>
                    <a:pt x="206" y="6"/>
                  </a:cubicBezTo>
                  <a:cubicBezTo>
                    <a:pt x="206" y="5"/>
                    <a:pt x="206" y="5"/>
                    <a:pt x="205" y="5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4" y="5"/>
                    <a:pt x="204" y="5"/>
                    <a:pt x="204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3" y="6"/>
                    <a:pt x="203" y="6"/>
                    <a:pt x="203" y="7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2" y="6"/>
                    <a:pt x="202" y="7"/>
                    <a:pt x="201" y="7"/>
                  </a:cubicBezTo>
                  <a:cubicBezTo>
                    <a:pt x="200" y="7"/>
                    <a:pt x="200" y="7"/>
                    <a:pt x="200" y="6"/>
                  </a:cubicBezTo>
                  <a:cubicBezTo>
                    <a:pt x="200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8" y="6"/>
                    <a:pt x="198" y="7"/>
                    <a:pt x="198" y="6"/>
                  </a:cubicBezTo>
                  <a:cubicBezTo>
                    <a:pt x="197" y="6"/>
                    <a:pt x="197" y="6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4" y="3"/>
                    <a:pt x="194" y="3"/>
                  </a:cubicBezTo>
                  <a:cubicBezTo>
                    <a:pt x="194" y="3"/>
                    <a:pt x="193" y="3"/>
                    <a:pt x="193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92" y="4"/>
                    <a:pt x="192" y="5"/>
                    <a:pt x="193" y="5"/>
                  </a:cubicBezTo>
                  <a:cubicBezTo>
                    <a:pt x="193" y="5"/>
                    <a:pt x="193" y="5"/>
                    <a:pt x="193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6"/>
                    <a:pt x="194" y="6"/>
                    <a:pt x="193" y="6"/>
                  </a:cubicBezTo>
                  <a:cubicBezTo>
                    <a:pt x="193" y="6"/>
                    <a:pt x="192" y="6"/>
                    <a:pt x="192" y="6"/>
                  </a:cubicBezTo>
                  <a:cubicBezTo>
                    <a:pt x="192" y="6"/>
                    <a:pt x="192" y="6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6"/>
                    <a:pt x="191" y="6"/>
                    <a:pt x="191" y="5"/>
                  </a:cubicBezTo>
                  <a:cubicBezTo>
                    <a:pt x="191" y="5"/>
                    <a:pt x="191" y="6"/>
                    <a:pt x="191" y="6"/>
                  </a:cubicBezTo>
                  <a:cubicBezTo>
                    <a:pt x="191" y="6"/>
                    <a:pt x="190" y="6"/>
                    <a:pt x="190" y="6"/>
                  </a:cubicBezTo>
                  <a:cubicBezTo>
                    <a:pt x="190" y="6"/>
                    <a:pt x="189" y="5"/>
                    <a:pt x="189" y="6"/>
                  </a:cubicBezTo>
                  <a:cubicBezTo>
                    <a:pt x="189" y="6"/>
                    <a:pt x="189" y="6"/>
                    <a:pt x="188" y="6"/>
                  </a:cubicBezTo>
                  <a:cubicBezTo>
                    <a:pt x="188" y="6"/>
                    <a:pt x="188" y="6"/>
                    <a:pt x="188" y="6"/>
                  </a:cubicBezTo>
                  <a:cubicBezTo>
                    <a:pt x="188" y="6"/>
                    <a:pt x="188" y="7"/>
                    <a:pt x="188" y="7"/>
                  </a:cubicBezTo>
                  <a:cubicBezTo>
                    <a:pt x="188" y="7"/>
                    <a:pt x="187" y="7"/>
                    <a:pt x="187" y="7"/>
                  </a:cubicBezTo>
                  <a:cubicBezTo>
                    <a:pt x="187" y="7"/>
                    <a:pt x="186" y="7"/>
                    <a:pt x="186" y="6"/>
                  </a:cubicBezTo>
                  <a:cubicBezTo>
                    <a:pt x="186" y="6"/>
                    <a:pt x="186" y="6"/>
                    <a:pt x="185" y="5"/>
                  </a:cubicBezTo>
                  <a:cubicBezTo>
                    <a:pt x="185" y="5"/>
                    <a:pt x="185" y="5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5" y="6"/>
                    <a:pt x="184" y="6"/>
                    <a:pt x="184" y="5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4"/>
                    <a:pt x="185" y="4"/>
                    <a:pt x="185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85" y="5"/>
                    <a:pt x="186" y="4"/>
                    <a:pt x="186" y="4"/>
                  </a:cubicBezTo>
                  <a:cubicBezTo>
                    <a:pt x="186" y="4"/>
                    <a:pt x="186" y="4"/>
                    <a:pt x="186" y="3"/>
                  </a:cubicBezTo>
                  <a:cubicBezTo>
                    <a:pt x="186" y="3"/>
                    <a:pt x="185" y="3"/>
                    <a:pt x="185" y="3"/>
                  </a:cubicBezTo>
                  <a:cubicBezTo>
                    <a:pt x="185" y="2"/>
                    <a:pt x="185" y="2"/>
                    <a:pt x="184" y="2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84" y="2"/>
                    <a:pt x="183" y="3"/>
                    <a:pt x="183" y="3"/>
                  </a:cubicBezTo>
                  <a:cubicBezTo>
                    <a:pt x="183" y="3"/>
                    <a:pt x="184" y="3"/>
                    <a:pt x="184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4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4"/>
                    <a:pt x="183" y="5"/>
                    <a:pt x="184" y="5"/>
                  </a:cubicBezTo>
                  <a:cubicBezTo>
                    <a:pt x="184" y="6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3" y="6"/>
                    <a:pt x="183" y="7"/>
                    <a:pt x="182" y="7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0" y="7"/>
                    <a:pt x="180" y="7"/>
                    <a:pt x="180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7" y="6"/>
                    <a:pt x="177" y="6"/>
                  </a:cubicBezTo>
                  <a:cubicBezTo>
                    <a:pt x="177" y="6"/>
                    <a:pt x="178" y="6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7" y="7"/>
                    <a:pt x="176" y="7"/>
                    <a:pt x="175" y="7"/>
                  </a:cubicBezTo>
                  <a:cubicBezTo>
                    <a:pt x="175" y="7"/>
                    <a:pt x="174" y="7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7"/>
                    <a:pt x="174" y="7"/>
                  </a:cubicBezTo>
                  <a:cubicBezTo>
                    <a:pt x="173" y="7"/>
                    <a:pt x="172" y="6"/>
                    <a:pt x="171" y="7"/>
                  </a:cubicBezTo>
                  <a:cubicBezTo>
                    <a:pt x="171" y="7"/>
                    <a:pt x="171" y="6"/>
                    <a:pt x="170" y="6"/>
                  </a:cubicBezTo>
                  <a:cubicBezTo>
                    <a:pt x="170" y="6"/>
                    <a:pt x="169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6"/>
                    <a:pt x="168" y="6"/>
                    <a:pt x="168" y="6"/>
                  </a:cubicBezTo>
                  <a:cubicBezTo>
                    <a:pt x="168" y="7"/>
                    <a:pt x="168" y="7"/>
                    <a:pt x="168" y="6"/>
                  </a:cubicBezTo>
                  <a:cubicBezTo>
                    <a:pt x="167" y="6"/>
                    <a:pt x="167" y="5"/>
                    <a:pt x="166" y="5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5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7"/>
                    <a:pt x="166" y="7"/>
                  </a:cubicBezTo>
                  <a:cubicBezTo>
                    <a:pt x="166" y="7"/>
                    <a:pt x="166" y="7"/>
                    <a:pt x="165" y="7"/>
                  </a:cubicBezTo>
                  <a:cubicBezTo>
                    <a:pt x="165" y="7"/>
                    <a:pt x="164" y="7"/>
                    <a:pt x="164" y="6"/>
                  </a:cubicBezTo>
                  <a:cubicBezTo>
                    <a:pt x="164" y="6"/>
                    <a:pt x="164" y="6"/>
                    <a:pt x="165" y="6"/>
                  </a:cubicBezTo>
                  <a:cubicBezTo>
                    <a:pt x="165" y="6"/>
                    <a:pt x="165" y="6"/>
                    <a:pt x="166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5"/>
                    <a:pt x="165" y="5"/>
                  </a:cubicBezTo>
                  <a:cubicBezTo>
                    <a:pt x="164" y="5"/>
                    <a:pt x="163" y="5"/>
                    <a:pt x="163" y="4"/>
                  </a:cubicBezTo>
                  <a:cubicBezTo>
                    <a:pt x="163" y="4"/>
                    <a:pt x="163" y="4"/>
                    <a:pt x="163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4"/>
                    <a:pt x="162" y="5"/>
                    <a:pt x="162" y="5"/>
                  </a:cubicBezTo>
                  <a:cubicBezTo>
                    <a:pt x="162" y="5"/>
                    <a:pt x="163" y="5"/>
                    <a:pt x="163" y="5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3" y="6"/>
                    <a:pt x="162" y="6"/>
                    <a:pt x="162" y="7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1" y="7"/>
                    <a:pt x="161" y="7"/>
                    <a:pt x="160" y="7"/>
                  </a:cubicBezTo>
                  <a:cubicBezTo>
                    <a:pt x="159" y="7"/>
                    <a:pt x="159" y="7"/>
                    <a:pt x="158" y="7"/>
                  </a:cubicBezTo>
                  <a:cubicBezTo>
                    <a:pt x="158" y="6"/>
                    <a:pt x="157" y="7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6" y="6"/>
                    <a:pt x="156" y="7"/>
                  </a:cubicBezTo>
                  <a:cubicBezTo>
                    <a:pt x="156" y="7"/>
                    <a:pt x="156" y="7"/>
                    <a:pt x="155" y="7"/>
                  </a:cubicBezTo>
                  <a:cubicBezTo>
                    <a:pt x="155" y="7"/>
                    <a:pt x="155" y="7"/>
                    <a:pt x="155" y="6"/>
                  </a:cubicBezTo>
                  <a:cubicBezTo>
                    <a:pt x="154" y="6"/>
                    <a:pt x="154" y="6"/>
                    <a:pt x="154" y="7"/>
                  </a:cubicBezTo>
                  <a:cubicBezTo>
                    <a:pt x="154" y="7"/>
                    <a:pt x="154" y="7"/>
                    <a:pt x="153" y="7"/>
                  </a:cubicBezTo>
                  <a:cubicBezTo>
                    <a:pt x="153" y="7"/>
                    <a:pt x="152" y="7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0" y="6"/>
                    <a:pt x="149" y="6"/>
                    <a:pt x="149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6"/>
                    <a:pt x="148" y="6"/>
                    <a:pt x="148" y="7"/>
                  </a:cubicBezTo>
                  <a:cubicBezTo>
                    <a:pt x="147" y="7"/>
                    <a:pt x="147" y="7"/>
                    <a:pt x="146" y="7"/>
                  </a:cubicBezTo>
                  <a:cubicBezTo>
                    <a:pt x="146" y="7"/>
                    <a:pt x="145" y="7"/>
                    <a:pt x="145" y="7"/>
                  </a:cubicBezTo>
                  <a:cubicBezTo>
                    <a:pt x="145" y="7"/>
                    <a:pt x="144" y="7"/>
                    <a:pt x="144" y="6"/>
                  </a:cubicBezTo>
                  <a:cubicBezTo>
                    <a:pt x="144" y="6"/>
                    <a:pt x="143" y="6"/>
                    <a:pt x="143" y="6"/>
                  </a:cubicBezTo>
                  <a:cubicBezTo>
                    <a:pt x="143" y="6"/>
                    <a:pt x="143" y="6"/>
                    <a:pt x="143" y="6"/>
                  </a:cubicBezTo>
                  <a:cubicBezTo>
                    <a:pt x="143" y="6"/>
                    <a:pt x="143" y="5"/>
                    <a:pt x="143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42" y="6"/>
                    <a:pt x="142" y="6"/>
                  </a:cubicBezTo>
                  <a:cubicBezTo>
                    <a:pt x="142" y="6"/>
                    <a:pt x="143" y="6"/>
                    <a:pt x="143" y="6"/>
                  </a:cubicBezTo>
                  <a:cubicBezTo>
                    <a:pt x="143" y="6"/>
                    <a:pt x="142" y="6"/>
                    <a:pt x="142" y="6"/>
                  </a:cubicBezTo>
                  <a:cubicBezTo>
                    <a:pt x="142" y="6"/>
                    <a:pt x="141" y="6"/>
                    <a:pt x="141" y="7"/>
                  </a:cubicBezTo>
                  <a:cubicBezTo>
                    <a:pt x="141" y="7"/>
                    <a:pt x="140" y="7"/>
                    <a:pt x="140" y="7"/>
                  </a:cubicBezTo>
                  <a:cubicBezTo>
                    <a:pt x="139" y="7"/>
                    <a:pt x="139" y="6"/>
                    <a:pt x="138" y="7"/>
                  </a:cubicBezTo>
                  <a:cubicBezTo>
                    <a:pt x="138" y="7"/>
                    <a:pt x="138" y="7"/>
                    <a:pt x="137" y="7"/>
                  </a:cubicBezTo>
                  <a:cubicBezTo>
                    <a:pt x="137" y="7"/>
                    <a:pt x="136" y="7"/>
                    <a:pt x="136" y="7"/>
                  </a:cubicBezTo>
                  <a:cubicBezTo>
                    <a:pt x="136" y="7"/>
                    <a:pt x="135" y="7"/>
                    <a:pt x="135" y="7"/>
                  </a:cubicBezTo>
                  <a:cubicBezTo>
                    <a:pt x="134" y="7"/>
                    <a:pt x="134" y="7"/>
                    <a:pt x="133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0" y="7"/>
                    <a:pt x="130" y="6"/>
                    <a:pt x="129" y="7"/>
                  </a:cubicBezTo>
                  <a:cubicBezTo>
                    <a:pt x="128" y="7"/>
                    <a:pt x="128" y="7"/>
                    <a:pt x="127" y="7"/>
                  </a:cubicBezTo>
                  <a:cubicBezTo>
                    <a:pt x="127" y="6"/>
                    <a:pt x="127" y="6"/>
                    <a:pt x="126" y="6"/>
                  </a:cubicBezTo>
                  <a:cubicBezTo>
                    <a:pt x="126" y="7"/>
                    <a:pt x="126" y="7"/>
                    <a:pt x="125" y="7"/>
                  </a:cubicBezTo>
                  <a:cubicBezTo>
                    <a:pt x="125" y="7"/>
                    <a:pt x="124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2" y="7"/>
                    <a:pt x="122" y="6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1" y="7"/>
                    <a:pt x="121" y="7"/>
                  </a:cubicBezTo>
                  <a:cubicBezTo>
                    <a:pt x="121" y="7"/>
                    <a:pt x="120" y="7"/>
                    <a:pt x="120" y="7"/>
                  </a:cubicBezTo>
                  <a:cubicBezTo>
                    <a:pt x="120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0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2" y="6"/>
                    <a:pt x="122" y="6"/>
                    <a:pt x="122" y="5"/>
                  </a:cubicBezTo>
                  <a:cubicBezTo>
                    <a:pt x="122" y="5"/>
                    <a:pt x="122" y="5"/>
                    <a:pt x="122" y="4"/>
                  </a:cubicBezTo>
                  <a:cubicBezTo>
                    <a:pt x="122" y="4"/>
                    <a:pt x="121" y="4"/>
                    <a:pt x="121" y="4"/>
                  </a:cubicBezTo>
                  <a:cubicBezTo>
                    <a:pt x="121" y="4"/>
                    <a:pt x="121" y="5"/>
                    <a:pt x="121" y="5"/>
                  </a:cubicBezTo>
                  <a:cubicBezTo>
                    <a:pt x="121" y="5"/>
                    <a:pt x="120" y="5"/>
                    <a:pt x="120" y="5"/>
                  </a:cubicBezTo>
                  <a:cubicBezTo>
                    <a:pt x="120" y="5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4"/>
                    <a:pt x="119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9" y="4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6"/>
                  </a:cubicBezTo>
                  <a:cubicBezTo>
                    <a:pt x="118" y="6"/>
                    <a:pt x="117" y="6"/>
                    <a:pt x="117" y="6"/>
                  </a:cubicBezTo>
                  <a:cubicBezTo>
                    <a:pt x="117" y="6"/>
                    <a:pt x="116" y="6"/>
                    <a:pt x="116" y="6"/>
                  </a:cubicBezTo>
                  <a:cubicBezTo>
                    <a:pt x="115" y="6"/>
                    <a:pt x="115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6"/>
                    <a:pt x="113" y="6"/>
                    <a:pt x="114" y="6"/>
                  </a:cubicBezTo>
                  <a:cubicBezTo>
                    <a:pt x="114" y="6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3" y="7"/>
                  </a:cubicBezTo>
                  <a:cubicBezTo>
                    <a:pt x="113" y="7"/>
                    <a:pt x="112" y="7"/>
                    <a:pt x="111" y="7"/>
                  </a:cubicBezTo>
                  <a:cubicBezTo>
                    <a:pt x="111" y="7"/>
                    <a:pt x="110" y="6"/>
                    <a:pt x="110" y="6"/>
                  </a:cubicBezTo>
                  <a:cubicBezTo>
                    <a:pt x="110" y="6"/>
                    <a:pt x="109" y="6"/>
                    <a:pt x="109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7"/>
                    <a:pt x="106" y="7"/>
                    <a:pt x="106" y="6"/>
                  </a:cubicBezTo>
                  <a:cubicBezTo>
                    <a:pt x="106" y="6"/>
                    <a:pt x="105" y="6"/>
                    <a:pt x="105" y="6"/>
                  </a:cubicBezTo>
                  <a:cubicBezTo>
                    <a:pt x="105" y="6"/>
                    <a:pt x="104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4" y="6"/>
                    <a:pt x="103" y="7"/>
                    <a:pt x="103" y="7"/>
                  </a:cubicBezTo>
                  <a:cubicBezTo>
                    <a:pt x="102" y="7"/>
                    <a:pt x="102" y="7"/>
                    <a:pt x="101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7"/>
                    <a:pt x="96" y="7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6"/>
                    <a:pt x="94" y="6"/>
                    <a:pt x="94" y="6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3" y="6"/>
                    <a:pt x="93" y="6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89" y="7"/>
                  </a:cubicBezTo>
                  <a:cubicBezTo>
                    <a:pt x="88" y="7"/>
                    <a:pt x="86" y="7"/>
                    <a:pt x="85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82" y="7"/>
                    <a:pt x="81" y="7"/>
                    <a:pt x="81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79" y="7"/>
                    <a:pt x="79" y="7"/>
                  </a:cubicBezTo>
                  <a:cubicBezTo>
                    <a:pt x="79" y="7"/>
                    <a:pt x="78" y="7"/>
                    <a:pt x="77" y="7"/>
                  </a:cubicBezTo>
                  <a:cubicBezTo>
                    <a:pt x="76" y="7"/>
                    <a:pt x="75" y="7"/>
                    <a:pt x="74" y="7"/>
                  </a:cubicBezTo>
                  <a:cubicBezTo>
                    <a:pt x="73" y="7"/>
                    <a:pt x="73" y="7"/>
                    <a:pt x="72" y="7"/>
                  </a:cubicBezTo>
                  <a:cubicBezTo>
                    <a:pt x="71" y="7"/>
                    <a:pt x="71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7"/>
                    <a:pt x="67" y="7"/>
                    <a:pt x="66" y="7"/>
                  </a:cubicBezTo>
                  <a:cubicBezTo>
                    <a:pt x="66" y="7"/>
                    <a:pt x="65" y="7"/>
                    <a:pt x="64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1" y="7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60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7" y="7"/>
                    <a:pt x="56" y="7"/>
                  </a:cubicBezTo>
                  <a:cubicBezTo>
                    <a:pt x="54" y="7"/>
                    <a:pt x="53" y="7"/>
                    <a:pt x="51" y="7"/>
                  </a:cubicBezTo>
                  <a:cubicBezTo>
                    <a:pt x="51" y="7"/>
                    <a:pt x="50" y="7"/>
                    <a:pt x="49" y="8"/>
                  </a:cubicBezTo>
                  <a:cubicBezTo>
                    <a:pt x="49" y="8"/>
                    <a:pt x="49" y="8"/>
                    <a:pt x="49" y="7"/>
                  </a:cubicBezTo>
                  <a:cubicBezTo>
                    <a:pt x="48" y="7"/>
                    <a:pt x="48" y="7"/>
                    <a:pt x="47" y="7"/>
                  </a:cubicBezTo>
                  <a:cubicBezTo>
                    <a:pt x="47" y="7"/>
                    <a:pt x="47" y="7"/>
                    <a:pt x="46" y="7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3" y="7"/>
                    <a:pt x="42" y="8"/>
                    <a:pt x="41" y="7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8"/>
                    <a:pt x="39" y="8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6" y="7"/>
                    <a:pt x="25" y="7"/>
                  </a:cubicBezTo>
                  <a:cubicBezTo>
                    <a:pt x="25" y="7"/>
                    <a:pt x="24" y="7"/>
                    <a:pt x="23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8" y="7"/>
                    <a:pt x="18" y="7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7"/>
                    <a:pt x="13" y="7"/>
                    <a:pt x="12" y="7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6" y="7"/>
                    <a:pt x="5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5" y="3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3"/>
                    <a:pt x="27" y="3"/>
                    <a:pt x="28" y="3"/>
                  </a:cubicBezTo>
                  <a:cubicBezTo>
                    <a:pt x="28" y="2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3"/>
                    <a:pt x="32" y="3"/>
                    <a:pt x="33" y="2"/>
                  </a:cubicBezTo>
                  <a:cubicBezTo>
                    <a:pt x="33" y="2"/>
                    <a:pt x="34" y="2"/>
                    <a:pt x="35" y="3"/>
                  </a:cubicBezTo>
                  <a:cubicBezTo>
                    <a:pt x="35" y="3"/>
                    <a:pt x="36" y="3"/>
                    <a:pt x="36" y="3"/>
                  </a:cubicBezTo>
                  <a:cubicBezTo>
                    <a:pt x="36" y="3"/>
                    <a:pt x="37" y="3"/>
                    <a:pt x="37" y="3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9" y="3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1" y="3"/>
                    <a:pt x="41" y="3"/>
                  </a:cubicBezTo>
                  <a:cubicBezTo>
                    <a:pt x="41" y="3"/>
                    <a:pt x="42" y="3"/>
                    <a:pt x="42" y="3"/>
                  </a:cubicBezTo>
                  <a:cubicBezTo>
                    <a:pt x="43" y="3"/>
                    <a:pt x="43" y="2"/>
                    <a:pt x="44" y="2"/>
                  </a:cubicBezTo>
                  <a:cubicBezTo>
                    <a:pt x="44" y="2"/>
                    <a:pt x="45" y="2"/>
                    <a:pt x="45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6" y="3"/>
                    <a:pt x="47" y="4"/>
                    <a:pt x="47" y="4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3" y="2"/>
                    <a:pt x="54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3" y="3"/>
                    <a:pt x="53" y="4"/>
                  </a:cubicBezTo>
                  <a:cubicBezTo>
                    <a:pt x="53" y="4"/>
                    <a:pt x="53" y="4"/>
                    <a:pt x="54" y="4"/>
                  </a:cubicBezTo>
                  <a:cubicBezTo>
                    <a:pt x="54" y="4"/>
                    <a:pt x="55" y="4"/>
                    <a:pt x="55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4"/>
                    <a:pt x="55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7" y="4"/>
                    <a:pt x="57" y="4"/>
                  </a:cubicBezTo>
                  <a:cubicBezTo>
                    <a:pt x="57" y="3"/>
                    <a:pt x="57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7" y="2"/>
                    <a:pt x="57" y="2"/>
                    <a:pt x="57" y="3"/>
                  </a:cubicBezTo>
                  <a:cubicBezTo>
                    <a:pt x="58" y="3"/>
                    <a:pt x="58" y="3"/>
                    <a:pt x="59" y="2"/>
                  </a:cubicBezTo>
                  <a:cubicBezTo>
                    <a:pt x="59" y="2"/>
                    <a:pt x="60" y="2"/>
                    <a:pt x="60" y="2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2"/>
                    <a:pt x="61" y="3"/>
                    <a:pt x="60" y="3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2" y="2"/>
                    <a:pt x="62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3"/>
                    <a:pt x="64" y="3"/>
                  </a:cubicBezTo>
                  <a:cubicBezTo>
                    <a:pt x="64" y="3"/>
                    <a:pt x="64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62" y="5"/>
                    <a:pt x="62" y="6"/>
                    <a:pt x="62" y="6"/>
                  </a:cubicBezTo>
                  <a:cubicBezTo>
                    <a:pt x="63" y="6"/>
                    <a:pt x="64" y="6"/>
                    <a:pt x="64" y="5"/>
                  </a:cubicBezTo>
                  <a:cubicBezTo>
                    <a:pt x="64" y="5"/>
                    <a:pt x="64" y="4"/>
                    <a:pt x="65" y="4"/>
                  </a:cubicBezTo>
                  <a:cubicBezTo>
                    <a:pt x="65" y="4"/>
                    <a:pt x="65" y="4"/>
                    <a:pt x="65" y="3"/>
                  </a:cubicBezTo>
                  <a:cubicBezTo>
                    <a:pt x="65" y="3"/>
                    <a:pt x="64" y="3"/>
                    <a:pt x="64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3"/>
                    <a:pt x="66" y="3"/>
                    <a:pt x="67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3"/>
                    <a:pt x="69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4"/>
                    <a:pt x="68" y="4"/>
                  </a:cubicBezTo>
                  <a:cubicBezTo>
                    <a:pt x="68" y="4"/>
                    <a:pt x="68" y="4"/>
                    <a:pt x="69" y="4"/>
                  </a:cubicBezTo>
                  <a:cubicBezTo>
                    <a:pt x="69" y="3"/>
                    <a:pt x="70" y="3"/>
                    <a:pt x="70" y="3"/>
                  </a:cubicBezTo>
                  <a:cubicBezTo>
                    <a:pt x="71" y="3"/>
                    <a:pt x="71" y="2"/>
                    <a:pt x="71" y="2"/>
                  </a:cubicBezTo>
                  <a:cubicBezTo>
                    <a:pt x="72" y="2"/>
                    <a:pt x="72" y="2"/>
                    <a:pt x="73" y="2"/>
                  </a:cubicBezTo>
                  <a:cubicBezTo>
                    <a:pt x="73" y="2"/>
                    <a:pt x="73" y="2"/>
                    <a:pt x="74" y="2"/>
                  </a:cubicBezTo>
                  <a:cubicBezTo>
                    <a:pt x="74" y="2"/>
                    <a:pt x="75" y="2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2"/>
                    <a:pt x="76" y="2"/>
                    <a:pt x="77" y="2"/>
                  </a:cubicBezTo>
                  <a:cubicBezTo>
                    <a:pt x="78" y="2"/>
                    <a:pt x="78" y="2"/>
                    <a:pt x="79" y="2"/>
                  </a:cubicBezTo>
                  <a:cubicBezTo>
                    <a:pt x="79" y="2"/>
                    <a:pt x="79" y="2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3"/>
                    <a:pt x="83" y="3"/>
                  </a:cubicBezTo>
                  <a:cubicBezTo>
                    <a:pt x="83" y="3"/>
                    <a:pt x="83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5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3"/>
                    <a:pt x="86" y="3"/>
                    <a:pt x="86" y="3"/>
                  </a:cubicBezTo>
                  <a:cubicBezTo>
                    <a:pt x="86" y="3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8" y="4"/>
                    <a:pt x="88" y="4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3"/>
                    <a:pt x="89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7" y="3"/>
                    <a:pt x="86" y="3"/>
                    <a:pt x="86" y="3"/>
                  </a:cubicBezTo>
                  <a:cubicBezTo>
                    <a:pt x="86" y="3"/>
                    <a:pt x="87" y="3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9" y="2"/>
                    <a:pt x="89" y="2"/>
                    <a:pt x="91" y="2"/>
                  </a:cubicBezTo>
                  <a:cubicBezTo>
                    <a:pt x="92" y="2"/>
                    <a:pt x="92" y="1"/>
                    <a:pt x="93" y="2"/>
                  </a:cubicBezTo>
                  <a:cubicBezTo>
                    <a:pt x="93" y="2"/>
                    <a:pt x="93" y="2"/>
                    <a:pt x="94" y="1"/>
                  </a:cubicBezTo>
                  <a:cubicBezTo>
                    <a:pt x="94" y="1"/>
                    <a:pt x="94" y="1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2"/>
                    <a:pt x="95" y="2"/>
                    <a:pt x="95" y="1"/>
                  </a:cubicBezTo>
                  <a:cubicBezTo>
                    <a:pt x="96" y="1"/>
                    <a:pt x="96" y="2"/>
                    <a:pt x="96" y="2"/>
                  </a:cubicBezTo>
                  <a:cubicBezTo>
                    <a:pt x="96" y="2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7" y="3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100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3"/>
                    <a:pt x="102" y="3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2"/>
                    <a:pt x="103" y="3"/>
                    <a:pt x="103" y="2"/>
                  </a:cubicBezTo>
                  <a:cubicBezTo>
                    <a:pt x="103" y="2"/>
                    <a:pt x="103" y="2"/>
                    <a:pt x="104" y="1"/>
                  </a:cubicBezTo>
                  <a:cubicBezTo>
                    <a:pt x="104" y="1"/>
                    <a:pt x="105" y="1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2"/>
                    <a:pt x="107" y="2"/>
                    <a:pt x="108" y="1"/>
                  </a:cubicBezTo>
                  <a:cubicBezTo>
                    <a:pt x="108" y="1"/>
                    <a:pt x="109" y="1"/>
                    <a:pt x="109" y="1"/>
                  </a:cubicBezTo>
                  <a:cubicBezTo>
                    <a:pt x="109" y="1"/>
                    <a:pt x="110" y="2"/>
                    <a:pt x="110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1"/>
                    <a:pt x="114" y="1"/>
                    <a:pt x="115" y="1"/>
                  </a:cubicBezTo>
                  <a:cubicBezTo>
                    <a:pt x="115" y="2"/>
                    <a:pt x="115" y="2"/>
                    <a:pt x="115" y="1"/>
                  </a:cubicBezTo>
                  <a:cubicBezTo>
                    <a:pt x="116" y="1"/>
                    <a:pt x="117" y="1"/>
                    <a:pt x="117" y="1"/>
                  </a:cubicBezTo>
                  <a:cubicBezTo>
                    <a:pt x="118" y="1"/>
                    <a:pt x="119" y="1"/>
                    <a:pt x="119" y="1"/>
                  </a:cubicBezTo>
                  <a:cubicBezTo>
                    <a:pt x="119" y="2"/>
                    <a:pt x="120" y="2"/>
                    <a:pt x="120" y="2"/>
                  </a:cubicBezTo>
                  <a:cubicBezTo>
                    <a:pt x="120" y="2"/>
                    <a:pt x="121" y="2"/>
                    <a:pt x="121" y="2"/>
                  </a:cubicBezTo>
                  <a:cubicBezTo>
                    <a:pt x="121" y="1"/>
                    <a:pt x="121" y="2"/>
                    <a:pt x="122" y="2"/>
                  </a:cubicBezTo>
                  <a:close/>
                  <a:moveTo>
                    <a:pt x="175" y="6"/>
                  </a:moveTo>
                  <a:cubicBezTo>
                    <a:pt x="175" y="6"/>
                    <a:pt x="175" y="6"/>
                    <a:pt x="17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4" y="6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5"/>
                    <a:pt x="174" y="6"/>
                    <a:pt x="174" y="6"/>
                  </a:cubicBezTo>
                  <a:cubicBezTo>
                    <a:pt x="174" y="6"/>
                    <a:pt x="175" y="6"/>
                    <a:pt x="175" y="6"/>
                  </a:cubicBezTo>
                  <a:close/>
                  <a:moveTo>
                    <a:pt x="183" y="1"/>
                  </a:moveTo>
                  <a:cubicBezTo>
                    <a:pt x="183" y="2"/>
                    <a:pt x="183" y="1"/>
                    <a:pt x="183" y="1"/>
                  </a:cubicBezTo>
                  <a:cubicBezTo>
                    <a:pt x="183" y="1"/>
                    <a:pt x="184" y="1"/>
                    <a:pt x="184" y="1"/>
                  </a:cubicBezTo>
                  <a:cubicBezTo>
                    <a:pt x="184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lose/>
                  <a:moveTo>
                    <a:pt x="187" y="2"/>
                  </a:moveTo>
                  <a:cubicBezTo>
                    <a:pt x="187" y="2"/>
                    <a:pt x="187" y="2"/>
                    <a:pt x="187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3"/>
                    <a:pt x="187" y="3"/>
                    <a:pt x="187" y="2"/>
                  </a:cubicBezTo>
                  <a:close/>
                  <a:moveTo>
                    <a:pt x="117" y="4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7" y="3"/>
                    <a:pt x="117" y="3"/>
                    <a:pt x="117" y="3"/>
                  </a:cubicBezTo>
                  <a:lnTo>
                    <a:pt x="117" y="4"/>
                  </a:lnTo>
                  <a:close/>
                  <a:moveTo>
                    <a:pt x="171" y="5"/>
                  </a:move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lose/>
                  <a:moveTo>
                    <a:pt x="187" y="4"/>
                  </a:move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4"/>
                    <a:pt x="187" y="4"/>
                    <a:pt x="187" y="4"/>
                  </a:cubicBezTo>
                  <a:close/>
                  <a:moveTo>
                    <a:pt x="167" y="3"/>
                  </a:moveTo>
                  <a:cubicBezTo>
                    <a:pt x="167" y="3"/>
                    <a:pt x="167" y="2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6" y="2"/>
                    <a:pt x="165" y="3"/>
                    <a:pt x="165" y="3"/>
                  </a:cubicBezTo>
                  <a:cubicBezTo>
                    <a:pt x="165" y="3"/>
                    <a:pt x="165" y="3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3"/>
                    <a:pt x="166" y="3"/>
                    <a:pt x="167" y="3"/>
                  </a:cubicBezTo>
                  <a:close/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4"/>
                  </a:cubicBezTo>
                  <a:cubicBezTo>
                    <a:pt x="76" y="4"/>
                    <a:pt x="76" y="3"/>
                    <a:pt x="75" y="3"/>
                  </a:cubicBezTo>
                  <a:cubicBezTo>
                    <a:pt x="75" y="3"/>
                    <a:pt x="75" y="3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4"/>
                    <a:pt x="74" y="4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6"/>
                    <a:pt x="76" y="5"/>
                  </a:cubicBezTo>
                  <a:cubicBezTo>
                    <a:pt x="76" y="5"/>
                    <a:pt x="77" y="5"/>
                    <a:pt x="77" y="5"/>
                  </a:cubicBezTo>
                  <a:cubicBezTo>
                    <a:pt x="77" y="5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lose/>
                  <a:moveTo>
                    <a:pt x="174" y="4"/>
                  </a:moveTo>
                  <a:cubicBezTo>
                    <a:pt x="174" y="3"/>
                    <a:pt x="174" y="3"/>
                    <a:pt x="175" y="3"/>
                  </a:cubicBezTo>
                  <a:cubicBezTo>
                    <a:pt x="175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3" y="2"/>
                    <a:pt x="172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2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2" y="3"/>
                    <a:pt x="172" y="4"/>
                    <a:pt x="172" y="3"/>
                  </a:cubicBezTo>
                  <a:cubicBezTo>
                    <a:pt x="173" y="3"/>
                    <a:pt x="173" y="4"/>
                    <a:pt x="173" y="4"/>
                  </a:cubicBezTo>
                  <a:cubicBezTo>
                    <a:pt x="173" y="4"/>
                    <a:pt x="172" y="4"/>
                    <a:pt x="172" y="4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3" y="4"/>
                    <a:pt x="174" y="4"/>
                    <a:pt x="174" y="4"/>
                  </a:cubicBezTo>
                  <a:close/>
                  <a:moveTo>
                    <a:pt x="104" y="3"/>
                  </a:moveTo>
                  <a:cubicBezTo>
                    <a:pt x="104" y="3"/>
                    <a:pt x="104" y="4"/>
                    <a:pt x="104" y="4"/>
                  </a:cubicBezTo>
                  <a:cubicBezTo>
                    <a:pt x="104" y="4"/>
                    <a:pt x="104" y="5"/>
                    <a:pt x="104" y="5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3"/>
                    <a:pt x="105" y="3"/>
                  </a:cubicBezTo>
                  <a:cubicBezTo>
                    <a:pt x="105" y="3"/>
                    <a:pt x="104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lose/>
                  <a:moveTo>
                    <a:pt x="180" y="5"/>
                  </a:moveTo>
                  <a:cubicBezTo>
                    <a:pt x="180" y="5"/>
                    <a:pt x="180" y="5"/>
                    <a:pt x="180" y="5"/>
                  </a:cubicBezTo>
                  <a:cubicBezTo>
                    <a:pt x="181" y="5"/>
                    <a:pt x="181" y="5"/>
                    <a:pt x="182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4"/>
                    <a:pt x="181" y="4"/>
                    <a:pt x="181" y="4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4"/>
                    <a:pt x="180" y="4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ubicBezTo>
                    <a:pt x="180" y="5"/>
                    <a:pt x="180" y="5"/>
                    <a:pt x="180" y="5"/>
                  </a:cubicBezTo>
                  <a:close/>
                  <a:moveTo>
                    <a:pt x="116" y="5"/>
                  </a:move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5"/>
                    <a:pt x="116" y="5"/>
                    <a:pt x="116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33" y="5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4" y="4"/>
                  </a:cubicBezTo>
                  <a:cubicBezTo>
                    <a:pt x="34" y="5"/>
                    <a:pt x="34" y="5"/>
                    <a:pt x="33" y="5"/>
                  </a:cubicBezTo>
                  <a:close/>
                  <a:moveTo>
                    <a:pt x="152" y="3"/>
                  </a:moveTo>
                  <a:cubicBezTo>
                    <a:pt x="152" y="3"/>
                    <a:pt x="152" y="3"/>
                    <a:pt x="152" y="3"/>
                  </a:cubicBezTo>
                  <a:cubicBezTo>
                    <a:pt x="151" y="3"/>
                    <a:pt x="151" y="4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4"/>
                    <a:pt x="153" y="3"/>
                    <a:pt x="153" y="3"/>
                  </a:cubicBezTo>
                  <a:cubicBezTo>
                    <a:pt x="152" y="3"/>
                    <a:pt x="152" y="3"/>
                    <a:pt x="152" y="3"/>
                  </a:cubicBezTo>
                  <a:close/>
                  <a:moveTo>
                    <a:pt x="199" y="3"/>
                  </a:moveTo>
                  <a:cubicBezTo>
                    <a:pt x="199" y="3"/>
                    <a:pt x="199" y="3"/>
                    <a:pt x="199" y="3"/>
                  </a:cubicBezTo>
                  <a:cubicBezTo>
                    <a:pt x="199" y="3"/>
                    <a:pt x="199" y="3"/>
                    <a:pt x="198" y="3"/>
                  </a:cubicBezTo>
                  <a:cubicBezTo>
                    <a:pt x="198" y="3"/>
                    <a:pt x="198" y="3"/>
                    <a:pt x="197" y="3"/>
                  </a:cubicBezTo>
                  <a:cubicBezTo>
                    <a:pt x="197" y="3"/>
                    <a:pt x="197" y="3"/>
                    <a:pt x="197" y="4"/>
                  </a:cubicBezTo>
                  <a:cubicBezTo>
                    <a:pt x="198" y="4"/>
                    <a:pt x="198" y="3"/>
                    <a:pt x="199" y="3"/>
                  </a:cubicBezTo>
                  <a:close/>
                  <a:moveTo>
                    <a:pt x="206" y="4"/>
                  </a:moveTo>
                  <a:cubicBezTo>
                    <a:pt x="206" y="4"/>
                    <a:pt x="206" y="5"/>
                    <a:pt x="206" y="5"/>
                  </a:cubicBezTo>
                  <a:cubicBezTo>
                    <a:pt x="206" y="5"/>
                    <a:pt x="206" y="5"/>
                    <a:pt x="206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07" y="5"/>
                    <a:pt x="207" y="5"/>
                    <a:pt x="207" y="4"/>
                  </a:cubicBezTo>
                  <a:cubicBezTo>
                    <a:pt x="207" y="4"/>
                    <a:pt x="207" y="4"/>
                    <a:pt x="207" y="4"/>
                  </a:cubicBezTo>
                  <a:cubicBezTo>
                    <a:pt x="207" y="4"/>
                    <a:pt x="207" y="4"/>
                    <a:pt x="206" y="4"/>
                  </a:cubicBezTo>
                  <a:cubicBezTo>
                    <a:pt x="206" y="4"/>
                    <a:pt x="206" y="4"/>
                    <a:pt x="206" y="4"/>
                  </a:cubicBezTo>
                  <a:close/>
                  <a:moveTo>
                    <a:pt x="107" y="4"/>
                  </a:moveTo>
                  <a:cubicBezTo>
                    <a:pt x="107" y="4"/>
                    <a:pt x="107" y="4"/>
                    <a:pt x="108" y="4"/>
                  </a:cubicBezTo>
                  <a:cubicBezTo>
                    <a:pt x="108" y="5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lose/>
                  <a:moveTo>
                    <a:pt x="212" y="3"/>
                  </a:move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13" y="3"/>
                    <a:pt x="212" y="3"/>
                    <a:pt x="212" y="3"/>
                  </a:cubicBezTo>
                  <a:cubicBezTo>
                    <a:pt x="212" y="3"/>
                    <a:pt x="212" y="3"/>
                    <a:pt x="212" y="3"/>
                  </a:cubicBezTo>
                  <a:close/>
                  <a:moveTo>
                    <a:pt x="96" y="5"/>
                  </a:move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4"/>
                    <a:pt x="96" y="4"/>
                  </a:cubicBezTo>
                  <a:cubicBezTo>
                    <a:pt x="96" y="4"/>
                    <a:pt x="96" y="5"/>
                    <a:pt x="96" y="5"/>
                  </a:cubicBezTo>
                  <a:close/>
                  <a:moveTo>
                    <a:pt x="111" y="4"/>
                  </a:moveTo>
                  <a:cubicBezTo>
                    <a:pt x="111" y="4"/>
                    <a:pt x="110" y="4"/>
                    <a:pt x="110" y="4"/>
                  </a:cubicBezTo>
                  <a:cubicBezTo>
                    <a:pt x="110" y="5"/>
                    <a:pt x="110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4"/>
                    <a:pt x="111" y="4"/>
                  </a:cubicBezTo>
                  <a:cubicBezTo>
                    <a:pt x="111" y="4"/>
                    <a:pt x="111" y="4"/>
                    <a:pt x="111" y="4"/>
                  </a:cubicBezTo>
                  <a:close/>
                  <a:moveTo>
                    <a:pt x="113" y="4"/>
                  </a:moveTo>
                  <a:cubicBezTo>
                    <a:pt x="113" y="4"/>
                    <a:pt x="113" y="4"/>
                    <a:pt x="113" y="5"/>
                  </a:cubicBezTo>
                  <a:cubicBezTo>
                    <a:pt x="114" y="5"/>
                    <a:pt x="114" y="5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lose/>
                  <a:moveTo>
                    <a:pt x="145" y="4"/>
                  </a:moveTo>
                  <a:cubicBezTo>
                    <a:pt x="144" y="4"/>
                    <a:pt x="144" y="4"/>
                    <a:pt x="144" y="4"/>
                  </a:cubicBezTo>
                  <a:cubicBezTo>
                    <a:pt x="144" y="4"/>
                    <a:pt x="144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lose/>
                  <a:moveTo>
                    <a:pt x="147" y="2"/>
                  </a:moveTo>
                  <a:cubicBezTo>
                    <a:pt x="147" y="2"/>
                    <a:pt x="147" y="2"/>
                    <a:pt x="147" y="2"/>
                  </a:cubicBezTo>
                  <a:cubicBezTo>
                    <a:pt x="147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1"/>
                    <a:pt x="148" y="2"/>
                    <a:pt x="148" y="2"/>
                  </a:cubicBezTo>
                  <a:cubicBezTo>
                    <a:pt x="147" y="2"/>
                    <a:pt x="147" y="2"/>
                    <a:pt x="147" y="2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4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9" y="4"/>
                    <a:pt x="158" y="5"/>
                    <a:pt x="158" y="5"/>
                  </a:cubicBezTo>
                  <a:close/>
                  <a:moveTo>
                    <a:pt x="83" y="4"/>
                  </a:moveTo>
                  <a:cubicBezTo>
                    <a:pt x="83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lose/>
                  <a:moveTo>
                    <a:pt x="45" y="5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136" y="5"/>
                  </a:moveTo>
                  <a:cubicBezTo>
                    <a:pt x="136" y="5"/>
                    <a:pt x="137" y="5"/>
                    <a:pt x="137" y="5"/>
                  </a:cubicBezTo>
                  <a:cubicBezTo>
                    <a:pt x="137" y="5"/>
                    <a:pt x="137" y="5"/>
                    <a:pt x="13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4"/>
                    <a:pt x="136" y="4"/>
                    <a:pt x="136" y="5"/>
                  </a:cubicBezTo>
                  <a:close/>
                  <a:moveTo>
                    <a:pt x="85" y="6"/>
                  </a:move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5" y="6"/>
                    <a:pt x="85" y="6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6"/>
                    <a:pt x="81" y="6"/>
                  </a:cubicBezTo>
                  <a:cubicBezTo>
                    <a:pt x="81" y="6"/>
                    <a:pt x="81" y="6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0" y="5"/>
                  </a:cubicBezTo>
                  <a:close/>
                  <a:moveTo>
                    <a:pt x="197" y="1"/>
                  </a:move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2"/>
                    <a:pt x="198" y="2"/>
                    <a:pt x="198" y="2"/>
                  </a:cubicBezTo>
                  <a:cubicBezTo>
                    <a:pt x="198" y="2"/>
                    <a:pt x="197" y="1"/>
                    <a:pt x="197" y="1"/>
                  </a:cubicBezTo>
                  <a:cubicBezTo>
                    <a:pt x="197" y="1"/>
                    <a:pt x="197" y="1"/>
                    <a:pt x="197" y="1"/>
                  </a:cubicBezTo>
                  <a:close/>
                  <a:moveTo>
                    <a:pt x="158" y="5"/>
                  </a:moveTo>
                  <a:cubicBezTo>
                    <a:pt x="158" y="5"/>
                    <a:pt x="158" y="5"/>
                    <a:pt x="158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lose/>
                  <a:moveTo>
                    <a:pt x="125" y="6"/>
                  </a:move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6"/>
                    <a:pt x="125" y="6"/>
                  </a:cubicBezTo>
                  <a:close/>
                  <a:moveTo>
                    <a:pt x="135" y="2"/>
                  </a:move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lose/>
                  <a:moveTo>
                    <a:pt x="162" y="3"/>
                  </a:moveTo>
                  <a:cubicBezTo>
                    <a:pt x="162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3" y="3"/>
                    <a:pt x="162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lose/>
                  <a:moveTo>
                    <a:pt x="154" y="3"/>
                  </a:moveTo>
                  <a:cubicBezTo>
                    <a:pt x="154" y="3"/>
                    <a:pt x="154" y="4"/>
                    <a:pt x="154" y="4"/>
                  </a:cubicBezTo>
                  <a:cubicBezTo>
                    <a:pt x="154" y="4"/>
                    <a:pt x="154" y="4"/>
                    <a:pt x="155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lose/>
                  <a:moveTo>
                    <a:pt x="113" y="2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2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2"/>
                    <a:pt x="113" y="2"/>
                  </a:cubicBezTo>
                  <a:close/>
                  <a:moveTo>
                    <a:pt x="47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lose/>
                  <a:moveTo>
                    <a:pt x="110" y="3"/>
                  </a:move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2"/>
                    <a:pt x="110" y="2"/>
                  </a:cubicBezTo>
                  <a:cubicBezTo>
                    <a:pt x="110" y="2"/>
                    <a:pt x="110" y="2"/>
                    <a:pt x="110" y="3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206" y="3"/>
                  </a:move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6" y="3"/>
                    <a:pt x="206" y="3"/>
                  </a:cubicBezTo>
                  <a:close/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lose/>
                  <a:moveTo>
                    <a:pt x="201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lose/>
                  <a:moveTo>
                    <a:pt x="200" y="1"/>
                  </a:move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ubicBezTo>
                    <a:pt x="200" y="1"/>
                    <a:pt x="200" y="1"/>
                    <a:pt x="200" y="1"/>
                  </a:cubicBezTo>
                  <a:close/>
                  <a:moveTo>
                    <a:pt x="183" y="5"/>
                  </a:move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5"/>
                    <a:pt x="182" y="5"/>
                    <a:pt x="183" y="5"/>
                  </a:cubicBezTo>
                  <a:close/>
                  <a:moveTo>
                    <a:pt x="171" y="3"/>
                  </a:moveTo>
                  <a:cubicBezTo>
                    <a:pt x="171" y="2"/>
                    <a:pt x="171" y="2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lose/>
                  <a:moveTo>
                    <a:pt x="157" y="5"/>
                  </a:move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lose/>
                  <a:moveTo>
                    <a:pt x="149" y="3"/>
                  </a:moveTo>
                  <a:cubicBezTo>
                    <a:pt x="149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3"/>
                    <a:pt x="150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lose/>
                  <a:moveTo>
                    <a:pt x="148" y="5"/>
                  </a:move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4"/>
                  </a:cubicBezTo>
                  <a:cubicBezTo>
                    <a:pt x="148" y="4"/>
                    <a:pt x="148" y="4"/>
                    <a:pt x="148" y="5"/>
                  </a:cubicBezTo>
                  <a:close/>
                  <a:moveTo>
                    <a:pt x="138" y="5"/>
                  </a:move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lose/>
                  <a:moveTo>
                    <a:pt x="135" y="6"/>
                  </a:moveTo>
                  <a:cubicBezTo>
                    <a:pt x="135" y="6"/>
                    <a:pt x="135" y="6"/>
                    <a:pt x="135" y="6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5" y="6"/>
                    <a:pt x="135" y="6"/>
                    <a:pt x="135" y="6"/>
                  </a:cubicBezTo>
                  <a:close/>
                  <a:moveTo>
                    <a:pt x="128" y="3"/>
                  </a:move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lnTo>
                    <a:pt x="128" y="3"/>
                  </a:lnTo>
                  <a:close/>
                  <a:moveTo>
                    <a:pt x="125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lose/>
                  <a:moveTo>
                    <a:pt x="121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lose/>
                  <a:moveTo>
                    <a:pt x="99" y="3"/>
                  </a:move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100" y="3"/>
                  </a:cubicBezTo>
                  <a:cubicBezTo>
                    <a:pt x="100" y="3"/>
                    <a:pt x="99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lose/>
                  <a:moveTo>
                    <a:pt x="91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91" y="5"/>
                  </a:move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lose/>
                  <a:moveTo>
                    <a:pt x="72" y="4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lose/>
                  <a:moveTo>
                    <a:pt x="210" y="6"/>
                  </a:moveTo>
                  <a:cubicBezTo>
                    <a:pt x="210" y="6"/>
                    <a:pt x="210" y="6"/>
                    <a:pt x="210" y="6"/>
                  </a:cubicBezTo>
                  <a:cubicBezTo>
                    <a:pt x="210" y="5"/>
                    <a:pt x="210" y="5"/>
                    <a:pt x="210" y="5"/>
                  </a:cubicBezTo>
                  <a:lnTo>
                    <a:pt x="210" y="6"/>
                  </a:lnTo>
                  <a:close/>
                  <a:moveTo>
                    <a:pt x="211" y="5"/>
                  </a:moveTo>
                  <a:cubicBezTo>
                    <a:pt x="211" y="5"/>
                    <a:pt x="211" y="5"/>
                    <a:pt x="211" y="5"/>
                  </a:cubicBezTo>
                  <a:cubicBezTo>
                    <a:pt x="211" y="5"/>
                    <a:pt x="211" y="5"/>
                    <a:pt x="211" y="5"/>
                  </a:cubicBezTo>
                  <a:close/>
                  <a:moveTo>
                    <a:pt x="212" y="4"/>
                  </a:moveTo>
                  <a:cubicBezTo>
                    <a:pt x="212" y="4"/>
                    <a:pt x="212" y="4"/>
                    <a:pt x="212" y="4"/>
                  </a:cubicBezTo>
                  <a:cubicBezTo>
                    <a:pt x="212" y="4"/>
                    <a:pt x="212" y="4"/>
                    <a:pt x="212" y="4"/>
                  </a:cubicBezTo>
                  <a:close/>
                  <a:moveTo>
                    <a:pt x="214" y="5"/>
                  </a:move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lose/>
                  <a:moveTo>
                    <a:pt x="200" y="3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199" y="3"/>
                    <a:pt x="199" y="3"/>
                    <a:pt x="199" y="3"/>
                  </a:cubicBezTo>
                  <a:lnTo>
                    <a:pt x="200" y="3"/>
                  </a:lnTo>
                  <a:close/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8" y="2"/>
                    <a:pt x="108" y="2"/>
                    <a:pt x="108" y="2"/>
                  </a:cubicBezTo>
                  <a:lnTo>
                    <a:pt x="107" y="2"/>
                  </a:ln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93" y="2"/>
                  </a:move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lose/>
                  <a:moveTo>
                    <a:pt x="82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2" y="3"/>
                    <a:pt x="82" y="3"/>
                    <a:pt x="82" y="3"/>
                  </a:cubicBezTo>
                  <a:close/>
                  <a:moveTo>
                    <a:pt x="182" y="3"/>
                  </a:move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lose/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lose/>
                  <a:moveTo>
                    <a:pt x="58" y="5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5"/>
                  </a:cubicBezTo>
                  <a:close/>
                  <a:moveTo>
                    <a:pt x="55" y="5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169" y="4"/>
                  </a:move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lose/>
                  <a:moveTo>
                    <a:pt x="163" y="1"/>
                  </a:moveTo>
                  <a:cubicBezTo>
                    <a:pt x="163" y="2"/>
                    <a:pt x="163" y="2"/>
                    <a:pt x="163" y="2"/>
                  </a:cubicBezTo>
                  <a:cubicBezTo>
                    <a:pt x="163" y="1"/>
                    <a:pt x="163" y="1"/>
                    <a:pt x="16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9" name="Freeform 105"/>
            <p:cNvSpPr>
              <a:spLocks noEditPoints="1"/>
            </p:cNvSpPr>
            <p:nvPr/>
          </p:nvSpPr>
          <p:spPr bwMode="auto">
            <a:xfrm>
              <a:off x="4490" y="1995"/>
              <a:ext cx="1375" cy="125"/>
            </a:xfrm>
            <a:custGeom>
              <a:avLst/>
              <a:gdLst>
                <a:gd name="T0" fmla="*/ 33 w 102"/>
                <a:gd name="T1" fmla="*/ 7 h 7"/>
                <a:gd name="T2" fmla="*/ 25 w 102"/>
                <a:gd name="T3" fmla="*/ 6 h 7"/>
                <a:gd name="T4" fmla="*/ 21 w 102"/>
                <a:gd name="T5" fmla="*/ 5 h 7"/>
                <a:gd name="T6" fmla="*/ 17 w 102"/>
                <a:gd name="T7" fmla="*/ 6 h 7"/>
                <a:gd name="T8" fmla="*/ 10 w 102"/>
                <a:gd name="T9" fmla="*/ 6 h 7"/>
                <a:gd name="T10" fmla="*/ 4 w 102"/>
                <a:gd name="T11" fmla="*/ 6 h 7"/>
                <a:gd name="T12" fmla="*/ 1 w 102"/>
                <a:gd name="T13" fmla="*/ 3 h 7"/>
                <a:gd name="T14" fmla="*/ 3 w 102"/>
                <a:gd name="T15" fmla="*/ 3 h 7"/>
                <a:gd name="T16" fmla="*/ 8 w 102"/>
                <a:gd name="T17" fmla="*/ 0 h 7"/>
                <a:gd name="T18" fmla="*/ 12 w 102"/>
                <a:gd name="T19" fmla="*/ 2 h 7"/>
                <a:gd name="T20" fmla="*/ 13 w 102"/>
                <a:gd name="T21" fmla="*/ 4 h 7"/>
                <a:gd name="T22" fmla="*/ 18 w 102"/>
                <a:gd name="T23" fmla="*/ 1 h 7"/>
                <a:gd name="T24" fmla="*/ 23 w 102"/>
                <a:gd name="T25" fmla="*/ 0 h 7"/>
                <a:gd name="T26" fmla="*/ 32 w 102"/>
                <a:gd name="T27" fmla="*/ 3 h 7"/>
                <a:gd name="T28" fmla="*/ 36 w 102"/>
                <a:gd name="T29" fmla="*/ 1 h 7"/>
                <a:gd name="T30" fmla="*/ 36 w 102"/>
                <a:gd name="T31" fmla="*/ 4 h 7"/>
                <a:gd name="T32" fmla="*/ 42 w 102"/>
                <a:gd name="T33" fmla="*/ 0 h 7"/>
                <a:gd name="T34" fmla="*/ 47 w 102"/>
                <a:gd name="T35" fmla="*/ 0 h 7"/>
                <a:gd name="T36" fmla="*/ 48 w 102"/>
                <a:gd name="T37" fmla="*/ 3 h 7"/>
                <a:gd name="T38" fmla="*/ 53 w 102"/>
                <a:gd name="T39" fmla="*/ 0 h 7"/>
                <a:gd name="T40" fmla="*/ 58 w 102"/>
                <a:gd name="T41" fmla="*/ 3 h 7"/>
                <a:gd name="T42" fmla="*/ 58 w 102"/>
                <a:gd name="T43" fmla="*/ 5 h 7"/>
                <a:gd name="T44" fmla="*/ 59 w 102"/>
                <a:gd name="T45" fmla="*/ 2 h 7"/>
                <a:gd name="T46" fmla="*/ 62 w 102"/>
                <a:gd name="T47" fmla="*/ 2 h 7"/>
                <a:gd name="T48" fmla="*/ 70 w 102"/>
                <a:gd name="T49" fmla="*/ 2 h 7"/>
                <a:gd name="T50" fmla="*/ 75 w 102"/>
                <a:gd name="T51" fmla="*/ 1 h 7"/>
                <a:gd name="T52" fmla="*/ 81 w 102"/>
                <a:gd name="T53" fmla="*/ 2 h 7"/>
                <a:gd name="T54" fmla="*/ 79 w 102"/>
                <a:gd name="T55" fmla="*/ 0 h 7"/>
                <a:gd name="T56" fmla="*/ 85 w 102"/>
                <a:gd name="T57" fmla="*/ 2 h 7"/>
                <a:gd name="T58" fmla="*/ 87 w 102"/>
                <a:gd name="T59" fmla="*/ 5 h 7"/>
                <a:gd name="T60" fmla="*/ 93 w 102"/>
                <a:gd name="T61" fmla="*/ 1 h 7"/>
                <a:gd name="T62" fmla="*/ 99 w 102"/>
                <a:gd name="T63" fmla="*/ 1 h 7"/>
                <a:gd name="T64" fmla="*/ 101 w 102"/>
                <a:gd name="T65" fmla="*/ 2 h 7"/>
                <a:gd name="T66" fmla="*/ 101 w 102"/>
                <a:gd name="T67" fmla="*/ 6 h 7"/>
                <a:gd name="T68" fmla="*/ 96 w 102"/>
                <a:gd name="T69" fmla="*/ 4 h 7"/>
                <a:gd name="T70" fmla="*/ 86 w 102"/>
                <a:gd name="T71" fmla="*/ 6 h 7"/>
                <a:gd name="T72" fmla="*/ 80 w 102"/>
                <a:gd name="T73" fmla="*/ 7 h 7"/>
                <a:gd name="T74" fmla="*/ 76 w 102"/>
                <a:gd name="T75" fmla="*/ 6 h 7"/>
                <a:gd name="T76" fmla="*/ 72 w 102"/>
                <a:gd name="T77" fmla="*/ 5 h 7"/>
                <a:gd name="T78" fmla="*/ 68 w 102"/>
                <a:gd name="T79" fmla="*/ 6 h 7"/>
                <a:gd name="T80" fmla="*/ 59 w 102"/>
                <a:gd name="T81" fmla="*/ 7 h 7"/>
                <a:gd name="T82" fmla="*/ 53 w 102"/>
                <a:gd name="T83" fmla="*/ 5 h 7"/>
                <a:gd name="T84" fmla="*/ 52 w 102"/>
                <a:gd name="T85" fmla="*/ 6 h 7"/>
                <a:gd name="T86" fmla="*/ 44 w 102"/>
                <a:gd name="T87" fmla="*/ 7 h 7"/>
                <a:gd name="T88" fmla="*/ 34 w 102"/>
                <a:gd name="T89" fmla="*/ 5 h 7"/>
                <a:gd name="T90" fmla="*/ 64 w 102"/>
                <a:gd name="T91" fmla="*/ 3 h 7"/>
                <a:gd name="T92" fmla="*/ 10 w 102"/>
                <a:gd name="T93" fmla="*/ 3 h 7"/>
                <a:gd name="T94" fmla="*/ 10 w 102"/>
                <a:gd name="T95" fmla="*/ 4 h 7"/>
                <a:gd name="T96" fmla="*/ 62 w 102"/>
                <a:gd name="T97" fmla="*/ 6 h 7"/>
                <a:gd name="T98" fmla="*/ 95 w 102"/>
                <a:gd name="T99" fmla="*/ 4 h 7"/>
                <a:gd name="T100" fmla="*/ 83 w 102"/>
                <a:gd name="T101" fmla="*/ 2 h 7"/>
                <a:gd name="T102" fmla="*/ 43 w 102"/>
                <a:gd name="T103" fmla="*/ 6 h 7"/>
                <a:gd name="T104" fmla="*/ 83 w 102"/>
                <a:gd name="T105" fmla="*/ 5 h 7"/>
                <a:gd name="T106" fmla="*/ 74 w 102"/>
                <a:gd name="T107" fmla="*/ 5 h 7"/>
                <a:gd name="T108" fmla="*/ 64 w 102"/>
                <a:gd name="T109" fmla="*/ 5 h 7"/>
                <a:gd name="T110" fmla="*/ 95 w 102"/>
                <a:gd name="T111" fmla="*/ 1 h 7"/>
                <a:gd name="T112" fmla="*/ 32 w 102"/>
                <a:gd name="T113" fmla="*/ 6 h 7"/>
                <a:gd name="T114" fmla="*/ 9 w 102"/>
                <a:gd name="T115" fmla="*/ 2 h 7"/>
                <a:gd name="T116" fmla="*/ 83 w 102"/>
                <a:gd name="T117" fmla="*/ 3 h 7"/>
                <a:gd name="T118" fmla="*/ 53 w 102"/>
                <a:gd name="T119" fmla="*/ 5 h 7"/>
                <a:gd name="T120" fmla="*/ 11 w 102"/>
                <a:gd name="T1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7">
                  <a:moveTo>
                    <a:pt x="35" y="3"/>
                  </a:moveTo>
                  <a:cubicBezTo>
                    <a:pt x="35" y="3"/>
                    <a:pt x="35" y="3"/>
                    <a:pt x="35" y="2"/>
                  </a:cubicBezTo>
                  <a:cubicBezTo>
                    <a:pt x="35" y="2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5"/>
                    <a:pt x="33" y="5"/>
                    <a:pt x="33" y="6"/>
                  </a:cubicBezTo>
                  <a:cubicBezTo>
                    <a:pt x="33" y="6"/>
                    <a:pt x="33" y="7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7"/>
                    <a:pt x="23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6"/>
                    <a:pt x="20" y="5"/>
                    <a:pt x="21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4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5" y="2"/>
                    <a:pt x="16" y="2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1" y="1"/>
                    <a:pt x="22" y="0"/>
                    <a:pt x="22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2"/>
                    <a:pt x="26" y="3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4"/>
                    <a:pt x="29" y="4"/>
                  </a:cubicBezTo>
                  <a:cubicBezTo>
                    <a:pt x="30" y="3"/>
                    <a:pt x="30" y="4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32" y="0"/>
                    <a:pt x="33" y="0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2"/>
                    <a:pt x="35" y="1"/>
                  </a:cubicBezTo>
                  <a:cubicBezTo>
                    <a:pt x="36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8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6" y="3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7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2"/>
                  </a:cubicBezTo>
                  <a:cubicBezTo>
                    <a:pt x="39" y="2"/>
                    <a:pt x="39" y="2"/>
                    <a:pt x="40" y="2"/>
                  </a:cubicBezTo>
                  <a:cubicBezTo>
                    <a:pt x="40" y="2"/>
                    <a:pt x="40" y="2"/>
                    <a:pt x="40" y="3"/>
                  </a:cubicBezTo>
                  <a:cubicBezTo>
                    <a:pt x="40" y="3"/>
                    <a:pt x="41" y="3"/>
                    <a:pt x="41" y="2"/>
                  </a:cubicBezTo>
                  <a:cubicBezTo>
                    <a:pt x="42" y="2"/>
                    <a:pt x="42" y="2"/>
                    <a:pt x="42" y="1"/>
                  </a:cubicBezTo>
                  <a:cubicBezTo>
                    <a:pt x="42" y="1"/>
                    <a:pt x="42" y="1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3"/>
                    <a:pt x="43" y="3"/>
                  </a:cubicBezTo>
                  <a:cubicBezTo>
                    <a:pt x="43" y="3"/>
                    <a:pt x="43" y="4"/>
                    <a:pt x="43" y="4"/>
                  </a:cubicBezTo>
                  <a:cubicBezTo>
                    <a:pt x="44" y="4"/>
                    <a:pt x="44" y="4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2"/>
                    <a:pt x="45" y="2"/>
                  </a:cubicBezTo>
                  <a:cubicBezTo>
                    <a:pt x="45" y="1"/>
                    <a:pt x="46" y="1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2"/>
                  </a:cubicBezTo>
                  <a:cubicBezTo>
                    <a:pt x="48" y="2"/>
                    <a:pt x="48" y="2"/>
                    <a:pt x="48" y="1"/>
                  </a:cubicBezTo>
                  <a:cubicBezTo>
                    <a:pt x="48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2"/>
                    <a:pt x="49" y="2"/>
                  </a:cubicBezTo>
                  <a:cubicBezTo>
                    <a:pt x="49" y="3"/>
                    <a:pt x="49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3"/>
                    <a:pt x="50" y="3"/>
                    <a:pt x="50" y="2"/>
                  </a:cubicBezTo>
                  <a:cubicBezTo>
                    <a:pt x="50" y="1"/>
                    <a:pt x="50" y="1"/>
                    <a:pt x="50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2"/>
                    <a:pt x="57" y="2"/>
                  </a:cubicBezTo>
                  <a:cubicBezTo>
                    <a:pt x="57" y="2"/>
                    <a:pt x="58" y="2"/>
                    <a:pt x="58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6" y="3"/>
                    <a:pt x="56" y="3"/>
                  </a:cubicBezTo>
                  <a:cubicBezTo>
                    <a:pt x="56" y="4"/>
                    <a:pt x="56" y="4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5" y="5"/>
                    <a:pt x="55" y="5"/>
                  </a:cubicBezTo>
                  <a:cubicBezTo>
                    <a:pt x="55" y="5"/>
                    <a:pt x="56" y="5"/>
                    <a:pt x="56" y="5"/>
                  </a:cubicBezTo>
                  <a:cubicBezTo>
                    <a:pt x="57" y="5"/>
                    <a:pt x="57" y="4"/>
                    <a:pt x="57" y="4"/>
                  </a:cubicBezTo>
                  <a:cubicBezTo>
                    <a:pt x="57" y="4"/>
                    <a:pt x="57" y="4"/>
                    <a:pt x="58" y="4"/>
                  </a:cubicBezTo>
                  <a:cubicBezTo>
                    <a:pt x="58" y="4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8" y="5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9" y="3"/>
                    <a:pt x="58" y="2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59" y="3"/>
                    <a:pt x="59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1" y="2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1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3" y="2"/>
                    <a:pt x="63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6" y="0"/>
                    <a:pt x="66" y="1"/>
                  </a:cubicBezTo>
                  <a:cubicBezTo>
                    <a:pt x="66" y="1"/>
                    <a:pt x="66" y="1"/>
                    <a:pt x="67" y="1"/>
                  </a:cubicBezTo>
                  <a:cubicBezTo>
                    <a:pt x="67" y="1"/>
                    <a:pt x="68" y="0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70" y="1"/>
                    <a:pt x="70" y="1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2"/>
                    <a:pt x="71" y="2"/>
                    <a:pt x="71" y="2"/>
                  </a:cubicBezTo>
                  <a:cubicBezTo>
                    <a:pt x="71" y="2"/>
                    <a:pt x="71" y="2"/>
                    <a:pt x="71" y="3"/>
                  </a:cubicBezTo>
                  <a:cubicBezTo>
                    <a:pt x="72" y="3"/>
                    <a:pt x="72" y="2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4" y="1"/>
                  </a:cubicBezTo>
                  <a:cubicBezTo>
                    <a:pt x="74" y="1"/>
                    <a:pt x="74" y="1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4" y="0"/>
                    <a:pt x="74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1"/>
                    <a:pt x="76" y="2"/>
                    <a:pt x="76" y="2"/>
                  </a:cubicBezTo>
                  <a:cubicBezTo>
                    <a:pt x="75" y="2"/>
                    <a:pt x="75" y="3"/>
                    <a:pt x="75" y="3"/>
                  </a:cubicBezTo>
                  <a:cubicBezTo>
                    <a:pt x="74" y="3"/>
                    <a:pt x="75" y="3"/>
                    <a:pt x="75" y="3"/>
                  </a:cubicBezTo>
                  <a:cubicBezTo>
                    <a:pt x="75" y="3"/>
                    <a:pt x="75" y="4"/>
                    <a:pt x="75" y="4"/>
                  </a:cubicBezTo>
                  <a:cubicBezTo>
                    <a:pt x="76" y="4"/>
                    <a:pt x="77" y="4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80" y="4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3"/>
                    <a:pt x="80" y="3"/>
                    <a:pt x="81" y="2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9" y="2"/>
                    <a:pt x="80" y="2"/>
                  </a:cubicBezTo>
                  <a:cubicBezTo>
                    <a:pt x="80" y="2"/>
                    <a:pt x="80" y="1"/>
                    <a:pt x="80" y="1"/>
                  </a:cubicBezTo>
                  <a:cubicBezTo>
                    <a:pt x="79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1"/>
                    <a:pt x="78" y="1"/>
                    <a:pt x="78" y="0"/>
                  </a:cubicBezTo>
                  <a:cubicBezTo>
                    <a:pt x="78" y="0"/>
                    <a:pt x="79" y="0"/>
                    <a:pt x="79" y="0"/>
                  </a:cubicBezTo>
                  <a:cubicBezTo>
                    <a:pt x="79" y="0"/>
                    <a:pt x="80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0"/>
                    <a:pt x="83" y="0"/>
                  </a:cubicBezTo>
                  <a:cubicBezTo>
                    <a:pt x="84" y="1"/>
                    <a:pt x="84" y="1"/>
                    <a:pt x="85" y="1"/>
                  </a:cubicBezTo>
                  <a:cubicBezTo>
                    <a:pt x="85" y="0"/>
                    <a:pt x="85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2"/>
                    <a:pt x="85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6" y="3"/>
                  </a:cubicBezTo>
                  <a:cubicBezTo>
                    <a:pt x="86" y="3"/>
                    <a:pt x="86" y="3"/>
                    <a:pt x="85" y="3"/>
                  </a:cubicBezTo>
                  <a:cubicBezTo>
                    <a:pt x="85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4"/>
                    <a:pt x="85" y="3"/>
                    <a:pt x="85" y="4"/>
                  </a:cubicBezTo>
                  <a:cubicBezTo>
                    <a:pt x="85" y="4"/>
                    <a:pt x="86" y="4"/>
                    <a:pt x="86" y="4"/>
                  </a:cubicBezTo>
                  <a:cubicBezTo>
                    <a:pt x="86" y="4"/>
                    <a:pt x="87" y="4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9" y="5"/>
                    <a:pt x="89" y="4"/>
                    <a:pt x="90" y="4"/>
                  </a:cubicBezTo>
                  <a:cubicBezTo>
                    <a:pt x="90" y="4"/>
                    <a:pt x="90" y="3"/>
                    <a:pt x="90" y="3"/>
                  </a:cubicBezTo>
                  <a:cubicBezTo>
                    <a:pt x="90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2"/>
                    <a:pt x="89" y="2"/>
                  </a:cubicBezTo>
                  <a:cubicBezTo>
                    <a:pt x="89" y="2"/>
                    <a:pt x="90" y="2"/>
                    <a:pt x="90" y="1"/>
                  </a:cubicBezTo>
                  <a:cubicBezTo>
                    <a:pt x="90" y="1"/>
                    <a:pt x="90" y="1"/>
                    <a:pt x="91" y="1"/>
                  </a:cubicBezTo>
                  <a:cubicBezTo>
                    <a:pt x="91" y="1"/>
                    <a:pt x="91" y="1"/>
                    <a:pt x="92" y="1"/>
                  </a:cubicBezTo>
                  <a:cubicBezTo>
                    <a:pt x="92" y="1"/>
                    <a:pt x="92" y="1"/>
                    <a:pt x="93" y="1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5" y="1"/>
                    <a:pt x="95" y="1"/>
                  </a:cubicBezTo>
                  <a:cubicBezTo>
                    <a:pt x="95" y="0"/>
                    <a:pt x="95" y="0"/>
                    <a:pt x="96" y="0"/>
                  </a:cubicBezTo>
                  <a:cubicBezTo>
                    <a:pt x="96" y="0"/>
                    <a:pt x="96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8" y="0"/>
                    <a:pt x="98" y="1"/>
                  </a:cubicBezTo>
                  <a:cubicBezTo>
                    <a:pt x="98" y="1"/>
                    <a:pt x="98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100" y="2"/>
                  </a:cubicBezTo>
                  <a:cubicBezTo>
                    <a:pt x="100" y="2"/>
                    <a:pt x="99" y="1"/>
                    <a:pt x="99" y="1"/>
                  </a:cubicBezTo>
                  <a:cubicBezTo>
                    <a:pt x="99" y="1"/>
                    <a:pt x="99" y="1"/>
                    <a:pt x="98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2" y="0"/>
                    <a:pt x="102" y="0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1" y="3"/>
                    <a:pt x="101" y="2"/>
                    <a:pt x="101" y="2"/>
                  </a:cubicBezTo>
                  <a:cubicBezTo>
                    <a:pt x="101" y="2"/>
                    <a:pt x="101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9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5"/>
                    <a:pt x="98" y="5"/>
                    <a:pt x="98" y="4"/>
                  </a:cubicBezTo>
                  <a:cubicBezTo>
                    <a:pt x="98" y="4"/>
                    <a:pt x="97" y="4"/>
                    <a:pt x="97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"/>
                    <a:pt x="96" y="5"/>
                    <a:pt x="95" y="5"/>
                  </a:cubicBezTo>
                  <a:cubicBezTo>
                    <a:pt x="95" y="6"/>
                    <a:pt x="95" y="6"/>
                    <a:pt x="95" y="7"/>
                  </a:cubicBezTo>
                  <a:cubicBezTo>
                    <a:pt x="94" y="7"/>
                    <a:pt x="94" y="7"/>
                    <a:pt x="93" y="7"/>
                  </a:cubicBezTo>
                  <a:cubicBezTo>
                    <a:pt x="93" y="7"/>
                    <a:pt x="92" y="6"/>
                    <a:pt x="92" y="6"/>
                  </a:cubicBezTo>
                  <a:cubicBezTo>
                    <a:pt x="92" y="6"/>
                    <a:pt x="91" y="6"/>
                    <a:pt x="91" y="6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89" y="7"/>
                    <a:pt x="88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5" y="6"/>
                    <a:pt x="85" y="6"/>
                    <a:pt x="84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6"/>
                    <a:pt x="81" y="7"/>
                  </a:cubicBezTo>
                  <a:cubicBezTo>
                    <a:pt x="81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79" y="7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5"/>
                    <a:pt x="78" y="5"/>
                  </a:cubicBezTo>
                  <a:cubicBezTo>
                    <a:pt x="77" y="5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7"/>
                    <a:pt x="77" y="7"/>
                    <a:pt x="76" y="7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7"/>
                    <a:pt x="75" y="7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3" y="6"/>
                    <a:pt x="73" y="6"/>
                  </a:cubicBezTo>
                  <a:cubicBezTo>
                    <a:pt x="73" y="6"/>
                    <a:pt x="73" y="6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3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4"/>
                    <a:pt x="68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6"/>
                    <a:pt x="70" y="6"/>
                    <a:pt x="70" y="6"/>
                  </a:cubicBezTo>
                  <a:cubicBezTo>
                    <a:pt x="69" y="6"/>
                    <a:pt x="69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7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3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2" y="7"/>
                    <a:pt x="61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0" y="7"/>
                    <a:pt x="59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6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5" y="6"/>
                    <a:pt x="55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5"/>
                    <a:pt x="53" y="5"/>
                  </a:cubicBezTo>
                  <a:cubicBezTo>
                    <a:pt x="52" y="5"/>
                    <a:pt x="53" y="5"/>
                    <a:pt x="53" y="5"/>
                  </a:cubicBezTo>
                  <a:cubicBezTo>
                    <a:pt x="53" y="5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2" y="4"/>
                  </a:cubicBezTo>
                  <a:cubicBezTo>
                    <a:pt x="52" y="5"/>
                    <a:pt x="51" y="5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2" y="6"/>
                    <a:pt x="52" y="6"/>
                  </a:cubicBezTo>
                  <a:cubicBezTo>
                    <a:pt x="52" y="6"/>
                    <a:pt x="52" y="6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6"/>
                    <a:pt x="50" y="6"/>
                  </a:cubicBezTo>
                  <a:cubicBezTo>
                    <a:pt x="49" y="7"/>
                    <a:pt x="49" y="7"/>
                    <a:pt x="48" y="7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2" y="7"/>
                    <a:pt x="42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9" y="6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6"/>
                  </a:cubicBezTo>
                  <a:cubicBezTo>
                    <a:pt x="34" y="6"/>
                    <a:pt x="34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lose/>
                  <a:moveTo>
                    <a:pt x="97" y="2"/>
                  </a:move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lose/>
                  <a:moveTo>
                    <a:pt x="64" y="3"/>
                  </a:moveTo>
                  <a:cubicBezTo>
                    <a:pt x="64" y="2"/>
                    <a:pt x="63" y="2"/>
                    <a:pt x="63" y="2"/>
                  </a:cubicBezTo>
                  <a:cubicBezTo>
                    <a:pt x="63" y="2"/>
                    <a:pt x="63" y="3"/>
                    <a:pt x="63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5" y="4"/>
                    <a:pt x="65" y="4"/>
                  </a:cubicBezTo>
                  <a:cubicBezTo>
                    <a:pt x="65" y="4"/>
                    <a:pt x="65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lose/>
                  <a:moveTo>
                    <a:pt x="62" y="6"/>
                  </a:moveTo>
                  <a:cubicBezTo>
                    <a:pt x="61" y="6"/>
                    <a:pt x="62" y="6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lose/>
                  <a:moveTo>
                    <a:pt x="21" y="4"/>
                  </a:moveTo>
                  <a:cubicBezTo>
                    <a:pt x="21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lose/>
                  <a:moveTo>
                    <a:pt x="94" y="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5" y="5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4"/>
                    <a:pt x="94" y="4"/>
                    <a:pt x="94" y="4"/>
                  </a:cubicBezTo>
                  <a:close/>
                  <a:moveTo>
                    <a:pt x="83" y="2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lose/>
                  <a:moveTo>
                    <a:pt x="40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40" y="4"/>
                    <a:pt x="40" y="4"/>
                  </a:cubicBezTo>
                  <a:close/>
                  <a:moveTo>
                    <a:pt x="43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lose/>
                  <a:moveTo>
                    <a:pt x="90" y="6"/>
                  </a:moveTo>
                  <a:cubicBezTo>
                    <a:pt x="90" y="6"/>
                    <a:pt x="91" y="6"/>
                    <a:pt x="91" y="6"/>
                  </a:cubicBezTo>
                  <a:cubicBezTo>
                    <a:pt x="91" y="6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0" y="5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lose/>
                  <a:moveTo>
                    <a:pt x="83" y="5"/>
                  </a:moveTo>
                  <a:cubicBezTo>
                    <a:pt x="83" y="5"/>
                    <a:pt x="84" y="5"/>
                    <a:pt x="84" y="5"/>
                  </a:cubicBezTo>
                  <a:cubicBezTo>
                    <a:pt x="84" y="5"/>
                    <a:pt x="84" y="5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3" y="4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lose/>
                  <a:moveTo>
                    <a:pt x="26" y="5"/>
                  </a:moveTo>
                  <a:cubicBezTo>
                    <a:pt x="26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lose/>
                  <a:moveTo>
                    <a:pt x="74" y="5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5" y="4"/>
                    <a:pt x="75" y="4"/>
                  </a:cubicBezTo>
                  <a:cubicBezTo>
                    <a:pt x="75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5"/>
                  </a:cubicBezTo>
                  <a:close/>
                  <a:moveTo>
                    <a:pt x="16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lose/>
                  <a:moveTo>
                    <a:pt x="64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lose/>
                  <a:moveTo>
                    <a:pt x="66" y="4"/>
                  </a:move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5" y="4"/>
                    <a:pt x="66" y="4"/>
                  </a:cubicBezTo>
                  <a:close/>
                  <a:moveTo>
                    <a:pt x="95" y="1"/>
                  </a:move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5" y="1"/>
                  </a:cubicBezTo>
                  <a:close/>
                  <a:moveTo>
                    <a:pt x="99" y="4"/>
                  </a:moveTo>
                  <a:cubicBezTo>
                    <a:pt x="99" y="4"/>
                    <a:pt x="100" y="3"/>
                    <a:pt x="100" y="3"/>
                  </a:cubicBezTo>
                  <a:cubicBezTo>
                    <a:pt x="100" y="3"/>
                    <a:pt x="100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99" y="4"/>
                  </a:cubicBezTo>
                  <a:close/>
                  <a:moveTo>
                    <a:pt x="32" y="6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lose/>
                  <a:moveTo>
                    <a:pt x="29" y="5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85" y="5"/>
                  </a:move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lose/>
                  <a:moveTo>
                    <a:pt x="83" y="3"/>
                  </a:moveTo>
                  <a:cubicBezTo>
                    <a:pt x="83" y="3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3"/>
                    <a:pt x="83" y="3"/>
                    <a:pt x="83" y="3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7" y="4"/>
                    <a:pt x="47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51" y="2"/>
                  </a:move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lose/>
                  <a:moveTo>
                    <a:pt x="53" y="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lose/>
                  <a:moveTo>
                    <a:pt x="80" y="5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lose/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0" name="Freeform 106"/>
            <p:cNvSpPr>
              <a:spLocks noEditPoints="1"/>
            </p:cNvSpPr>
            <p:nvPr/>
          </p:nvSpPr>
          <p:spPr bwMode="auto">
            <a:xfrm>
              <a:off x="5879" y="2005"/>
              <a:ext cx="3744" cy="115"/>
            </a:xfrm>
            <a:custGeom>
              <a:avLst/>
              <a:gdLst>
                <a:gd name="T0" fmla="*/ 3 w 19"/>
                <a:gd name="T1" fmla="*/ 2 h 7"/>
                <a:gd name="T2" fmla="*/ 1 w 19"/>
                <a:gd name="T3" fmla="*/ 2 h 7"/>
                <a:gd name="T4" fmla="*/ 1 w 19"/>
                <a:gd name="T5" fmla="*/ 3 h 7"/>
                <a:gd name="T6" fmla="*/ 0 w 19"/>
                <a:gd name="T7" fmla="*/ 2 h 7"/>
                <a:gd name="T8" fmla="*/ 4 w 19"/>
                <a:gd name="T9" fmla="*/ 0 h 7"/>
                <a:gd name="T10" fmla="*/ 7 w 19"/>
                <a:gd name="T11" fmla="*/ 1 h 7"/>
                <a:gd name="T12" fmla="*/ 7 w 19"/>
                <a:gd name="T13" fmla="*/ 2 h 7"/>
                <a:gd name="T14" fmla="*/ 8 w 19"/>
                <a:gd name="T15" fmla="*/ 1 h 7"/>
                <a:gd name="T16" fmla="*/ 7 w 19"/>
                <a:gd name="T17" fmla="*/ 0 h 7"/>
                <a:gd name="T18" fmla="*/ 9 w 19"/>
                <a:gd name="T19" fmla="*/ 0 h 7"/>
                <a:gd name="T20" fmla="*/ 14 w 19"/>
                <a:gd name="T21" fmla="*/ 0 h 7"/>
                <a:gd name="T22" fmla="*/ 18 w 19"/>
                <a:gd name="T23" fmla="*/ 0 h 7"/>
                <a:gd name="T24" fmla="*/ 18 w 19"/>
                <a:gd name="T25" fmla="*/ 1 h 7"/>
                <a:gd name="T26" fmla="*/ 19 w 19"/>
                <a:gd name="T27" fmla="*/ 3 h 7"/>
                <a:gd name="T28" fmla="*/ 17 w 19"/>
                <a:gd name="T29" fmla="*/ 4 h 7"/>
                <a:gd name="T30" fmla="*/ 17 w 19"/>
                <a:gd name="T31" fmla="*/ 4 h 7"/>
                <a:gd name="T32" fmla="*/ 14 w 19"/>
                <a:gd name="T33" fmla="*/ 4 h 7"/>
                <a:gd name="T34" fmla="*/ 13 w 19"/>
                <a:gd name="T35" fmla="*/ 5 h 7"/>
                <a:gd name="T36" fmla="*/ 9 w 19"/>
                <a:gd name="T37" fmla="*/ 4 h 7"/>
                <a:gd name="T38" fmla="*/ 10 w 19"/>
                <a:gd name="T39" fmla="*/ 5 h 7"/>
                <a:gd name="T40" fmla="*/ 11 w 19"/>
                <a:gd name="T41" fmla="*/ 7 h 7"/>
                <a:gd name="T42" fmla="*/ 9 w 19"/>
                <a:gd name="T43" fmla="*/ 6 h 7"/>
                <a:gd name="T44" fmla="*/ 9 w 19"/>
                <a:gd name="T45" fmla="*/ 6 h 7"/>
                <a:gd name="T46" fmla="*/ 8 w 19"/>
                <a:gd name="T47" fmla="*/ 6 h 7"/>
                <a:gd name="T48" fmla="*/ 6 w 19"/>
                <a:gd name="T49" fmla="*/ 6 h 7"/>
                <a:gd name="T50" fmla="*/ 1 w 19"/>
                <a:gd name="T51" fmla="*/ 6 h 7"/>
                <a:gd name="T52" fmla="*/ 0 w 19"/>
                <a:gd name="T53" fmla="*/ 4 h 7"/>
                <a:gd name="T54" fmla="*/ 0 w 19"/>
                <a:gd name="T55" fmla="*/ 4 h 7"/>
                <a:gd name="T56" fmla="*/ 4 w 19"/>
                <a:gd name="T57" fmla="*/ 4 h 7"/>
                <a:gd name="T58" fmla="*/ 6 w 19"/>
                <a:gd name="T59" fmla="*/ 3 h 7"/>
                <a:gd name="T60" fmla="*/ 4 w 19"/>
                <a:gd name="T61" fmla="*/ 3 h 7"/>
                <a:gd name="T62" fmla="*/ 12 w 19"/>
                <a:gd name="T63" fmla="*/ 2 h 7"/>
                <a:gd name="T64" fmla="*/ 14 w 19"/>
                <a:gd name="T65" fmla="*/ 2 h 7"/>
                <a:gd name="T66" fmla="*/ 13 w 19"/>
                <a:gd name="T67" fmla="*/ 2 h 7"/>
                <a:gd name="T68" fmla="*/ 16 w 19"/>
                <a:gd name="T69" fmla="*/ 1 h 7"/>
                <a:gd name="T70" fmla="*/ 15 w 19"/>
                <a:gd name="T71" fmla="*/ 2 h 7"/>
                <a:gd name="T72" fmla="*/ 17 w 19"/>
                <a:gd name="T73" fmla="*/ 3 h 7"/>
                <a:gd name="T74" fmla="*/ 17 w 19"/>
                <a:gd name="T75" fmla="*/ 2 h 7"/>
                <a:gd name="T76" fmla="*/ 3 w 19"/>
                <a:gd name="T77" fmla="*/ 6 h 7"/>
                <a:gd name="T78" fmla="*/ 4 w 19"/>
                <a:gd name="T79" fmla="*/ 5 h 7"/>
                <a:gd name="T80" fmla="*/ 3 w 19"/>
                <a:gd name="T81" fmla="*/ 6 h 7"/>
                <a:gd name="T82" fmla="*/ 13 w 19"/>
                <a:gd name="T83" fmla="*/ 4 h 7"/>
                <a:gd name="T84" fmla="*/ 13 w 19"/>
                <a:gd name="T85" fmla="*/ 4 h 7"/>
                <a:gd name="T86" fmla="*/ 13 w 19"/>
                <a:gd name="T87" fmla="*/ 1 h 7"/>
                <a:gd name="T88" fmla="*/ 7 w 19"/>
                <a:gd name="T89" fmla="*/ 5 h 7"/>
                <a:gd name="T90" fmla="*/ 7 w 19"/>
                <a:gd name="T91" fmla="*/ 5 h 7"/>
                <a:gd name="T92" fmla="*/ 14 w 19"/>
                <a:gd name="T9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" h="7">
                  <a:moveTo>
                    <a:pt x="2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0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2"/>
                    <a:pt x="18" y="2"/>
                  </a:cubicBezTo>
                  <a:cubicBezTo>
                    <a:pt x="18" y="2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7" y="4"/>
                    <a:pt x="17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5"/>
                    <a:pt x="11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lose/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lose/>
                  <a:moveTo>
                    <a:pt x="12" y="1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2" y="1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lose/>
                  <a:moveTo>
                    <a:pt x="3" y="6"/>
                  </a:moveTo>
                  <a:cubicBezTo>
                    <a:pt x="3" y="7"/>
                    <a:pt x="3" y="7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3" y="4"/>
                  </a:cubicBezTo>
                  <a:close/>
                  <a:moveTo>
                    <a:pt x="12" y="1"/>
                  </a:move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lose/>
                  <a:moveTo>
                    <a:pt x="7" y="5"/>
                  </a:move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14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1" name="Freeform 107"/>
            <p:cNvSpPr>
              <a:spLocks noEditPoints="1"/>
            </p:cNvSpPr>
            <p:nvPr/>
          </p:nvSpPr>
          <p:spPr bwMode="auto">
            <a:xfrm>
              <a:off x="6135" y="1995"/>
              <a:ext cx="215" cy="125"/>
            </a:xfrm>
            <a:custGeom>
              <a:avLst/>
              <a:gdLst>
                <a:gd name="T0" fmla="*/ 2 w 16"/>
                <a:gd name="T1" fmla="*/ 2 h 7"/>
                <a:gd name="T2" fmla="*/ 2 w 16"/>
                <a:gd name="T3" fmla="*/ 1 h 7"/>
                <a:gd name="T4" fmla="*/ 3 w 16"/>
                <a:gd name="T5" fmla="*/ 2 h 7"/>
                <a:gd name="T6" fmla="*/ 5 w 16"/>
                <a:gd name="T7" fmla="*/ 2 h 7"/>
                <a:gd name="T8" fmla="*/ 5 w 16"/>
                <a:gd name="T9" fmla="*/ 1 h 7"/>
                <a:gd name="T10" fmla="*/ 7 w 16"/>
                <a:gd name="T11" fmla="*/ 0 h 7"/>
                <a:gd name="T12" fmla="*/ 8 w 16"/>
                <a:gd name="T13" fmla="*/ 0 h 7"/>
                <a:gd name="T14" fmla="*/ 10 w 16"/>
                <a:gd name="T15" fmla="*/ 1 h 7"/>
                <a:gd name="T16" fmla="*/ 11 w 16"/>
                <a:gd name="T17" fmla="*/ 1 h 7"/>
                <a:gd name="T18" fmla="*/ 10 w 16"/>
                <a:gd name="T19" fmla="*/ 2 h 7"/>
                <a:gd name="T20" fmla="*/ 9 w 16"/>
                <a:gd name="T21" fmla="*/ 2 h 7"/>
                <a:gd name="T22" fmla="*/ 11 w 16"/>
                <a:gd name="T23" fmla="*/ 3 h 7"/>
                <a:gd name="T24" fmla="*/ 12 w 16"/>
                <a:gd name="T25" fmla="*/ 2 h 7"/>
                <a:gd name="T26" fmla="*/ 13 w 16"/>
                <a:gd name="T27" fmla="*/ 3 h 7"/>
                <a:gd name="T28" fmla="*/ 16 w 16"/>
                <a:gd name="T29" fmla="*/ 3 h 7"/>
                <a:gd name="T30" fmla="*/ 15 w 16"/>
                <a:gd name="T31" fmla="*/ 3 h 7"/>
                <a:gd name="T32" fmla="*/ 13 w 16"/>
                <a:gd name="T33" fmla="*/ 5 h 7"/>
                <a:gd name="T34" fmla="*/ 12 w 16"/>
                <a:gd name="T35" fmla="*/ 5 h 7"/>
                <a:gd name="T36" fmla="*/ 10 w 16"/>
                <a:gd name="T37" fmla="*/ 4 h 7"/>
                <a:gd name="T38" fmla="*/ 9 w 16"/>
                <a:gd name="T39" fmla="*/ 3 h 7"/>
                <a:gd name="T40" fmla="*/ 8 w 16"/>
                <a:gd name="T41" fmla="*/ 3 h 7"/>
                <a:gd name="T42" fmla="*/ 6 w 16"/>
                <a:gd name="T43" fmla="*/ 3 h 7"/>
                <a:gd name="T44" fmla="*/ 5 w 16"/>
                <a:gd name="T45" fmla="*/ 3 h 7"/>
                <a:gd name="T46" fmla="*/ 5 w 16"/>
                <a:gd name="T47" fmla="*/ 3 h 7"/>
                <a:gd name="T48" fmla="*/ 7 w 16"/>
                <a:gd name="T49" fmla="*/ 4 h 7"/>
                <a:gd name="T50" fmla="*/ 8 w 16"/>
                <a:gd name="T51" fmla="*/ 5 h 7"/>
                <a:gd name="T52" fmla="*/ 6 w 16"/>
                <a:gd name="T53" fmla="*/ 6 h 7"/>
                <a:gd name="T54" fmla="*/ 3 w 16"/>
                <a:gd name="T55" fmla="*/ 6 h 7"/>
                <a:gd name="T56" fmla="*/ 3 w 16"/>
                <a:gd name="T57" fmla="*/ 6 h 7"/>
                <a:gd name="T58" fmla="*/ 1 w 16"/>
                <a:gd name="T59" fmla="*/ 6 h 7"/>
                <a:gd name="T60" fmla="*/ 0 w 16"/>
                <a:gd name="T61" fmla="*/ 5 h 7"/>
                <a:gd name="T62" fmla="*/ 1 w 16"/>
                <a:gd name="T63" fmla="*/ 5 h 7"/>
                <a:gd name="T64" fmla="*/ 2 w 16"/>
                <a:gd name="T65" fmla="*/ 3 h 7"/>
                <a:gd name="T66" fmla="*/ 1 w 16"/>
                <a:gd name="T67" fmla="*/ 3 h 7"/>
                <a:gd name="T68" fmla="*/ 5 w 16"/>
                <a:gd name="T69" fmla="*/ 4 h 7"/>
                <a:gd name="T70" fmla="*/ 5 w 16"/>
                <a:gd name="T71" fmla="*/ 4 h 7"/>
                <a:gd name="T72" fmla="*/ 6 w 16"/>
                <a:gd name="T73" fmla="*/ 4 h 7"/>
                <a:gd name="T74" fmla="*/ 7 w 16"/>
                <a:gd name="T75" fmla="*/ 5 h 7"/>
                <a:gd name="T76" fmla="*/ 6 w 16"/>
                <a:gd name="T77" fmla="*/ 4 h 7"/>
                <a:gd name="T78" fmla="*/ 7 w 16"/>
                <a:gd name="T79" fmla="*/ 2 h 7"/>
                <a:gd name="T80" fmla="*/ 7 w 16"/>
                <a:gd name="T8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7">
                  <a:moveTo>
                    <a:pt x="1" y="3"/>
                  </a:move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4" y="3"/>
                    <a:pt x="14" y="3"/>
                    <a:pt x="15" y="2"/>
                  </a:cubicBezTo>
                  <a:cubicBezTo>
                    <a:pt x="15" y="2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4"/>
                    <a:pt x="6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lose/>
                  <a:moveTo>
                    <a:pt x="6" y="2"/>
                  </a:move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2" name="Freeform 108"/>
            <p:cNvSpPr>
              <a:spLocks noEditPoints="1"/>
            </p:cNvSpPr>
            <p:nvPr/>
          </p:nvSpPr>
          <p:spPr bwMode="auto">
            <a:xfrm>
              <a:off x="6364" y="2013"/>
              <a:ext cx="94" cy="89"/>
            </a:xfrm>
            <a:custGeom>
              <a:avLst/>
              <a:gdLst>
                <a:gd name="T0" fmla="*/ 7 w 7"/>
                <a:gd name="T1" fmla="*/ 3 h 5"/>
                <a:gd name="T2" fmla="*/ 7 w 7"/>
                <a:gd name="T3" fmla="*/ 4 h 5"/>
                <a:gd name="T4" fmla="*/ 7 w 7"/>
                <a:gd name="T5" fmla="*/ 5 h 5"/>
                <a:gd name="T6" fmla="*/ 6 w 7"/>
                <a:gd name="T7" fmla="*/ 4 h 5"/>
                <a:gd name="T8" fmla="*/ 5 w 7"/>
                <a:gd name="T9" fmla="*/ 4 h 5"/>
                <a:gd name="T10" fmla="*/ 3 w 7"/>
                <a:gd name="T11" fmla="*/ 4 h 5"/>
                <a:gd name="T12" fmla="*/ 3 w 7"/>
                <a:gd name="T13" fmla="*/ 4 h 5"/>
                <a:gd name="T14" fmla="*/ 3 w 7"/>
                <a:gd name="T15" fmla="*/ 3 h 5"/>
                <a:gd name="T16" fmla="*/ 3 w 7"/>
                <a:gd name="T17" fmla="*/ 3 h 5"/>
                <a:gd name="T18" fmla="*/ 2 w 7"/>
                <a:gd name="T19" fmla="*/ 3 h 5"/>
                <a:gd name="T20" fmla="*/ 2 w 7"/>
                <a:gd name="T21" fmla="*/ 3 h 5"/>
                <a:gd name="T22" fmla="*/ 2 w 7"/>
                <a:gd name="T23" fmla="*/ 3 h 5"/>
                <a:gd name="T24" fmla="*/ 1 w 7"/>
                <a:gd name="T25" fmla="*/ 2 h 5"/>
                <a:gd name="T26" fmla="*/ 1 w 7"/>
                <a:gd name="T27" fmla="*/ 2 h 5"/>
                <a:gd name="T28" fmla="*/ 0 w 7"/>
                <a:gd name="T29" fmla="*/ 2 h 5"/>
                <a:gd name="T30" fmla="*/ 0 w 7"/>
                <a:gd name="T31" fmla="*/ 1 h 5"/>
                <a:gd name="T32" fmla="*/ 0 w 7"/>
                <a:gd name="T33" fmla="*/ 0 h 5"/>
                <a:gd name="T34" fmla="*/ 2 w 7"/>
                <a:gd name="T35" fmla="*/ 0 h 5"/>
                <a:gd name="T36" fmla="*/ 2 w 7"/>
                <a:gd name="T37" fmla="*/ 0 h 5"/>
                <a:gd name="T38" fmla="*/ 3 w 7"/>
                <a:gd name="T39" fmla="*/ 1 h 5"/>
                <a:gd name="T40" fmla="*/ 4 w 7"/>
                <a:gd name="T41" fmla="*/ 1 h 5"/>
                <a:gd name="T42" fmla="*/ 5 w 7"/>
                <a:gd name="T43" fmla="*/ 1 h 5"/>
                <a:gd name="T44" fmla="*/ 5 w 7"/>
                <a:gd name="T45" fmla="*/ 1 h 5"/>
                <a:gd name="T46" fmla="*/ 6 w 7"/>
                <a:gd name="T47" fmla="*/ 2 h 5"/>
                <a:gd name="T48" fmla="*/ 6 w 7"/>
                <a:gd name="T49" fmla="*/ 2 h 5"/>
                <a:gd name="T50" fmla="*/ 6 w 7"/>
                <a:gd name="T51" fmla="*/ 3 h 5"/>
                <a:gd name="T52" fmla="*/ 7 w 7"/>
                <a:gd name="T53" fmla="*/ 3 h 5"/>
                <a:gd name="T54" fmla="*/ 1 w 7"/>
                <a:gd name="T55" fmla="*/ 1 h 5"/>
                <a:gd name="T56" fmla="*/ 1 w 7"/>
                <a:gd name="T57" fmla="*/ 2 h 5"/>
                <a:gd name="T58" fmla="*/ 1 w 7"/>
                <a:gd name="T59" fmla="*/ 1 h 5"/>
                <a:gd name="T60" fmla="*/ 1 w 7"/>
                <a:gd name="T61" fmla="*/ 1 h 5"/>
                <a:gd name="T62" fmla="*/ 1 w 7"/>
                <a:gd name="T63" fmla="*/ 1 h 5"/>
                <a:gd name="T64" fmla="*/ 5 w 7"/>
                <a:gd name="T65" fmla="*/ 3 h 5"/>
                <a:gd name="T66" fmla="*/ 5 w 7"/>
                <a:gd name="T67" fmla="*/ 3 h 5"/>
                <a:gd name="T68" fmla="*/ 5 w 7"/>
                <a:gd name="T69" fmla="*/ 3 h 5"/>
                <a:gd name="T70" fmla="*/ 5 w 7"/>
                <a:gd name="T71" fmla="*/ 3 h 5"/>
                <a:gd name="T72" fmla="*/ 5 w 7"/>
                <a:gd name="T7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lose/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3" name="Freeform 109"/>
            <p:cNvSpPr>
              <a:spLocks noEditPoints="1"/>
            </p:cNvSpPr>
            <p:nvPr/>
          </p:nvSpPr>
          <p:spPr bwMode="auto">
            <a:xfrm>
              <a:off x="6499" y="1995"/>
              <a:ext cx="67" cy="53"/>
            </a:xfrm>
            <a:custGeom>
              <a:avLst/>
              <a:gdLst>
                <a:gd name="T0" fmla="*/ 3 w 5"/>
                <a:gd name="T1" fmla="*/ 2 h 3"/>
                <a:gd name="T2" fmla="*/ 3 w 5"/>
                <a:gd name="T3" fmla="*/ 2 h 3"/>
                <a:gd name="T4" fmla="*/ 3 w 5"/>
                <a:gd name="T5" fmla="*/ 2 h 3"/>
                <a:gd name="T6" fmla="*/ 3 w 5"/>
                <a:gd name="T7" fmla="*/ 2 h 3"/>
                <a:gd name="T8" fmla="*/ 2 w 5"/>
                <a:gd name="T9" fmla="*/ 2 h 3"/>
                <a:gd name="T10" fmla="*/ 2 w 5"/>
                <a:gd name="T11" fmla="*/ 1 h 3"/>
                <a:gd name="T12" fmla="*/ 2 w 5"/>
                <a:gd name="T13" fmla="*/ 1 h 3"/>
                <a:gd name="T14" fmla="*/ 1 w 5"/>
                <a:gd name="T15" fmla="*/ 2 h 3"/>
                <a:gd name="T16" fmla="*/ 0 w 5"/>
                <a:gd name="T17" fmla="*/ 1 h 3"/>
                <a:gd name="T18" fmla="*/ 1 w 5"/>
                <a:gd name="T19" fmla="*/ 1 h 3"/>
                <a:gd name="T20" fmla="*/ 2 w 5"/>
                <a:gd name="T21" fmla="*/ 1 h 3"/>
                <a:gd name="T22" fmla="*/ 3 w 5"/>
                <a:gd name="T23" fmla="*/ 1 h 3"/>
                <a:gd name="T24" fmla="*/ 4 w 5"/>
                <a:gd name="T25" fmla="*/ 1 h 3"/>
                <a:gd name="T26" fmla="*/ 4 w 5"/>
                <a:gd name="T27" fmla="*/ 1 h 3"/>
                <a:gd name="T28" fmla="*/ 5 w 5"/>
                <a:gd name="T29" fmla="*/ 1 h 3"/>
                <a:gd name="T30" fmla="*/ 5 w 5"/>
                <a:gd name="T31" fmla="*/ 2 h 3"/>
                <a:gd name="T32" fmla="*/ 5 w 5"/>
                <a:gd name="T33" fmla="*/ 3 h 3"/>
                <a:gd name="T34" fmla="*/ 5 w 5"/>
                <a:gd name="T35" fmla="*/ 2 h 3"/>
                <a:gd name="T36" fmla="*/ 4 w 5"/>
                <a:gd name="T37" fmla="*/ 3 h 3"/>
                <a:gd name="T38" fmla="*/ 2 w 5"/>
                <a:gd name="T39" fmla="*/ 2 h 3"/>
                <a:gd name="T40" fmla="*/ 3 w 5"/>
                <a:gd name="T41" fmla="*/ 2 h 3"/>
                <a:gd name="T42" fmla="*/ 4 w 5"/>
                <a:gd name="T43" fmla="*/ 2 h 3"/>
                <a:gd name="T44" fmla="*/ 4 w 5"/>
                <a:gd name="T45" fmla="*/ 2 h 3"/>
                <a:gd name="T46" fmla="*/ 4 w 5"/>
                <a:gd name="T47" fmla="*/ 2 h 3"/>
                <a:gd name="T48" fmla="*/ 4 w 5"/>
                <a:gd name="T49" fmla="*/ 2 h 3"/>
                <a:gd name="T50" fmla="*/ 4 w 5"/>
                <a:gd name="T5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2"/>
                    <a:pt x="4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4" name="Freeform 110"/>
            <p:cNvSpPr/>
            <p:nvPr/>
          </p:nvSpPr>
          <p:spPr bwMode="auto">
            <a:xfrm>
              <a:off x="6512" y="2066"/>
              <a:ext cx="27" cy="3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1 h 2"/>
                <a:gd name="T4" fmla="*/ 2 w 2"/>
                <a:gd name="T5" fmla="*/ 0 h 2"/>
                <a:gd name="T6" fmla="*/ 1 w 2"/>
                <a:gd name="T7" fmla="*/ 0 h 2"/>
                <a:gd name="T8" fmla="*/ 1 w 2"/>
                <a:gd name="T9" fmla="*/ 0 h 2"/>
                <a:gd name="T10" fmla="*/ 1 w 2"/>
                <a:gd name="T11" fmla="*/ 1 h 2"/>
                <a:gd name="T12" fmla="*/ 0 w 2"/>
                <a:gd name="T13" fmla="*/ 2 h 2"/>
                <a:gd name="T14" fmla="*/ 1 w 2"/>
                <a:gd name="T15" fmla="*/ 2 h 2"/>
                <a:gd name="T16" fmla="*/ 2 w 2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5" name="Freeform 111"/>
            <p:cNvSpPr/>
            <p:nvPr/>
          </p:nvSpPr>
          <p:spPr bwMode="auto">
            <a:xfrm>
              <a:off x="6296" y="1995"/>
              <a:ext cx="41" cy="53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1 h 3"/>
                <a:gd name="T4" fmla="*/ 1 w 3"/>
                <a:gd name="T5" fmla="*/ 1 h 3"/>
                <a:gd name="T6" fmla="*/ 1 w 3"/>
                <a:gd name="T7" fmla="*/ 1 h 3"/>
                <a:gd name="T8" fmla="*/ 0 w 3"/>
                <a:gd name="T9" fmla="*/ 1 h 3"/>
                <a:gd name="T10" fmla="*/ 1 w 3"/>
                <a:gd name="T11" fmla="*/ 0 h 3"/>
                <a:gd name="T12" fmla="*/ 0 w 3"/>
                <a:gd name="T13" fmla="*/ 0 h 3"/>
                <a:gd name="T14" fmla="*/ 0 w 3"/>
                <a:gd name="T15" fmla="*/ 1 h 3"/>
                <a:gd name="T16" fmla="*/ 1 w 3"/>
                <a:gd name="T17" fmla="*/ 3 h 3"/>
                <a:gd name="T18" fmla="*/ 1 w 3"/>
                <a:gd name="T19" fmla="*/ 3 h 3"/>
                <a:gd name="T20" fmla="*/ 1 w 3"/>
                <a:gd name="T21" fmla="*/ 3 h 3"/>
                <a:gd name="T22" fmla="*/ 1 w 3"/>
                <a:gd name="T23" fmla="*/ 2 h 3"/>
                <a:gd name="T24" fmla="*/ 1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6" name="Freeform 112"/>
            <p:cNvSpPr/>
            <p:nvPr/>
          </p:nvSpPr>
          <p:spPr bwMode="auto">
            <a:xfrm>
              <a:off x="4463" y="1995"/>
              <a:ext cx="27" cy="36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2 w 2"/>
                <a:gd name="T5" fmla="*/ 0 h 2"/>
                <a:gd name="T6" fmla="*/ 1 w 2"/>
                <a:gd name="T7" fmla="*/ 0 h 2"/>
                <a:gd name="T8" fmla="*/ 1 w 2"/>
                <a:gd name="T9" fmla="*/ 0 h 2"/>
                <a:gd name="T10" fmla="*/ 0 w 2"/>
                <a:gd name="T11" fmla="*/ 1 h 2"/>
                <a:gd name="T12" fmla="*/ 0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2 w 2"/>
                <a:gd name="T19" fmla="*/ 2 h 2"/>
                <a:gd name="T20" fmla="*/ 2 w 2"/>
                <a:gd name="T21" fmla="*/ 1 h 2"/>
                <a:gd name="T22" fmla="*/ 2 w 2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7" name="Freeform 113"/>
            <p:cNvSpPr/>
            <p:nvPr/>
          </p:nvSpPr>
          <p:spPr bwMode="auto">
            <a:xfrm>
              <a:off x="6458" y="2031"/>
              <a:ext cx="27" cy="35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1 h 2"/>
                <a:gd name="T4" fmla="*/ 2 w 2"/>
                <a:gd name="T5" fmla="*/ 1 h 2"/>
                <a:gd name="T6" fmla="*/ 2 w 2"/>
                <a:gd name="T7" fmla="*/ 1 h 2"/>
                <a:gd name="T8" fmla="*/ 2 w 2"/>
                <a:gd name="T9" fmla="*/ 1 h 2"/>
                <a:gd name="T10" fmla="*/ 1 w 2"/>
                <a:gd name="T11" fmla="*/ 1 h 2"/>
                <a:gd name="T12" fmla="*/ 1 w 2"/>
                <a:gd name="T13" fmla="*/ 0 h 2"/>
                <a:gd name="T14" fmla="*/ 1 w 2"/>
                <a:gd name="T15" fmla="*/ 0 h 2"/>
                <a:gd name="T16" fmla="*/ 1 w 2"/>
                <a:gd name="T17" fmla="*/ 0 h 2"/>
                <a:gd name="T18" fmla="*/ 0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1 w 2"/>
                <a:gd name="T25" fmla="*/ 1 h 2"/>
                <a:gd name="T26" fmla="*/ 0 w 2"/>
                <a:gd name="T2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8" name="Freeform 114"/>
            <p:cNvSpPr/>
            <p:nvPr/>
          </p:nvSpPr>
          <p:spPr bwMode="auto">
            <a:xfrm>
              <a:off x="5852" y="2066"/>
              <a:ext cx="27" cy="36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1 w 2"/>
                <a:gd name="T15" fmla="*/ 1 h 2"/>
                <a:gd name="T16" fmla="*/ 0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9" name="Freeform 115"/>
            <p:cNvSpPr/>
            <p:nvPr/>
          </p:nvSpPr>
          <p:spPr bwMode="auto">
            <a:xfrm>
              <a:off x="4692" y="1995"/>
              <a:ext cx="41" cy="18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1 w 3"/>
                <a:gd name="T5" fmla="*/ 1 h 1"/>
                <a:gd name="T6" fmla="*/ 2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2 w 3"/>
                <a:gd name="T13" fmla="*/ 0 h 1"/>
                <a:gd name="T14" fmla="*/ 1 w 3"/>
                <a:gd name="T15" fmla="*/ 0 h 1"/>
                <a:gd name="T16" fmla="*/ 0 w 3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0" name="Freeform 116"/>
            <p:cNvSpPr/>
            <p:nvPr/>
          </p:nvSpPr>
          <p:spPr bwMode="auto">
            <a:xfrm>
              <a:off x="6337" y="2084"/>
              <a:ext cx="27" cy="18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2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1" name="Freeform 117"/>
            <p:cNvSpPr/>
            <p:nvPr/>
          </p:nvSpPr>
          <p:spPr bwMode="auto">
            <a:xfrm>
              <a:off x="6552" y="2084"/>
              <a:ext cx="14" cy="36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0 w 1"/>
                <a:gd name="T11" fmla="*/ 0 h 2"/>
                <a:gd name="T12" fmla="*/ 0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2" name="Freeform 118"/>
            <p:cNvSpPr/>
            <p:nvPr/>
          </p:nvSpPr>
          <p:spPr bwMode="auto">
            <a:xfrm>
              <a:off x="4881" y="1995"/>
              <a:ext cx="14" cy="1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3" name="Freeform 119"/>
            <p:cNvSpPr/>
            <p:nvPr/>
          </p:nvSpPr>
          <p:spPr bwMode="auto">
            <a:xfrm>
              <a:off x="6242" y="2066"/>
              <a:ext cx="14" cy="1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4" name="Freeform 120"/>
            <p:cNvSpPr/>
            <p:nvPr/>
          </p:nvSpPr>
          <p:spPr bwMode="auto">
            <a:xfrm>
              <a:off x="4733" y="2084"/>
              <a:ext cx="13" cy="1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0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5" name="Freeform 121"/>
            <p:cNvSpPr/>
            <p:nvPr/>
          </p:nvSpPr>
          <p:spPr bwMode="auto">
            <a:xfrm>
              <a:off x="6040" y="2084"/>
              <a:ext cx="14" cy="1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6" name="Freeform 122"/>
            <p:cNvSpPr/>
            <p:nvPr/>
          </p:nvSpPr>
          <p:spPr bwMode="auto">
            <a:xfrm>
              <a:off x="5083" y="1995"/>
              <a:ext cx="14" cy="1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7" name="Freeform 123"/>
            <p:cNvSpPr/>
            <p:nvPr/>
          </p:nvSpPr>
          <p:spPr bwMode="auto">
            <a:xfrm>
              <a:off x="6458" y="2084"/>
              <a:ext cx="14" cy="1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8" name="Freeform 124"/>
            <p:cNvSpPr/>
            <p:nvPr/>
          </p:nvSpPr>
          <p:spPr bwMode="auto">
            <a:xfrm>
              <a:off x="6108" y="2084"/>
              <a:ext cx="13" cy="1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9" name="Freeform 125"/>
            <p:cNvSpPr/>
            <p:nvPr/>
          </p:nvSpPr>
          <p:spPr bwMode="auto">
            <a:xfrm>
              <a:off x="4059" y="2102"/>
              <a:ext cx="13" cy="1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0" name="Freeform 126"/>
            <p:cNvSpPr/>
            <p:nvPr/>
          </p:nvSpPr>
          <p:spPr bwMode="auto">
            <a:xfrm>
              <a:off x="5312" y="1995"/>
              <a:ext cx="14" cy="1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1" name="Freeform 127"/>
            <p:cNvSpPr/>
            <p:nvPr/>
          </p:nvSpPr>
          <p:spPr bwMode="auto">
            <a:xfrm>
              <a:off x="5259" y="2013"/>
              <a:ext cx="1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2" name="Freeform 128"/>
            <p:cNvSpPr/>
            <p:nvPr/>
          </p:nvSpPr>
          <p:spPr bwMode="auto">
            <a:xfrm>
              <a:off x="5649" y="2102"/>
              <a:ext cx="0" cy="1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3" name="Freeform 129"/>
            <p:cNvSpPr/>
            <p:nvPr/>
          </p:nvSpPr>
          <p:spPr bwMode="auto">
            <a:xfrm>
              <a:off x="5784" y="2066"/>
              <a:ext cx="14" cy="1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4" name="Freeform 130"/>
            <p:cNvSpPr/>
            <p:nvPr/>
          </p:nvSpPr>
          <p:spPr bwMode="auto">
            <a:xfrm>
              <a:off x="5515" y="2031"/>
              <a:ext cx="1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5" name="Oval 131"/>
            <p:cNvSpPr>
              <a:spLocks noChangeArrowheads="1"/>
            </p:cNvSpPr>
            <p:nvPr/>
          </p:nvSpPr>
          <p:spPr bwMode="auto">
            <a:xfrm>
              <a:off x="5542" y="2048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6" name="Oval 132"/>
            <p:cNvSpPr>
              <a:spLocks noChangeArrowheads="1"/>
            </p:cNvSpPr>
            <p:nvPr/>
          </p:nvSpPr>
          <p:spPr bwMode="auto">
            <a:xfrm>
              <a:off x="3183" y="2084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7" name="Freeform 133"/>
            <p:cNvSpPr/>
            <p:nvPr/>
          </p:nvSpPr>
          <p:spPr bwMode="auto">
            <a:xfrm>
              <a:off x="5717" y="1995"/>
              <a:ext cx="1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8" name="Freeform 134"/>
            <p:cNvSpPr/>
            <p:nvPr/>
          </p:nvSpPr>
          <p:spPr bwMode="auto">
            <a:xfrm>
              <a:off x="4207" y="2084"/>
              <a:ext cx="0" cy="1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9" name="Freeform 135"/>
            <p:cNvSpPr/>
            <p:nvPr/>
          </p:nvSpPr>
          <p:spPr bwMode="auto">
            <a:xfrm>
              <a:off x="6458" y="2066"/>
              <a:ext cx="14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0" name="Freeform 136"/>
            <p:cNvSpPr/>
            <p:nvPr/>
          </p:nvSpPr>
          <p:spPr bwMode="auto">
            <a:xfrm>
              <a:off x="6485" y="2102"/>
              <a:ext cx="14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1" name="Oval 137"/>
            <p:cNvSpPr>
              <a:spLocks noChangeArrowheads="1"/>
            </p:cNvSpPr>
            <p:nvPr/>
          </p:nvSpPr>
          <p:spPr bwMode="auto">
            <a:xfrm>
              <a:off x="4881" y="2013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2" name="Oval 138"/>
            <p:cNvSpPr>
              <a:spLocks noChangeArrowheads="1"/>
            </p:cNvSpPr>
            <p:nvPr/>
          </p:nvSpPr>
          <p:spPr bwMode="auto">
            <a:xfrm>
              <a:off x="4558" y="1995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3" name="Freeform 139"/>
            <p:cNvSpPr/>
            <p:nvPr/>
          </p:nvSpPr>
          <p:spPr bwMode="auto">
            <a:xfrm>
              <a:off x="4382" y="208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4" name="Freeform 140"/>
            <p:cNvSpPr/>
            <p:nvPr/>
          </p:nvSpPr>
          <p:spPr bwMode="auto">
            <a:xfrm>
              <a:off x="3331" y="2031"/>
              <a:ext cx="14" cy="17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5" name="Freeform 141"/>
            <p:cNvSpPr/>
            <p:nvPr/>
          </p:nvSpPr>
          <p:spPr bwMode="auto">
            <a:xfrm>
              <a:off x="3129" y="2102"/>
              <a:ext cx="0" cy="1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6" name="Freeform 142"/>
            <p:cNvSpPr/>
            <p:nvPr/>
          </p:nvSpPr>
          <p:spPr bwMode="auto">
            <a:xfrm>
              <a:off x="6593" y="2031"/>
              <a:ext cx="0" cy="17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7" name="Rectangle 143"/>
            <p:cNvSpPr>
              <a:spLocks noChangeArrowheads="1"/>
            </p:cNvSpPr>
            <p:nvPr/>
          </p:nvSpPr>
          <p:spPr bwMode="auto">
            <a:xfrm>
              <a:off x="6485" y="2013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8" name="Oval 144"/>
            <p:cNvSpPr>
              <a:spLocks noChangeArrowheads="1"/>
            </p:cNvSpPr>
            <p:nvPr/>
          </p:nvSpPr>
          <p:spPr bwMode="auto">
            <a:xfrm>
              <a:off x="6472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9" name="Oval 145"/>
            <p:cNvSpPr>
              <a:spLocks noChangeArrowheads="1"/>
            </p:cNvSpPr>
            <p:nvPr/>
          </p:nvSpPr>
          <p:spPr bwMode="auto">
            <a:xfrm>
              <a:off x="6431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0" name="Freeform 146"/>
            <p:cNvSpPr/>
            <p:nvPr/>
          </p:nvSpPr>
          <p:spPr bwMode="auto">
            <a:xfrm>
              <a:off x="6189" y="2120"/>
              <a:ext cx="13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1" name="Freeform 147"/>
            <p:cNvSpPr/>
            <p:nvPr/>
          </p:nvSpPr>
          <p:spPr bwMode="auto">
            <a:xfrm>
              <a:off x="6040" y="210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2" name="Oval 148"/>
            <p:cNvSpPr>
              <a:spLocks noChangeArrowheads="1"/>
            </p:cNvSpPr>
            <p:nvPr/>
          </p:nvSpPr>
          <p:spPr bwMode="auto">
            <a:xfrm>
              <a:off x="5784" y="2102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3" name="Oval 149"/>
            <p:cNvSpPr>
              <a:spLocks noChangeArrowheads="1"/>
            </p:cNvSpPr>
            <p:nvPr/>
          </p:nvSpPr>
          <p:spPr bwMode="auto">
            <a:xfrm>
              <a:off x="5703" y="1995"/>
              <a:ext cx="1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4" name="Freeform 150"/>
            <p:cNvSpPr/>
            <p:nvPr/>
          </p:nvSpPr>
          <p:spPr bwMode="auto">
            <a:xfrm>
              <a:off x="5151" y="1995"/>
              <a:ext cx="13" cy="1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5" name="Rectangle 151"/>
            <p:cNvSpPr>
              <a:spLocks noChangeArrowheads="1"/>
            </p:cNvSpPr>
            <p:nvPr/>
          </p:nvSpPr>
          <p:spPr bwMode="auto">
            <a:xfrm>
              <a:off x="5137" y="199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6" name="Freeform 152"/>
            <p:cNvSpPr/>
            <p:nvPr/>
          </p:nvSpPr>
          <p:spPr bwMode="auto">
            <a:xfrm>
              <a:off x="5151" y="2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7" name="Freeform 153"/>
            <p:cNvSpPr/>
            <p:nvPr/>
          </p:nvSpPr>
          <p:spPr bwMode="auto">
            <a:xfrm>
              <a:off x="3668" y="2048"/>
              <a:ext cx="14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8" name="Oval 154"/>
            <p:cNvSpPr>
              <a:spLocks noChangeArrowheads="1"/>
            </p:cNvSpPr>
            <p:nvPr/>
          </p:nvSpPr>
          <p:spPr bwMode="auto">
            <a:xfrm>
              <a:off x="3641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9" name="Freeform 155"/>
            <p:cNvSpPr/>
            <p:nvPr/>
          </p:nvSpPr>
          <p:spPr bwMode="auto">
            <a:xfrm>
              <a:off x="5312" y="1995"/>
              <a:ext cx="14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0" name="Oval 156"/>
            <p:cNvSpPr>
              <a:spLocks noChangeArrowheads="1"/>
            </p:cNvSpPr>
            <p:nvPr/>
          </p:nvSpPr>
          <p:spPr bwMode="auto">
            <a:xfrm>
              <a:off x="4167" y="2013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1" name="Freeform 157"/>
            <p:cNvSpPr/>
            <p:nvPr/>
          </p:nvSpPr>
          <p:spPr bwMode="auto">
            <a:xfrm>
              <a:off x="5447" y="19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2" name="Freeform 158"/>
            <p:cNvSpPr/>
            <p:nvPr/>
          </p:nvSpPr>
          <p:spPr bwMode="auto">
            <a:xfrm>
              <a:off x="5447" y="19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3" name="Freeform 159"/>
            <p:cNvSpPr/>
            <p:nvPr/>
          </p:nvSpPr>
          <p:spPr bwMode="auto">
            <a:xfrm>
              <a:off x="3223" y="2013"/>
              <a:ext cx="0" cy="18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4" name="Rectangle 160"/>
            <p:cNvSpPr>
              <a:spLocks noChangeArrowheads="1"/>
            </p:cNvSpPr>
            <p:nvPr/>
          </p:nvSpPr>
          <p:spPr bwMode="auto">
            <a:xfrm>
              <a:off x="5744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5" name="Rectangle 161"/>
            <p:cNvSpPr>
              <a:spLocks noChangeArrowheads="1"/>
            </p:cNvSpPr>
            <p:nvPr/>
          </p:nvSpPr>
          <p:spPr bwMode="auto">
            <a:xfrm>
              <a:off x="5771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6" name="Freeform 162"/>
            <p:cNvSpPr/>
            <p:nvPr/>
          </p:nvSpPr>
          <p:spPr bwMode="auto">
            <a:xfrm>
              <a:off x="5879" y="206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7" name="Freeform 163"/>
            <p:cNvSpPr/>
            <p:nvPr/>
          </p:nvSpPr>
          <p:spPr bwMode="auto">
            <a:xfrm>
              <a:off x="6000" y="2102"/>
              <a:ext cx="0" cy="1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8" name="Rectangle 164"/>
            <p:cNvSpPr>
              <a:spLocks noChangeArrowheads="1"/>
            </p:cNvSpPr>
            <p:nvPr/>
          </p:nvSpPr>
          <p:spPr bwMode="auto">
            <a:xfrm>
              <a:off x="6148" y="2048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9" name="Freeform 165"/>
            <p:cNvSpPr/>
            <p:nvPr/>
          </p:nvSpPr>
          <p:spPr bwMode="auto">
            <a:xfrm>
              <a:off x="6337" y="19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0" name="Freeform 166"/>
            <p:cNvSpPr/>
            <p:nvPr/>
          </p:nvSpPr>
          <p:spPr bwMode="auto">
            <a:xfrm>
              <a:off x="6391" y="2066"/>
              <a:ext cx="0" cy="1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1" name="Freeform 167"/>
            <p:cNvSpPr/>
            <p:nvPr/>
          </p:nvSpPr>
          <p:spPr bwMode="auto">
            <a:xfrm>
              <a:off x="6458" y="2048"/>
              <a:ext cx="14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2" name="Freeform 168"/>
            <p:cNvSpPr/>
            <p:nvPr/>
          </p:nvSpPr>
          <p:spPr bwMode="auto">
            <a:xfrm>
              <a:off x="6458" y="210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3" name="Rectangle 169"/>
            <p:cNvSpPr>
              <a:spLocks noChangeArrowheads="1"/>
            </p:cNvSpPr>
            <p:nvPr/>
          </p:nvSpPr>
          <p:spPr bwMode="auto">
            <a:xfrm>
              <a:off x="6472" y="2120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4" name="Freeform 170"/>
            <p:cNvSpPr/>
            <p:nvPr/>
          </p:nvSpPr>
          <p:spPr bwMode="auto">
            <a:xfrm>
              <a:off x="6566" y="2031"/>
              <a:ext cx="0" cy="17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5" name="Freeform 171"/>
            <p:cNvSpPr/>
            <p:nvPr/>
          </p:nvSpPr>
          <p:spPr bwMode="auto">
            <a:xfrm>
              <a:off x="3965" y="2102"/>
              <a:ext cx="13" cy="1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6" name="Freeform 172"/>
            <p:cNvSpPr/>
            <p:nvPr/>
          </p:nvSpPr>
          <p:spPr bwMode="auto">
            <a:xfrm>
              <a:off x="4800" y="199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7" name="Freeform 173"/>
            <p:cNvSpPr/>
            <p:nvPr/>
          </p:nvSpPr>
          <p:spPr bwMode="auto">
            <a:xfrm>
              <a:off x="2226" y="2048"/>
              <a:ext cx="0" cy="1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8" name="Freeform 174"/>
            <p:cNvSpPr/>
            <p:nvPr/>
          </p:nvSpPr>
          <p:spPr bwMode="auto">
            <a:xfrm>
              <a:off x="4854" y="2031"/>
              <a:ext cx="0" cy="17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9" name="Freeform 175"/>
            <p:cNvSpPr/>
            <p:nvPr/>
          </p:nvSpPr>
          <p:spPr bwMode="auto">
            <a:xfrm>
              <a:off x="5056" y="1995"/>
              <a:ext cx="0" cy="1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70" name="灯片编号占位符 1"/>
          <p:cNvSpPr txBox="1"/>
          <p:nvPr/>
        </p:nvSpPr>
        <p:spPr>
          <a:xfrm>
            <a:off x="9140852" y="64127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BECEF1-1935-4692-9C86-5FD89D9EDF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1" name="矩形 270"/>
          <p:cNvSpPr/>
          <p:nvPr/>
        </p:nvSpPr>
        <p:spPr>
          <a:xfrm>
            <a:off x="0" y="14068"/>
            <a:ext cx="12192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ea typeface="楷体_GB2312"/>
              </a:rPr>
              <a:t>实验室制备苯甲酸乙酯的反应装置示意图和有关数据如</a:t>
            </a:r>
            <a:r>
              <a:rPr lang="zh-CN" altLang="en-US" sz="2800" dirty="0" smtClean="0"/>
              <a:t>下：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zh-CN" altLang="en-US" sz="2800" dirty="0"/>
          </a:p>
        </p:txBody>
      </p:sp>
      <p:graphicFrame>
        <p:nvGraphicFramePr>
          <p:cNvPr id="272" name="表格 271"/>
          <p:cNvGraphicFramePr>
            <a:graphicFrameLocks noGrp="1"/>
          </p:cNvGraphicFramePr>
          <p:nvPr/>
        </p:nvGraphicFramePr>
        <p:xfrm>
          <a:off x="0" y="2254190"/>
          <a:ext cx="6878472" cy="2232660"/>
        </p:xfrm>
        <a:graphic>
          <a:graphicData uri="http://schemas.openxmlformats.org/drawingml/2006/table">
            <a:tbl>
              <a:tblPr/>
              <a:tblGrid>
                <a:gridCol w="1764430"/>
                <a:gridCol w="1251725"/>
                <a:gridCol w="1473959"/>
                <a:gridCol w="1023582"/>
                <a:gridCol w="1364776"/>
              </a:tblGrid>
              <a:tr h="224596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endParaRPr lang="en-US" sz="2400" kern="0" dirty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Cambria Math" panose="02040503050406030204"/>
                      </a:endParaRPr>
                    </a:p>
                  </a:txBody>
                  <a:tcPr marL="74930" marR="74930" marT="635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相对分</a:t>
                      </a:r>
                      <a:endParaRPr lang="en-US" altLang="zh-CN" sz="2400" kern="0" dirty="0" smtClean="0">
                        <a:solidFill>
                          <a:srgbClr val="000000"/>
                        </a:solidFill>
                        <a:latin typeface="Cambria Math" panose="02040503050406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子质量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74930" marT="635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密</a:t>
                      </a: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度</a:t>
                      </a:r>
                      <a:endParaRPr lang="en-US" altLang="zh-CN" sz="2400" kern="0" dirty="0" smtClean="0">
                        <a:solidFill>
                          <a:srgbClr val="000000"/>
                        </a:solidFill>
                        <a:latin typeface="Cambria Math" panose="02040503050406030204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altLang="en-US" sz="2400" kern="0" dirty="0" smtClea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lang="en-US" altLang="zh-CN" sz="2400" kern="0" dirty="0" smtClea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g/cm</a:t>
                      </a:r>
                      <a:r>
                        <a:rPr lang="en-US" altLang="zh-CN" sz="2400" kern="0" baseline="30000" dirty="0" smtClea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-3</a:t>
                      </a:r>
                      <a:r>
                        <a:rPr lang="zh-CN" altLang="en-US" sz="2400" kern="0" dirty="0" smtClea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zh-CN" sz="2400" kern="100" baseline="300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74930" marR="74930" marT="635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沸</a:t>
                      </a: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点</a:t>
                      </a:r>
                      <a:r>
                        <a:rPr lang="zh-CN" altLang="en-US" sz="2400" kern="0" dirty="0" smtClea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（℃）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74930" marR="74930" marT="635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水中溶解性</a:t>
                      </a:r>
                      <a:endParaRPr lang="zh-CN" sz="2400" kern="10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74930" marR="74930" marT="635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30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苯甲酸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7493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Cambria Math" panose="02040503050406030204"/>
                        </a:rPr>
                        <a:t>122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Cambria Math" panose="02040503050406030204"/>
                        </a:rPr>
                        <a:t>1.266</a:t>
                      </a:r>
                      <a:endParaRPr lang="en-US" sz="2400" kern="0" dirty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Cambria Math" panose="02040503050406030204"/>
                      </a:endParaRPr>
                    </a:p>
                  </a:txBody>
                  <a:tcPr marL="7493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Cambria Math" panose="02040503050406030204"/>
                        </a:rPr>
                        <a:t>249</a:t>
                      </a:r>
                      <a:endParaRPr lang="zh-CN" sz="2400" kern="10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7493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微溶</a:t>
                      </a:r>
                      <a:endParaRPr lang="zh-CN" sz="2400" kern="10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7493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30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乙醇</a:t>
                      </a:r>
                      <a:endParaRPr lang="zh-CN" sz="2400" kern="10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7493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Cambria Math" panose="02040503050406030204"/>
                        </a:rPr>
                        <a:t>46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Cambria Math" panose="02040503050406030204"/>
                        </a:rPr>
                        <a:t>0.789</a:t>
                      </a:r>
                      <a:endParaRPr lang="en-US" sz="2400" kern="0" dirty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Cambria Math" panose="02040503050406030204"/>
                      </a:endParaRPr>
                    </a:p>
                  </a:txBody>
                  <a:tcPr marL="7493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2400" kern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Cambria Math" panose="02040503050406030204"/>
                        </a:rPr>
                        <a:t>78.3</a:t>
                      </a:r>
                      <a:endParaRPr lang="en-US" sz="2400" kern="0" dirty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Cambria Math" panose="02040503050406030204"/>
                      </a:endParaRPr>
                    </a:p>
                  </a:txBody>
                  <a:tcPr marL="7493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溶</a:t>
                      </a:r>
                      <a:endParaRPr lang="zh-CN" sz="2400" kern="10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7493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00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苯甲酸乙酯</a:t>
                      </a:r>
                      <a:endParaRPr lang="zh-CN" sz="2400" kern="10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7493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Cambria Math" panose="02040503050406030204"/>
                        </a:rPr>
                        <a:t>150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Cambria Math" panose="02040503050406030204"/>
                        </a:rPr>
                        <a:t>1.045</a:t>
                      </a:r>
                      <a:endParaRPr lang="en-US" sz="2400" kern="0" dirty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Cambria Math" panose="02040503050406030204"/>
                      </a:endParaRPr>
                    </a:p>
                  </a:txBody>
                  <a:tcPr marL="7493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Cambria Math" panose="02040503050406030204"/>
                        </a:rPr>
                        <a:t>213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7493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难溶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7493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304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环己烷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7493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Cambria Math" panose="02040503050406030204"/>
                        </a:rPr>
                        <a:t>84</a:t>
                      </a:r>
                      <a:endParaRPr lang="zh-CN" sz="2400" kern="10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Cambria Math" panose="02040503050406030204"/>
                        </a:rPr>
                        <a:t>0.779</a:t>
                      </a:r>
                      <a:endParaRPr lang="en-US" sz="2400" kern="0" dirty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Cambria Math" panose="02040503050406030204"/>
                      </a:endParaRPr>
                    </a:p>
                  </a:txBody>
                  <a:tcPr marL="7493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2400" kern="0" dirty="0" smtClean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Cambria Math" panose="02040503050406030204"/>
                        </a:rPr>
                        <a:t>80.8</a:t>
                      </a:r>
                      <a:endParaRPr lang="en-US" sz="2400" kern="0" dirty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  <a:cs typeface="Cambria Math" panose="02040503050406030204"/>
                      </a:endParaRPr>
                    </a:p>
                  </a:txBody>
                  <a:tcPr marL="7493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难溶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74930" marR="74930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3" name="Rectangle 11"/>
          <p:cNvSpPr>
            <a:spLocks noChangeArrowheads="1"/>
          </p:cNvSpPr>
          <p:nvPr/>
        </p:nvSpPr>
        <p:spPr bwMode="auto">
          <a:xfrm>
            <a:off x="0" y="81888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7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5" y="488801"/>
            <a:ext cx="5554639" cy="111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2119" y="676701"/>
            <a:ext cx="1841608" cy="32228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276" name="Rectangle 28"/>
          <p:cNvSpPr>
            <a:spLocks noChangeArrowheads="1"/>
          </p:cNvSpPr>
          <p:nvPr/>
        </p:nvSpPr>
        <p:spPr bwMode="auto">
          <a:xfrm>
            <a:off x="0" y="4499145"/>
            <a:ext cx="898463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ea typeface="楷体_GB2312"/>
              </a:rPr>
              <a:t>已知：环己烷、乙醇和水可形成共沸物，其混合物沸点为</a:t>
            </a:r>
            <a:r>
              <a:rPr lang="en-US" altLang="zh-CN" sz="2400" dirty="0" smtClean="0">
                <a:ea typeface="楷体_GB2312"/>
              </a:rPr>
              <a:t>62</a:t>
            </a:r>
            <a:r>
              <a:rPr lang="zh-CN" altLang="en-US" sz="2400" dirty="0" smtClean="0">
                <a:ea typeface="楷体_GB2312"/>
              </a:rPr>
              <a:t>℃</a:t>
            </a:r>
          </a:p>
        </p:txBody>
      </p:sp>
      <p:sp>
        <p:nvSpPr>
          <p:cNvPr id="277" name="Rectangle 29"/>
          <p:cNvSpPr>
            <a:spLocks noChangeArrowheads="1"/>
          </p:cNvSpPr>
          <p:nvPr/>
        </p:nvSpPr>
        <p:spPr bwMode="auto">
          <a:xfrm>
            <a:off x="266700" y="8438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8" name="矩形 277"/>
          <p:cNvSpPr/>
          <p:nvPr/>
        </p:nvSpPr>
        <p:spPr>
          <a:xfrm>
            <a:off x="0" y="4949793"/>
            <a:ext cx="12192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ea typeface="楷体_GB2312"/>
              </a:rPr>
              <a:t>①合成反应：向圆底烧瓶中加入</a:t>
            </a:r>
            <a:r>
              <a:rPr lang="en-US" altLang="zh-CN" sz="2400" dirty="0" smtClean="0">
                <a:ea typeface="楷体_GB2312"/>
              </a:rPr>
              <a:t>6.1 g</a:t>
            </a:r>
            <a:r>
              <a:rPr lang="zh-CN" altLang="en-US" sz="2400" dirty="0" smtClean="0">
                <a:ea typeface="楷体_GB2312"/>
              </a:rPr>
              <a:t>苯甲酸、</a:t>
            </a:r>
            <a:r>
              <a:rPr lang="en-US" altLang="zh-CN" sz="2400" dirty="0" smtClean="0">
                <a:ea typeface="楷体_GB2312"/>
              </a:rPr>
              <a:t>20 mL</a:t>
            </a:r>
            <a:r>
              <a:rPr lang="zh-CN" altLang="en-US" sz="2400" dirty="0" smtClean="0">
                <a:ea typeface="楷体_GB2312"/>
              </a:rPr>
              <a:t>无水乙醇、</a:t>
            </a:r>
            <a:r>
              <a:rPr lang="en-US" altLang="zh-CN" sz="2400" dirty="0" smtClean="0">
                <a:ea typeface="楷体_GB2312"/>
              </a:rPr>
              <a:t>25 mL</a:t>
            </a:r>
            <a:r>
              <a:rPr lang="zh-CN" altLang="en-US" sz="2400" dirty="0" smtClean="0">
                <a:ea typeface="楷体_GB2312"/>
              </a:rPr>
              <a:t>环己烷和</a:t>
            </a:r>
            <a:r>
              <a:rPr lang="en-US" altLang="zh-CN" sz="2400" dirty="0" smtClean="0">
                <a:ea typeface="楷体_GB2312"/>
              </a:rPr>
              <a:t>2</a:t>
            </a:r>
            <a:r>
              <a:rPr lang="zh-CN" altLang="en-US" sz="2400" dirty="0" smtClean="0">
                <a:ea typeface="楷体_GB2312"/>
              </a:rPr>
              <a:t>片碎瓷片，搅拌后再加入</a:t>
            </a:r>
            <a:r>
              <a:rPr lang="en-US" altLang="zh-CN" sz="2400" dirty="0" smtClean="0">
                <a:ea typeface="楷体_GB2312"/>
              </a:rPr>
              <a:t>2 mL</a:t>
            </a:r>
            <a:r>
              <a:rPr lang="zh-CN" altLang="en-US" sz="2400" dirty="0" smtClean="0">
                <a:ea typeface="楷体_GB2312"/>
              </a:rPr>
              <a:t>浓硫酸。按图组装好仪器后，水浴加热回流</a:t>
            </a:r>
            <a:r>
              <a:rPr lang="en-US" altLang="zh-CN" sz="2400" dirty="0" smtClean="0">
                <a:ea typeface="楷体_GB2312"/>
              </a:rPr>
              <a:t>1.5 h</a:t>
            </a:r>
            <a:r>
              <a:rPr lang="zh-CN" altLang="en-US" sz="2400" dirty="0" smtClean="0">
                <a:ea typeface="楷体_GB2312"/>
              </a:rPr>
              <a:t>。</a:t>
            </a:r>
          </a:p>
          <a:p>
            <a:endParaRPr lang="en-US" altLang="zh-CN" sz="2400" dirty="0" smtClean="0">
              <a:ea typeface="楷体_GB2312"/>
            </a:endParaRPr>
          </a:p>
          <a:p>
            <a:r>
              <a:rPr lang="zh-CN" altLang="en-US" sz="2400" dirty="0" smtClean="0">
                <a:ea typeface="楷体_GB2312"/>
              </a:rPr>
              <a:t>②分离提纯：继续水浴加热蒸出多余的乙醇和环己烷，经分</a:t>
            </a:r>
            <a:endParaRPr lang="en-US" altLang="zh-CN" sz="2400" dirty="0" smtClean="0">
              <a:ea typeface="楷体_GB2312"/>
            </a:endParaRPr>
          </a:p>
          <a:p>
            <a:r>
              <a:rPr lang="zh-CN" altLang="en-US" sz="2400" dirty="0" smtClean="0">
                <a:ea typeface="楷体_GB2312"/>
              </a:rPr>
              <a:t>水器放出。剩余物质经过</a:t>
            </a:r>
            <a:r>
              <a:rPr lang="zh-CN" altLang="en-US" sz="2400" u="sng" dirty="0" smtClean="0">
                <a:ea typeface="楷体_GB2312"/>
              </a:rPr>
              <a:t>                              </a:t>
            </a:r>
            <a:r>
              <a:rPr lang="zh-CN" altLang="en-US" sz="2400" dirty="0" smtClean="0">
                <a:ea typeface="楷体_GB2312"/>
              </a:rPr>
              <a:t>等步骤处理，</a:t>
            </a:r>
            <a:endParaRPr lang="en-US" altLang="zh-CN" sz="2400" dirty="0" smtClean="0">
              <a:ea typeface="楷体_GB2312"/>
            </a:endParaRPr>
          </a:p>
          <a:p>
            <a:r>
              <a:rPr lang="zh-CN" altLang="en-US" sz="2400" dirty="0" smtClean="0">
                <a:ea typeface="楷体_GB2312"/>
              </a:rPr>
              <a:t>得到产品</a:t>
            </a:r>
            <a:r>
              <a:rPr lang="en-US" altLang="zh-CN" sz="2400" dirty="0" smtClean="0">
                <a:ea typeface="楷体_GB2312"/>
              </a:rPr>
              <a:t>5.0 g</a:t>
            </a:r>
            <a:r>
              <a:rPr lang="zh-CN" altLang="en-US" sz="2400" dirty="0" smtClean="0">
                <a:ea typeface="楷体_GB2312"/>
              </a:rPr>
              <a:t>。</a:t>
            </a:r>
            <a:endParaRPr lang="en-US" altLang="zh-CN" sz="2400" dirty="0" smtClean="0">
              <a:ea typeface="楷体_GB2312"/>
            </a:endParaRPr>
          </a:p>
        </p:txBody>
      </p:sp>
      <p:sp>
        <p:nvSpPr>
          <p:cNvPr id="281" name="矩形 280"/>
          <p:cNvSpPr/>
          <p:nvPr/>
        </p:nvSpPr>
        <p:spPr>
          <a:xfrm>
            <a:off x="8296382" y="486020"/>
            <a:ext cx="389561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800000"/>
                </a:solidFill>
              </a:rPr>
              <a:t>Q1</a:t>
            </a:r>
            <a:r>
              <a:rPr lang="zh-CN" altLang="en-US" sz="2800" dirty="0" smtClean="0">
                <a:solidFill>
                  <a:srgbClr val="800000"/>
                </a:solidFill>
              </a:rPr>
              <a:t>：分水器的作用是？</a:t>
            </a:r>
          </a:p>
        </p:txBody>
      </p:sp>
      <p:sp>
        <p:nvSpPr>
          <p:cNvPr id="282" name="矩形 281"/>
          <p:cNvSpPr/>
          <p:nvPr/>
        </p:nvSpPr>
        <p:spPr>
          <a:xfrm>
            <a:off x="8270544" y="964527"/>
            <a:ext cx="39214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800000"/>
                </a:solidFill>
              </a:rPr>
              <a:t>Q2</a:t>
            </a:r>
            <a:r>
              <a:rPr lang="zh-CN" altLang="en-US" sz="2800" dirty="0" smtClean="0">
                <a:solidFill>
                  <a:srgbClr val="800000"/>
                </a:solidFill>
              </a:rPr>
              <a:t>：加入环己烷的目的</a:t>
            </a:r>
            <a:endParaRPr lang="en-US" altLang="zh-CN" sz="2800" dirty="0" smtClean="0">
              <a:solidFill>
                <a:srgbClr val="800000"/>
              </a:solidFill>
            </a:endParaRPr>
          </a:p>
          <a:p>
            <a:r>
              <a:rPr lang="zh-CN" altLang="en-US" sz="2800" dirty="0" smtClean="0">
                <a:solidFill>
                  <a:srgbClr val="800000"/>
                </a:solidFill>
              </a:rPr>
              <a:t>是什么？</a:t>
            </a:r>
          </a:p>
        </p:txBody>
      </p:sp>
      <p:sp>
        <p:nvSpPr>
          <p:cNvPr id="283" name="矩形 282"/>
          <p:cNvSpPr/>
          <p:nvPr/>
        </p:nvSpPr>
        <p:spPr>
          <a:xfrm>
            <a:off x="8296382" y="5284915"/>
            <a:ext cx="3895618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800000"/>
                </a:solidFill>
              </a:rPr>
              <a:t>Q4</a:t>
            </a:r>
            <a:r>
              <a:rPr lang="zh-CN" altLang="en-US" sz="2800" dirty="0" smtClean="0">
                <a:solidFill>
                  <a:srgbClr val="800000"/>
                </a:solidFill>
              </a:rPr>
              <a:t>：将分离提纯的步骤</a:t>
            </a:r>
            <a:endParaRPr lang="en-US" altLang="zh-CN" sz="2800" dirty="0" smtClean="0">
              <a:solidFill>
                <a:srgbClr val="800000"/>
              </a:solidFill>
            </a:endParaRPr>
          </a:p>
          <a:p>
            <a:r>
              <a:rPr lang="zh-CN" altLang="en-US" sz="2800" dirty="0" smtClean="0">
                <a:solidFill>
                  <a:srgbClr val="800000"/>
                </a:solidFill>
              </a:rPr>
              <a:t>补充完整。</a:t>
            </a:r>
          </a:p>
        </p:txBody>
      </p:sp>
      <p:sp>
        <p:nvSpPr>
          <p:cNvPr id="284" name="矩形 283"/>
          <p:cNvSpPr/>
          <p:nvPr/>
        </p:nvSpPr>
        <p:spPr>
          <a:xfrm>
            <a:off x="8287283" y="6380946"/>
            <a:ext cx="3904717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800000"/>
                </a:solidFill>
              </a:rPr>
              <a:t>Q5</a:t>
            </a:r>
            <a:r>
              <a:rPr lang="zh-CN" altLang="en-US" sz="2800" dirty="0" smtClean="0">
                <a:solidFill>
                  <a:srgbClr val="800000"/>
                </a:solidFill>
              </a:rPr>
              <a:t>：该实验的产率为</a:t>
            </a:r>
            <a:endParaRPr lang="en-US" altLang="zh-CN" sz="2800" dirty="0" smtClean="0">
              <a:solidFill>
                <a:srgbClr val="800000"/>
              </a:solidFill>
            </a:endParaRPr>
          </a:p>
          <a:p>
            <a:r>
              <a:rPr lang="zh-CN" altLang="en-US" sz="2800" dirty="0" smtClean="0">
                <a:solidFill>
                  <a:srgbClr val="800000"/>
                </a:solidFill>
              </a:rPr>
              <a:t>多少？</a:t>
            </a:r>
          </a:p>
        </p:txBody>
      </p:sp>
      <p:sp>
        <p:nvSpPr>
          <p:cNvPr id="285" name="矩形 284"/>
          <p:cNvSpPr/>
          <p:nvPr/>
        </p:nvSpPr>
        <p:spPr>
          <a:xfrm>
            <a:off x="8352653" y="2298405"/>
            <a:ext cx="3839347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800000"/>
                </a:solidFill>
              </a:rPr>
              <a:t>Q3</a:t>
            </a:r>
            <a:r>
              <a:rPr lang="zh-CN" altLang="en-US" sz="2800" dirty="0" smtClean="0">
                <a:solidFill>
                  <a:srgbClr val="800000"/>
                </a:solidFill>
              </a:rPr>
              <a:t>：合成步骤中，监控酯化反应已基本完成的标志是？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2" grpId="0" animBg="1"/>
      <p:bldP spid="283" grpId="0" animBg="1"/>
      <p:bldP spid="284" grpId="0" animBg="1"/>
      <p:bldP spid="2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40852" y="6330847"/>
            <a:ext cx="2743200" cy="365125"/>
          </a:xfrm>
        </p:spPr>
        <p:txBody>
          <a:bodyPr/>
          <a:lstStyle/>
          <a:p>
            <a:fld id="{ACBECEF1-1935-4692-9C86-5FD89D9EDF46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656526" y="753985"/>
            <a:ext cx="785022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fontAlgn="ctr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己内酰胺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（含环己酮</a:t>
            </a:r>
            <a:r>
              <a:rPr lang="zh-CN" altLang="en-US" sz="2800" kern="0" dirty="0" smtClean="0">
                <a:solidFill>
                  <a:srgbClr val="000000"/>
                </a:solidFill>
                <a:latin typeface="Cambria Math" panose="02040503050406030204"/>
                <a:ea typeface="楷体_GB2312"/>
                <a:cs typeface="宋体" panose="02010600030101010101" pitchFamily="2" charset="-122"/>
              </a:rPr>
              <a:t>肟、环己酮杂质）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的提纯：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48" name="表格 147"/>
          <p:cNvGraphicFramePr>
            <a:graphicFrameLocks noGrp="1"/>
          </p:cNvGraphicFramePr>
          <p:nvPr/>
        </p:nvGraphicFramePr>
        <p:xfrm>
          <a:off x="1820613" y="1377378"/>
          <a:ext cx="5482198" cy="3400305"/>
        </p:xfrm>
        <a:graphic>
          <a:graphicData uri="http://schemas.openxmlformats.org/drawingml/2006/table">
            <a:tbl>
              <a:tblPr/>
              <a:tblGrid>
                <a:gridCol w="783590"/>
                <a:gridCol w="873443"/>
                <a:gridCol w="3825165"/>
              </a:tblGrid>
              <a:tr h="36293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物质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38735" marR="38735" marT="635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Cambria Math" panose="02040503050406030204"/>
                        </a:rPr>
                        <a:t>  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38735" marR="38735" marT="635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性质</a:t>
                      </a:r>
                      <a:endParaRPr lang="zh-CN" sz="2400" kern="10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38735" marR="38735" marT="635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58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环己酮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38735" marR="38735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1200"/>
                        </a:spcAf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沸点：</a:t>
                      </a: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156</a:t>
                      </a: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38735" marR="38735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无色液体，微</a:t>
                      </a: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溶于水，能与醇、醚等混溶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38735" marR="38735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60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环己酮肟</a:t>
                      </a:r>
                      <a:endParaRPr lang="zh-CN" sz="2400" kern="10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38735" marR="38735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熔点：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90</a:t>
                      </a: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38735" marR="38735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白色晶体，不溶于水，溶于乙醇、乙醚</a:t>
                      </a: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38735" marR="38735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77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己内酰胺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38735" marR="38735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1200"/>
                        </a:spcAf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熔点：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</a:t>
                      </a: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℃沸</a:t>
                      </a: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点：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270</a:t>
                      </a: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38735" marR="38735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白</a:t>
                      </a:r>
                      <a:r>
                        <a:rPr lang="zh-CN" sz="2400" kern="0" dirty="0" smtClean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色固</a:t>
                      </a:r>
                      <a:r>
                        <a:rPr lang="zh-CN" sz="2400" kern="0" dirty="0">
                          <a:solidFill>
                            <a:srgbClr val="000000"/>
                          </a:solidFill>
                          <a:latin typeface="Cambria Math" panose="02040503050406030204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体，有吸水性，溶于乙醇、乙醚等，高温分解</a:t>
                      </a:r>
                      <a:endParaRPr lang="zh-CN" sz="2400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38735" marR="38735" marT="0" marB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1" name="矩形 150"/>
          <p:cNvSpPr/>
          <p:nvPr/>
        </p:nvSpPr>
        <p:spPr>
          <a:xfrm>
            <a:off x="1761401" y="4983479"/>
            <a:ext cx="5867698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800000"/>
                </a:solidFill>
              </a:rPr>
              <a:t>Q1</a:t>
            </a:r>
            <a:r>
              <a:rPr lang="zh-CN" altLang="en-US" sz="2800" dirty="0" smtClean="0">
                <a:solidFill>
                  <a:srgbClr val="800000"/>
                </a:solidFill>
              </a:rPr>
              <a:t>：根据表格所给信息，己内酰胺</a:t>
            </a:r>
            <a:endParaRPr lang="en-US" altLang="zh-CN" sz="2800" dirty="0" smtClean="0">
              <a:solidFill>
                <a:srgbClr val="800000"/>
              </a:solidFill>
            </a:endParaRPr>
          </a:p>
          <a:p>
            <a:r>
              <a:rPr lang="zh-CN" altLang="en-US" sz="2800" dirty="0" smtClean="0">
                <a:solidFill>
                  <a:srgbClr val="800000"/>
                </a:solidFill>
              </a:rPr>
              <a:t>应采用什么方法提纯？</a:t>
            </a:r>
          </a:p>
        </p:txBody>
      </p:sp>
      <p:sp>
        <p:nvSpPr>
          <p:cNvPr id="152" name="矩形 151"/>
          <p:cNvSpPr/>
          <p:nvPr/>
        </p:nvSpPr>
        <p:spPr>
          <a:xfrm>
            <a:off x="1731165" y="5979229"/>
            <a:ext cx="593887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800000"/>
                </a:solidFill>
              </a:rPr>
              <a:t>Q2</a:t>
            </a:r>
            <a:r>
              <a:rPr lang="zh-CN" altLang="en-US" sz="2800" dirty="0" smtClean="0">
                <a:solidFill>
                  <a:srgbClr val="800000"/>
                </a:solidFill>
              </a:rPr>
              <a:t>：采用上述方法提纯时可能会出</a:t>
            </a:r>
            <a:endParaRPr lang="en-US" altLang="zh-CN" sz="2800" dirty="0" smtClean="0">
              <a:solidFill>
                <a:srgbClr val="800000"/>
              </a:solidFill>
            </a:endParaRPr>
          </a:p>
          <a:p>
            <a:r>
              <a:rPr lang="zh-CN" altLang="en-US" sz="2800" dirty="0" smtClean="0">
                <a:solidFill>
                  <a:srgbClr val="800000"/>
                </a:solidFill>
              </a:rPr>
              <a:t>现什么问题？如何解决？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6540" y="3450864"/>
            <a:ext cx="3305460" cy="292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图片 9" descr="微信图片_20200204121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25319" y="191069"/>
            <a:ext cx="3166681" cy="30764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40852" y="6330847"/>
            <a:ext cx="2743200" cy="365125"/>
          </a:xfrm>
        </p:spPr>
        <p:txBody>
          <a:bodyPr/>
          <a:lstStyle/>
          <a:p>
            <a:fld id="{ACBECEF1-1935-4692-9C86-5FD89D9EDF46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146" name="TextBox 8"/>
          <p:cNvSpPr txBox="1">
            <a:spLocks noChangeArrowheads="1"/>
          </p:cNvSpPr>
          <p:nvPr/>
        </p:nvSpPr>
        <p:spPr bwMode="auto">
          <a:xfrm>
            <a:off x="2217013" y="923707"/>
            <a:ext cx="8701195" cy="56323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无机制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备实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验</a:t>
            </a:r>
            <a:endParaRPr lang="en-US" altLang="zh-CN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“控制变量”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型实验设计题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探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究型实验大题</a:t>
            </a:r>
            <a:endParaRPr lang="en-US" altLang="zh-CN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定量实验方案的设计与评价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机实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验大题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文本框 1522689"/>
          <p:cNvSpPr txBox="1">
            <a:spLocks noChangeArrowheads="1"/>
          </p:cNvSpPr>
          <p:nvPr/>
        </p:nvSpPr>
        <p:spPr bwMode="auto">
          <a:xfrm>
            <a:off x="1744035" y="1219937"/>
            <a:ext cx="10016556" cy="11562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7235" tIns="58618" rIns="117235" bIns="5861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了解常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见实验仪器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蒸馏烧瓶、三颈烧瓶、恒压滴液漏斗、直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形冷凝管、空气冷凝管、球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形冷凝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管、蛇形冷凝管、分水器等。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1523713"/>
          <p:cNvSpPr txBox="1">
            <a:spLocks noChangeArrowheads="1"/>
          </p:cNvSpPr>
          <p:nvPr/>
        </p:nvSpPr>
        <p:spPr bwMode="auto">
          <a:xfrm>
            <a:off x="1716645" y="2840329"/>
            <a:ext cx="10906274" cy="602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7235" tIns="58618" rIns="117235" bIns="5861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常用操作：过滤、抽滤、洗涤、萃取、分液、蒸馏、减压蒸馏、冷凝回流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1522689"/>
          <p:cNvSpPr txBox="1">
            <a:spLocks noChangeArrowheads="1"/>
          </p:cNvSpPr>
          <p:nvPr/>
        </p:nvSpPr>
        <p:spPr bwMode="auto">
          <a:xfrm>
            <a:off x="1800306" y="178909"/>
            <a:ext cx="10016556" cy="6108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7235" tIns="58618" rIns="117235" bIns="58618">
            <a:spAutoFit/>
          </a:bodyPr>
          <a:lstStyle/>
          <a:p>
            <a:r>
              <a:rPr lang="zh-CN" altLang="en-US" sz="3200" b="1" dirty="0" smtClean="0">
                <a:solidFill>
                  <a:srgbClr val="800000"/>
                </a:solidFill>
                <a:latin typeface="+mn-ea"/>
              </a:rPr>
              <a:t>１</a:t>
            </a:r>
            <a:r>
              <a:rPr lang="en-US" altLang="zh-CN" sz="3200" b="1" dirty="0" smtClean="0">
                <a:solidFill>
                  <a:srgbClr val="800000"/>
                </a:solidFill>
                <a:latin typeface="+mn-ea"/>
              </a:rPr>
              <a:t>.</a:t>
            </a:r>
            <a:r>
              <a:rPr lang="zh-CN" altLang="en-US" sz="3200" b="1" dirty="0" smtClean="0">
                <a:solidFill>
                  <a:srgbClr val="800000"/>
                </a:solidFill>
                <a:latin typeface="+mn-ea"/>
              </a:rPr>
              <a:t>解</a:t>
            </a:r>
            <a:r>
              <a:rPr lang="zh-CN" altLang="en-US" sz="3200" b="1" dirty="0">
                <a:solidFill>
                  <a:srgbClr val="800000"/>
                </a:solidFill>
                <a:latin typeface="+mn-ea"/>
              </a:rPr>
              <a:t>决有机实验的几个关键</a:t>
            </a:r>
            <a:r>
              <a:rPr lang="zh-CN" altLang="en-US" sz="3200" b="1" dirty="0" smtClean="0">
                <a:solidFill>
                  <a:srgbClr val="800000"/>
                </a:solidFill>
                <a:latin typeface="+mn-ea"/>
              </a:rPr>
              <a:t>点</a:t>
            </a:r>
            <a:endParaRPr lang="zh-CN" altLang="en-US" sz="3200" b="1" dirty="0">
              <a:solidFill>
                <a:srgbClr val="800000"/>
              </a:solidFill>
              <a:latin typeface="+mn-ea"/>
            </a:endParaRPr>
          </a:p>
        </p:txBody>
      </p:sp>
      <p:sp>
        <p:nvSpPr>
          <p:cNvPr id="6" name="文本框 1523713"/>
          <p:cNvSpPr txBox="1">
            <a:spLocks noChangeArrowheads="1"/>
          </p:cNvSpPr>
          <p:nvPr/>
        </p:nvSpPr>
        <p:spPr bwMode="auto">
          <a:xfrm>
            <a:off x="1758848" y="5482711"/>
            <a:ext cx="10433152" cy="11562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7235" tIns="58618" rIns="117235" bIns="5861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熟悉常见的有机干燥剂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无水氯化钙、无水硫酸镁、无水硫酸钙、无水硫酸钙、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等。</a:t>
            </a:r>
          </a:p>
        </p:txBody>
      </p:sp>
      <p:sp>
        <p:nvSpPr>
          <p:cNvPr id="7" name="文本框 1523713"/>
          <p:cNvSpPr txBox="1">
            <a:spLocks noChangeArrowheads="1"/>
          </p:cNvSpPr>
          <p:nvPr/>
        </p:nvSpPr>
        <p:spPr bwMode="auto">
          <a:xfrm>
            <a:off x="1758848" y="4019670"/>
            <a:ext cx="10433152" cy="11562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7235" tIns="58618" rIns="117235" bIns="5861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有机反应的特点副反应多。根据题目中的信息选择合适的反应条件，确定在该条件下的主要副反应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以便明确主要杂质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了解分离提纯的常见方法。</a:t>
            </a:r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1" grpId="0"/>
      <p:bldP spid="3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108" y="580883"/>
            <a:ext cx="1735849" cy="28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512" y="220639"/>
            <a:ext cx="3905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094" y="645071"/>
            <a:ext cx="1905070" cy="259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0496" y="3757471"/>
            <a:ext cx="3021940" cy="30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21501" y="3286551"/>
            <a:ext cx="14001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87878" y="2955167"/>
            <a:ext cx="9334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67463" y="3209925"/>
            <a:ext cx="12858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874" y="1687914"/>
            <a:ext cx="9403106" cy="381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框 1522689"/>
          <p:cNvSpPr txBox="1">
            <a:spLocks noChangeArrowheads="1"/>
          </p:cNvSpPr>
          <p:nvPr/>
        </p:nvSpPr>
        <p:spPr bwMode="auto">
          <a:xfrm>
            <a:off x="1800306" y="178909"/>
            <a:ext cx="10016556" cy="6108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17235" tIns="58618" rIns="117235" bIns="58618">
            <a:spAutoFit/>
          </a:bodyPr>
          <a:lstStyle/>
          <a:p>
            <a:r>
              <a:rPr lang="zh-CN" altLang="en-US" sz="3200" b="1" dirty="0" smtClean="0">
                <a:solidFill>
                  <a:srgbClr val="800000"/>
                </a:solidFill>
                <a:latin typeface="+mn-ea"/>
              </a:rPr>
              <a:t>２</a:t>
            </a:r>
            <a:r>
              <a:rPr lang="en-US" altLang="zh-CN" sz="3200" b="1" dirty="0" smtClean="0">
                <a:solidFill>
                  <a:srgbClr val="800000"/>
                </a:solidFill>
                <a:latin typeface="+mn-ea"/>
              </a:rPr>
              <a:t>.</a:t>
            </a:r>
            <a:r>
              <a:rPr lang="zh-CN" altLang="en-US" sz="3200" b="1" dirty="0" smtClean="0">
                <a:solidFill>
                  <a:srgbClr val="800000"/>
                </a:solidFill>
              </a:rPr>
              <a:t>提纯有机物的常用流程</a:t>
            </a:r>
            <a:endParaRPr lang="zh-CN" altLang="en-US" sz="3200" b="1" dirty="0">
              <a:solidFill>
                <a:srgbClr val="800000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38483" y="2608088"/>
            <a:ext cx="79702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8000" b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谢谢！</a:t>
            </a:r>
            <a:endParaRPr lang="zh-CN" altLang="en-US" sz="8000" b="1" cap="none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40852" y="6330847"/>
            <a:ext cx="2743200" cy="365125"/>
          </a:xfrm>
        </p:spPr>
        <p:txBody>
          <a:bodyPr/>
          <a:lstStyle/>
          <a:p>
            <a:fld id="{ACBECEF1-1935-4692-9C86-5FD89D9EDF46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pSp>
        <p:nvGrpSpPr>
          <p:cNvPr id="4" name="组合 15"/>
          <p:cNvGrpSpPr/>
          <p:nvPr/>
        </p:nvGrpSpPr>
        <p:grpSpPr bwMode="auto">
          <a:xfrm>
            <a:off x="1851086" y="2549585"/>
            <a:ext cx="2884863" cy="1076076"/>
            <a:chOff x="1481180" y="2205704"/>
            <a:chExt cx="2883775" cy="1076325"/>
          </a:xfrm>
        </p:grpSpPr>
        <p:sp>
          <p:nvSpPr>
            <p:cNvPr id="147" name="文本框 1"/>
            <p:cNvSpPr txBox="1">
              <a:spLocks noChangeArrowheads="1"/>
            </p:cNvSpPr>
            <p:nvPr/>
          </p:nvSpPr>
          <p:spPr bwMode="auto">
            <a:xfrm>
              <a:off x="1481180" y="2205704"/>
              <a:ext cx="1181798" cy="107632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200"/>
                <a:t>气体制备</a:t>
              </a:r>
            </a:p>
          </p:txBody>
        </p:sp>
        <p:sp>
          <p:nvSpPr>
            <p:cNvPr id="148" name="右箭头 147"/>
            <p:cNvSpPr/>
            <p:nvPr/>
          </p:nvSpPr>
          <p:spPr>
            <a:xfrm>
              <a:off x="2957191" y="2278729"/>
              <a:ext cx="1407764" cy="8778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39783" y="3700795"/>
            <a:ext cx="3455670" cy="1256665"/>
            <a:chOff x="1030258" y="3700795"/>
            <a:chExt cx="3455670" cy="1256665"/>
          </a:xfrm>
        </p:grpSpPr>
        <p:sp>
          <p:nvSpPr>
            <p:cNvPr id="150" name="文本框 7"/>
            <p:cNvSpPr txBox="1">
              <a:spLocks noChangeArrowheads="1"/>
            </p:cNvSpPr>
            <p:nvPr/>
          </p:nvSpPr>
          <p:spPr bwMode="auto">
            <a:xfrm>
              <a:off x="1030258" y="4435490"/>
              <a:ext cx="3455670" cy="52197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/>
                <a:t>发生、除杂、</a:t>
              </a:r>
              <a:r>
                <a:rPr lang="en-US" altLang="zh-CN" sz="2800" dirty="0"/>
                <a:t>(</a:t>
              </a:r>
              <a:r>
                <a:rPr lang="zh-CN" altLang="en-US" sz="2800" dirty="0"/>
                <a:t>干燥</a:t>
              </a:r>
              <a:r>
                <a:rPr lang="en-US" altLang="zh-CN" sz="2800" dirty="0"/>
                <a:t>1)</a:t>
              </a:r>
            </a:p>
          </p:txBody>
        </p:sp>
        <p:sp>
          <p:nvSpPr>
            <p:cNvPr id="151" name="下箭头 150"/>
            <p:cNvSpPr/>
            <p:nvPr/>
          </p:nvSpPr>
          <p:spPr bwMode="auto">
            <a:xfrm>
              <a:off x="2166936" y="3700795"/>
              <a:ext cx="750907" cy="5791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21"/>
          <p:cNvGrpSpPr/>
          <p:nvPr/>
        </p:nvGrpSpPr>
        <p:grpSpPr bwMode="auto">
          <a:xfrm>
            <a:off x="9718524" y="3723413"/>
            <a:ext cx="2492375" cy="1233170"/>
            <a:chOff x="9370085" y="3337477"/>
            <a:chExt cx="2491909" cy="1232912"/>
          </a:xfrm>
        </p:grpSpPr>
        <p:sp>
          <p:nvSpPr>
            <p:cNvPr id="153" name="文本框 9"/>
            <p:cNvSpPr txBox="1">
              <a:spLocks noChangeArrowheads="1"/>
            </p:cNvSpPr>
            <p:nvPr/>
          </p:nvSpPr>
          <p:spPr bwMode="auto">
            <a:xfrm>
              <a:off x="9370085" y="4048528"/>
              <a:ext cx="2491909" cy="52186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dirty="0"/>
                <a:t>吸收（防倒吸）</a:t>
              </a:r>
            </a:p>
          </p:txBody>
        </p:sp>
        <p:sp>
          <p:nvSpPr>
            <p:cNvPr id="154" name="下箭头 153"/>
            <p:cNvSpPr/>
            <p:nvPr/>
          </p:nvSpPr>
          <p:spPr>
            <a:xfrm>
              <a:off x="9440243" y="3337477"/>
              <a:ext cx="642901" cy="5791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</p:grpSp>
      <p:sp>
        <p:nvSpPr>
          <p:cNvPr id="155" name="文本框 2"/>
          <p:cNvSpPr txBox="1">
            <a:spLocks noChangeArrowheads="1"/>
          </p:cNvSpPr>
          <p:nvPr/>
        </p:nvSpPr>
        <p:spPr bwMode="auto">
          <a:xfrm>
            <a:off x="4955718" y="2652099"/>
            <a:ext cx="2275183" cy="10760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/>
              <a:t>气体参与的核心反应</a:t>
            </a:r>
          </a:p>
        </p:txBody>
      </p:sp>
      <p:grpSp>
        <p:nvGrpSpPr>
          <p:cNvPr id="7" name="组合 22"/>
          <p:cNvGrpSpPr/>
          <p:nvPr/>
        </p:nvGrpSpPr>
        <p:grpSpPr bwMode="auto">
          <a:xfrm>
            <a:off x="7567495" y="2496560"/>
            <a:ext cx="3750163" cy="1076076"/>
            <a:chOff x="7238214" y="2110515"/>
            <a:chExt cx="3750527" cy="1076325"/>
          </a:xfrm>
        </p:grpSpPr>
        <p:sp>
          <p:nvSpPr>
            <p:cNvPr id="157" name="文本框 6"/>
            <p:cNvSpPr txBox="1">
              <a:spLocks noChangeArrowheads="1"/>
            </p:cNvSpPr>
            <p:nvPr/>
          </p:nvSpPr>
          <p:spPr bwMode="auto">
            <a:xfrm>
              <a:off x="8778594" y="2110515"/>
              <a:ext cx="2210147" cy="107632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200"/>
                <a:t>尾气处理（防倒吸）</a:t>
              </a:r>
            </a:p>
          </p:txBody>
        </p:sp>
        <p:sp>
          <p:nvSpPr>
            <p:cNvPr id="158" name="右箭头 157"/>
            <p:cNvSpPr/>
            <p:nvPr/>
          </p:nvSpPr>
          <p:spPr>
            <a:xfrm>
              <a:off x="7238214" y="2286727"/>
              <a:ext cx="1406845" cy="876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8" name="组合 20"/>
          <p:cNvGrpSpPr/>
          <p:nvPr/>
        </p:nvGrpSpPr>
        <p:grpSpPr bwMode="auto">
          <a:xfrm>
            <a:off x="4586841" y="3815466"/>
            <a:ext cx="5103494" cy="1151254"/>
            <a:chOff x="4027459" y="3429000"/>
            <a:chExt cx="5101268" cy="1150878"/>
          </a:xfrm>
        </p:grpSpPr>
        <p:sp>
          <p:nvSpPr>
            <p:cNvPr id="160" name="文本框 8"/>
            <p:cNvSpPr txBox="1">
              <a:spLocks noChangeArrowheads="1"/>
            </p:cNvSpPr>
            <p:nvPr/>
          </p:nvSpPr>
          <p:spPr bwMode="auto">
            <a:xfrm>
              <a:off x="4027459" y="4058079"/>
              <a:ext cx="1639489" cy="52179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/>
                <a:t>核心反应</a:t>
              </a:r>
            </a:p>
          </p:txBody>
        </p:sp>
        <p:sp>
          <p:nvSpPr>
            <p:cNvPr id="161" name="下箭头 160"/>
            <p:cNvSpPr/>
            <p:nvPr/>
          </p:nvSpPr>
          <p:spPr>
            <a:xfrm>
              <a:off x="4666178" y="3429000"/>
              <a:ext cx="882380" cy="5791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2" name="文本框 16"/>
            <p:cNvSpPr txBox="1">
              <a:spLocks noChangeArrowheads="1"/>
            </p:cNvSpPr>
            <p:nvPr/>
          </p:nvSpPr>
          <p:spPr bwMode="auto">
            <a:xfrm>
              <a:off x="7864994" y="4048557"/>
              <a:ext cx="1263733" cy="52179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dirty="0"/>
                <a:t>(</a:t>
              </a:r>
              <a:r>
                <a:rPr lang="zh-CN" altLang="en-US" sz="2800" dirty="0"/>
                <a:t>干燥</a:t>
              </a:r>
              <a:r>
                <a:rPr lang="en-US" altLang="zh-CN" sz="2800" dirty="0"/>
                <a:t>2)</a:t>
              </a:r>
            </a:p>
          </p:txBody>
        </p:sp>
        <p:sp>
          <p:nvSpPr>
            <p:cNvPr id="163" name="文本框 16"/>
            <p:cNvSpPr txBox="1">
              <a:spLocks noChangeArrowheads="1"/>
            </p:cNvSpPr>
            <p:nvPr/>
          </p:nvSpPr>
          <p:spPr bwMode="auto">
            <a:xfrm>
              <a:off x="5739799" y="4044655"/>
              <a:ext cx="2071702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/>
                <a:t>产品的收集</a:t>
              </a:r>
              <a:endParaRPr lang="en-US" altLang="zh-CN" sz="2800"/>
            </a:p>
          </p:txBody>
        </p:sp>
      </p:grpSp>
      <p:sp>
        <p:nvSpPr>
          <p:cNvPr id="164" name="TextBox 1"/>
          <p:cNvSpPr txBox="1">
            <a:spLocks noChangeArrowheads="1"/>
          </p:cNvSpPr>
          <p:nvPr/>
        </p:nvSpPr>
        <p:spPr bwMode="auto">
          <a:xfrm>
            <a:off x="2125223" y="935136"/>
            <a:ext cx="471154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800000"/>
                </a:solidFill>
                <a:latin typeface="+mn-ea"/>
                <a:cs typeface="楷体_GB2312"/>
              </a:rPr>
              <a:t>一</a:t>
            </a:r>
            <a:r>
              <a:rPr lang="zh-CN" altLang="en-US" sz="4400" b="1" dirty="0" smtClean="0">
                <a:solidFill>
                  <a:srgbClr val="800000"/>
                </a:solidFill>
                <a:latin typeface="+mn-ea"/>
                <a:cs typeface="楷体_GB2312"/>
              </a:rPr>
              <a:t>、无机制</a:t>
            </a:r>
            <a:r>
              <a:rPr lang="zh-CN" altLang="en-US" sz="4400" b="1" dirty="0">
                <a:solidFill>
                  <a:srgbClr val="800000"/>
                </a:solidFill>
                <a:latin typeface="+mn-ea"/>
                <a:cs typeface="楷体_GB2312"/>
              </a:rPr>
              <a:t>备实验</a:t>
            </a:r>
            <a:endParaRPr lang="zh-CN" altLang="en-US" sz="4400" dirty="0">
              <a:solidFill>
                <a:srgbClr val="800000"/>
              </a:solidFill>
              <a:latin typeface="+mn-ea"/>
              <a:cs typeface="楷体_GB23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内容占位符 2"/>
          <p:cNvSpPr>
            <a:spLocks noGrp="1"/>
          </p:cNvSpPr>
          <p:nvPr>
            <p:ph idx="1"/>
          </p:nvPr>
        </p:nvSpPr>
        <p:spPr>
          <a:xfrm>
            <a:off x="1624086" y="685590"/>
            <a:ext cx="10567914" cy="1571261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990000"/>
                </a:solidFill>
              </a:rPr>
              <a:t>1.</a:t>
            </a:r>
            <a:r>
              <a:rPr lang="zh-CN" altLang="en-US" sz="2800" dirty="0" smtClean="0">
                <a:solidFill>
                  <a:srgbClr val="990000"/>
                </a:solidFill>
              </a:rPr>
              <a:t>二氯化二硫</a:t>
            </a:r>
            <a:r>
              <a:rPr lang="en-US" altLang="zh-CN" sz="2800" dirty="0" smtClean="0">
                <a:solidFill>
                  <a:srgbClr val="990000"/>
                </a:solidFill>
              </a:rPr>
              <a:t>(S</a:t>
            </a:r>
            <a:r>
              <a:rPr lang="en-US" altLang="zh-CN" sz="2800" baseline="-25000" dirty="0" smtClean="0">
                <a:solidFill>
                  <a:srgbClr val="990000"/>
                </a:solidFill>
              </a:rPr>
              <a:t>2</a:t>
            </a:r>
            <a:r>
              <a:rPr lang="en-US" altLang="zh-CN" sz="2800" dirty="0" smtClean="0">
                <a:solidFill>
                  <a:srgbClr val="990000"/>
                </a:solidFill>
              </a:rPr>
              <a:t>Cl</a:t>
            </a:r>
            <a:r>
              <a:rPr lang="en-US" altLang="zh-CN" sz="2800" baseline="-25000" dirty="0" smtClean="0">
                <a:solidFill>
                  <a:srgbClr val="990000"/>
                </a:solidFill>
              </a:rPr>
              <a:t>2</a:t>
            </a:r>
            <a:r>
              <a:rPr lang="en-US" altLang="zh-CN" sz="2800" dirty="0" smtClean="0">
                <a:solidFill>
                  <a:srgbClr val="990000"/>
                </a:solidFill>
              </a:rPr>
              <a:t>)</a:t>
            </a:r>
            <a:r>
              <a:rPr lang="zh-CN" altLang="en-US" sz="2800" dirty="0" smtClean="0">
                <a:solidFill>
                  <a:srgbClr val="990000"/>
                </a:solidFill>
              </a:rPr>
              <a:t>是一种黄红色液体。生产中使用它作橡胶的低温硫化剂和黏结剂。向熔融的硫中通入限量氯气即可生成</a:t>
            </a:r>
            <a:r>
              <a:rPr lang="en-US" altLang="zh-CN" sz="2800" dirty="0" smtClean="0">
                <a:solidFill>
                  <a:srgbClr val="990000"/>
                </a:solidFill>
              </a:rPr>
              <a:t>S</a:t>
            </a:r>
            <a:r>
              <a:rPr lang="en-US" altLang="zh-CN" sz="2800" baseline="-25000" dirty="0" smtClean="0">
                <a:solidFill>
                  <a:srgbClr val="990000"/>
                </a:solidFill>
              </a:rPr>
              <a:t>2</a:t>
            </a:r>
            <a:r>
              <a:rPr lang="en-US" altLang="zh-CN" sz="2800" dirty="0" smtClean="0">
                <a:solidFill>
                  <a:srgbClr val="990000"/>
                </a:solidFill>
              </a:rPr>
              <a:t>Cl</a:t>
            </a:r>
            <a:r>
              <a:rPr lang="en-US" altLang="zh-CN" sz="2800" baseline="-25000" dirty="0" smtClean="0">
                <a:solidFill>
                  <a:srgbClr val="990000"/>
                </a:solidFill>
              </a:rPr>
              <a:t>2</a:t>
            </a:r>
            <a:r>
              <a:rPr lang="en-US" sz="2800" dirty="0" smtClean="0">
                <a:solidFill>
                  <a:srgbClr val="990000"/>
                </a:solidFill>
                <a:ea typeface="宋体" panose="02010600030101010101" pitchFamily="2" charset="-122"/>
              </a:rPr>
              <a:t>，</a:t>
            </a:r>
            <a:r>
              <a:rPr lang="zh-CN" altLang="en-US" sz="2800" dirty="0" smtClean="0">
                <a:solidFill>
                  <a:srgbClr val="990000"/>
                </a:solidFill>
              </a:rPr>
              <a:t>进一步氯化可得</a:t>
            </a:r>
            <a:r>
              <a:rPr lang="en-US" altLang="zh-CN" sz="2800" dirty="0" smtClean="0">
                <a:solidFill>
                  <a:srgbClr val="990000"/>
                </a:solidFill>
              </a:rPr>
              <a:t>SCl</a:t>
            </a:r>
            <a:r>
              <a:rPr lang="en-US" altLang="zh-CN" sz="2800" baseline="-25000" dirty="0" smtClean="0">
                <a:solidFill>
                  <a:srgbClr val="990000"/>
                </a:solidFill>
              </a:rPr>
              <a:t>2   </a:t>
            </a:r>
            <a:r>
              <a:rPr lang="en-US" altLang="zh-CN" sz="2800" dirty="0" smtClean="0">
                <a:solidFill>
                  <a:srgbClr val="990000"/>
                </a:solidFill>
              </a:rPr>
              <a:t>(</a:t>
            </a:r>
            <a:r>
              <a:rPr lang="zh-CN" altLang="en-US" sz="2800" dirty="0" smtClean="0">
                <a:solidFill>
                  <a:srgbClr val="990000"/>
                </a:solidFill>
              </a:rPr>
              <a:t>暗红色液体</a:t>
            </a:r>
            <a:r>
              <a:rPr lang="en-US" altLang="zh-CN" sz="2800" dirty="0" smtClean="0">
                <a:solidFill>
                  <a:srgbClr val="990000"/>
                </a:solidFill>
              </a:rPr>
              <a:t>)</a:t>
            </a:r>
            <a:r>
              <a:rPr lang="en-US" sz="2800" dirty="0" smtClean="0">
                <a:solidFill>
                  <a:srgbClr val="990000"/>
                </a:solidFill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48" name="内容占位符 2"/>
          <p:cNvSpPr txBox="1"/>
          <p:nvPr/>
        </p:nvSpPr>
        <p:spPr bwMode="auto">
          <a:xfrm>
            <a:off x="1836563" y="3448097"/>
            <a:ext cx="9873215" cy="5713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rgbClr val="800000"/>
                </a:solidFill>
              </a:rPr>
              <a:t>Q1.</a:t>
            </a:r>
            <a:r>
              <a:rPr lang="zh-CN" altLang="en-US" sz="2800" dirty="0" smtClean="0">
                <a:solidFill>
                  <a:srgbClr val="800000"/>
                </a:solidFill>
              </a:rPr>
              <a:t>实验室如何用下图所示装置制备少量</a:t>
            </a:r>
            <a:r>
              <a:rPr lang="en-US" altLang="en-US" sz="2800" dirty="0" smtClean="0">
                <a:solidFill>
                  <a:srgbClr val="800000"/>
                </a:solidFill>
              </a:rPr>
              <a:t>S</a:t>
            </a:r>
            <a:r>
              <a:rPr lang="en-US" altLang="en-US" sz="2800" baseline="-25000" dirty="0" smtClean="0">
                <a:solidFill>
                  <a:srgbClr val="800000"/>
                </a:solidFill>
              </a:rPr>
              <a:t>2</a:t>
            </a:r>
            <a:r>
              <a:rPr lang="en-US" altLang="en-US" sz="2800" dirty="0" smtClean="0">
                <a:solidFill>
                  <a:srgbClr val="800000"/>
                </a:solidFill>
              </a:rPr>
              <a:t>Cl</a:t>
            </a:r>
            <a:r>
              <a:rPr lang="en-US" altLang="en-US" sz="2800" baseline="-25000" dirty="0" smtClean="0">
                <a:solidFill>
                  <a:srgbClr val="800000"/>
                </a:solidFill>
              </a:rPr>
              <a:t>2</a:t>
            </a:r>
            <a:r>
              <a:rPr lang="zh-CN" altLang="en-US" sz="2800" dirty="0" smtClean="0">
                <a:solidFill>
                  <a:srgbClr val="C00000"/>
                </a:solidFill>
              </a:rPr>
              <a:t> ？</a:t>
            </a:r>
            <a:endParaRPr lang="zh-CN" altLang="en-US" sz="2800" baseline="30000" dirty="0" smtClean="0">
              <a:solidFill>
                <a:srgbClr val="800000"/>
              </a:solidFill>
            </a:endParaRPr>
          </a:p>
        </p:txBody>
      </p:sp>
      <p:pic>
        <p:nvPicPr>
          <p:cNvPr id="1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3989" y="4928865"/>
            <a:ext cx="1217772" cy="185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556" y="4453495"/>
            <a:ext cx="1243174" cy="240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6767" y="4291922"/>
            <a:ext cx="1786171" cy="25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4071" y="5037579"/>
            <a:ext cx="1716310" cy="168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21703" y="4709668"/>
            <a:ext cx="1047886" cy="206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67495" y="4895688"/>
            <a:ext cx="1247937" cy="177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856096" y="2326260"/>
          <a:ext cx="10126638" cy="1097280"/>
        </p:xfrm>
        <a:graphic>
          <a:graphicData uri="http://schemas.openxmlformats.org/drawingml/2006/table">
            <a:tbl>
              <a:tblPr/>
              <a:tblGrid>
                <a:gridCol w="1075339"/>
                <a:gridCol w="3851502"/>
                <a:gridCol w="2052123"/>
                <a:gridCol w="1611114"/>
                <a:gridCol w="1536560"/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en-US" sz="2400" b="1" kern="0" dirty="0">
                        <a:latin typeface="Times New Roman" panose="020206030504050203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水溶性</a:t>
                      </a:r>
                      <a:endParaRPr lang="zh-CN" sz="2400" b="1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密度（</a:t>
                      </a:r>
                      <a:r>
                        <a:rPr lang="en-US" sz="2400" b="1" kern="0">
                          <a:latin typeface="Times New Roman" panose="02020603050405020304"/>
                          <a:ea typeface="宋体" panose="02010600030101010101" pitchFamily="2" charset="-122"/>
                          <a:cs typeface="Cambria Math" panose="02040503050406030204"/>
                        </a:rPr>
                        <a:t>g/cm</a:t>
                      </a:r>
                      <a:r>
                        <a:rPr lang="en-US" sz="2400" b="1" kern="0" baseline="30000">
                          <a:latin typeface="Times New Roman" panose="02020603050405020304"/>
                          <a:ea typeface="宋体" panose="02010600030101010101" pitchFamily="2" charset="-122"/>
                          <a:cs typeface="Cambria Math" panose="02040503050406030204"/>
                        </a:rPr>
                        <a:t>-3</a:t>
                      </a:r>
                      <a:r>
                        <a:rPr lang="zh-CN" sz="2400" b="1" ker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）</a:t>
                      </a:r>
                      <a:endParaRPr lang="zh-CN" sz="2400" b="1" kern="10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熔点（</a:t>
                      </a:r>
                      <a:r>
                        <a:rPr lang="zh-CN" sz="2400" b="1" kern="0">
                          <a:latin typeface="Cambria Math" panose="02040503050406030204"/>
                          <a:ea typeface="宋体" panose="02010600030101010101" pitchFamily="2" charset="-122"/>
                          <a:cs typeface="Times New Roman" panose="02020603050405020304"/>
                        </a:rPr>
                        <a:t>℃）</a:t>
                      </a:r>
                      <a:endParaRPr lang="zh-CN" sz="2400" b="1" kern="10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b="1" kern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沸点（</a:t>
                      </a:r>
                      <a:r>
                        <a:rPr lang="zh-CN" sz="2400" b="1" kern="0">
                          <a:latin typeface="Cambria Math" panose="02040503050406030204"/>
                          <a:ea typeface="宋体" panose="02010600030101010101" pitchFamily="2" charset="-122"/>
                          <a:cs typeface="Times New Roman" panose="02020603050405020304"/>
                        </a:rPr>
                        <a:t>℃）</a:t>
                      </a:r>
                      <a:endParaRPr lang="zh-CN" sz="2400" b="1" kern="10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b="1" kern="0">
                          <a:latin typeface="Times New Roman" panose="02020603050405020304"/>
                          <a:ea typeface="宋体" panose="02010600030101010101" pitchFamily="2" charset="-122"/>
                          <a:cs typeface="Cambria Math" panose="02040503050406030204"/>
                        </a:rPr>
                        <a:t>S</a:t>
                      </a:r>
                      <a:r>
                        <a:rPr lang="en-US" sz="2400" b="1" kern="0" baseline="-25000">
                          <a:latin typeface="Times New Roman" panose="02020603050405020304"/>
                          <a:ea typeface="宋体" panose="02010600030101010101" pitchFamily="2" charset="-122"/>
                          <a:cs typeface="Cambria Math" panose="02040503050406030204"/>
                        </a:rPr>
                        <a:t>2</a:t>
                      </a:r>
                      <a:r>
                        <a:rPr lang="en-US" sz="2400" b="1" kern="0">
                          <a:latin typeface="Times New Roman" panose="02020603050405020304"/>
                          <a:ea typeface="宋体" panose="02010600030101010101" pitchFamily="2" charset="-122"/>
                          <a:cs typeface="Cambria Math" panose="02040503050406030204"/>
                        </a:rPr>
                        <a:t>Cl</a:t>
                      </a:r>
                      <a:r>
                        <a:rPr lang="en-US" sz="2400" b="1" kern="0" baseline="-25000">
                          <a:latin typeface="Times New Roman" panose="02020603050405020304"/>
                          <a:ea typeface="宋体" panose="02010600030101010101" pitchFamily="2" charset="-122"/>
                          <a:cs typeface="Cambria Math" panose="02040503050406030204"/>
                        </a:rPr>
                        <a:t>2</a:t>
                      </a:r>
                      <a:endParaRPr lang="zh-CN" sz="2400" b="1" kern="10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空气中发烟雾，遇水即水解</a:t>
                      </a:r>
                      <a:endParaRPr lang="zh-CN" sz="2400" b="1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Times New Roman" panose="02020603050405020304"/>
                          <a:ea typeface="宋体" panose="02010600030101010101" pitchFamily="2" charset="-122"/>
                          <a:cs typeface="Cambria Math" panose="02040503050406030204"/>
                        </a:rPr>
                        <a:t>1.687</a:t>
                      </a:r>
                      <a:endParaRPr lang="zh-CN" sz="2400" b="1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Times New Roman" panose="02020603050405020304"/>
                          <a:ea typeface="宋体" panose="02010600030101010101" pitchFamily="2" charset="-122"/>
                          <a:cs typeface="Cambria Math" panose="02040503050406030204"/>
                        </a:rPr>
                        <a:t>-76</a:t>
                      </a:r>
                      <a:endParaRPr lang="zh-CN" sz="2400" b="1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Times New Roman" panose="02020603050405020304"/>
                          <a:ea typeface="宋体" panose="02010600030101010101" pitchFamily="2" charset="-122"/>
                          <a:cs typeface="Cambria Math" panose="02040503050406030204"/>
                        </a:rPr>
                        <a:t>138</a:t>
                      </a:r>
                      <a:endParaRPr lang="zh-CN" sz="2400" b="1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b="1" kern="0">
                          <a:latin typeface="Times New Roman" panose="02020603050405020304"/>
                          <a:ea typeface="宋体" panose="02010600030101010101" pitchFamily="2" charset="-122"/>
                          <a:cs typeface="Cambria Math" panose="02040503050406030204"/>
                        </a:rPr>
                        <a:t>SCl</a:t>
                      </a:r>
                      <a:r>
                        <a:rPr lang="en-US" sz="2400" b="1" kern="0" baseline="-25000">
                          <a:latin typeface="Times New Roman" panose="02020603050405020304"/>
                          <a:ea typeface="宋体" panose="02010600030101010101" pitchFamily="2" charset="-122"/>
                          <a:cs typeface="Cambria Math" panose="02040503050406030204"/>
                        </a:rPr>
                        <a:t>2</a:t>
                      </a:r>
                      <a:endParaRPr lang="zh-CN" sz="2400" b="1" kern="10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2400" b="1" kern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溶于水且剧烈反应</a:t>
                      </a:r>
                      <a:endParaRPr lang="zh-CN" sz="2400" b="1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Times New Roman" panose="02020603050405020304"/>
                          <a:ea typeface="宋体" panose="02010600030101010101" pitchFamily="2" charset="-122"/>
                          <a:cs typeface="Cambria Math" panose="02040503050406030204"/>
                        </a:rPr>
                        <a:t>1.621</a:t>
                      </a:r>
                      <a:endParaRPr lang="zh-CN" sz="2400" b="1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Times New Roman" panose="02020603050405020304"/>
                          <a:ea typeface="宋体" panose="02010600030101010101" pitchFamily="2" charset="-122"/>
                          <a:cs typeface="Cambria Math" panose="02040503050406030204"/>
                        </a:rPr>
                        <a:t>-122</a:t>
                      </a:r>
                      <a:endParaRPr lang="zh-CN" sz="2400" b="1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latin typeface="Times New Roman" panose="02020603050405020304"/>
                          <a:ea typeface="宋体" panose="02010600030101010101" pitchFamily="2" charset="-122"/>
                          <a:cs typeface="Cambria Math" panose="02040503050406030204"/>
                        </a:rPr>
                        <a:t>59</a:t>
                      </a:r>
                      <a:endParaRPr lang="zh-CN" sz="2400" b="1" kern="100" dirty="0">
                        <a:latin typeface="Cambria Math" panose="02040503050406030204"/>
                        <a:ea typeface="宋体" panose="02010600030101010101" pitchFamily="2" charset="-122"/>
                        <a:cs typeface="Cambria Math" panose="02040503050406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内容占位符 2"/>
          <p:cNvSpPr txBox="1"/>
          <p:nvPr/>
        </p:nvSpPr>
        <p:spPr bwMode="auto">
          <a:xfrm>
            <a:off x="7220607" y="3941690"/>
            <a:ext cx="5135166" cy="5713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rgbClr val="800000"/>
                </a:solidFill>
              </a:rPr>
              <a:t>Q3.</a:t>
            </a:r>
            <a:r>
              <a:rPr lang="zh-CN" altLang="en-US" sz="2800" dirty="0" smtClean="0">
                <a:solidFill>
                  <a:srgbClr val="800000"/>
                </a:solidFill>
              </a:rPr>
              <a:t> 如何获得更纯净的</a:t>
            </a:r>
            <a:r>
              <a:rPr lang="en-US" altLang="en-US" sz="2800" dirty="0" smtClean="0">
                <a:solidFill>
                  <a:srgbClr val="800000"/>
                </a:solidFill>
              </a:rPr>
              <a:t>S</a:t>
            </a:r>
            <a:r>
              <a:rPr lang="en-US" altLang="en-US" sz="2800" baseline="-25000" dirty="0" smtClean="0">
                <a:solidFill>
                  <a:srgbClr val="800000"/>
                </a:solidFill>
              </a:rPr>
              <a:t>2</a:t>
            </a:r>
            <a:r>
              <a:rPr lang="en-US" altLang="en-US" sz="2800" dirty="0" smtClean="0">
                <a:solidFill>
                  <a:srgbClr val="800000"/>
                </a:solidFill>
              </a:rPr>
              <a:t>Cl</a:t>
            </a:r>
            <a:r>
              <a:rPr lang="en-US" altLang="en-US" sz="2800" baseline="-25000" dirty="0" smtClean="0">
                <a:solidFill>
                  <a:srgbClr val="800000"/>
                </a:solidFill>
              </a:rPr>
              <a:t>2</a:t>
            </a:r>
            <a:r>
              <a:rPr lang="zh-CN" altLang="en-US" sz="2800" dirty="0" smtClean="0">
                <a:solidFill>
                  <a:srgbClr val="C00000"/>
                </a:solidFill>
              </a:rPr>
              <a:t> ？</a:t>
            </a:r>
            <a:endParaRPr lang="zh-CN" altLang="en-US" sz="2800" baseline="30000" dirty="0" smtClean="0">
              <a:solidFill>
                <a:srgbClr val="800000"/>
              </a:solidFill>
            </a:endParaRPr>
          </a:p>
        </p:txBody>
      </p:sp>
      <p:sp>
        <p:nvSpPr>
          <p:cNvPr id="13" name="内容占位符 2"/>
          <p:cNvSpPr txBox="1"/>
          <p:nvPr/>
        </p:nvSpPr>
        <p:spPr bwMode="auto">
          <a:xfrm>
            <a:off x="1838840" y="3930886"/>
            <a:ext cx="5503656" cy="5713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rgbClr val="800000"/>
                </a:solidFill>
              </a:rPr>
              <a:t>Q2.</a:t>
            </a:r>
            <a:r>
              <a:rPr lang="zh-CN" altLang="en-US" sz="2800" dirty="0" smtClean="0">
                <a:solidFill>
                  <a:srgbClr val="800000"/>
                </a:solidFill>
              </a:rPr>
              <a:t>实验中需要注意哪些细节</a:t>
            </a:r>
            <a:r>
              <a:rPr lang="zh-CN" altLang="en-US" sz="2800" dirty="0" smtClean="0">
                <a:solidFill>
                  <a:srgbClr val="C00000"/>
                </a:solidFill>
              </a:rPr>
              <a:t>？</a:t>
            </a:r>
            <a:endParaRPr lang="zh-CN" altLang="en-US" sz="2800" baseline="30000" dirty="0" smtClean="0">
              <a:solidFill>
                <a:srgbClr val="800000"/>
              </a:solidFill>
            </a:endParaRPr>
          </a:p>
        </p:txBody>
      </p:sp>
      <p:sp>
        <p:nvSpPr>
          <p:cNvPr id="16" name="内容占位符 2"/>
          <p:cNvSpPr txBox="1"/>
          <p:nvPr/>
        </p:nvSpPr>
        <p:spPr>
          <a:xfrm>
            <a:off x="1009934" y="0"/>
            <a:ext cx="4099499" cy="928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实验室制备</a:t>
            </a:r>
            <a:r>
              <a:rPr lang="en-US" altLang="zh-CN" sz="3200" dirty="0" smtClean="0">
                <a:solidFill>
                  <a:schemeClr val="bg1"/>
                </a:solidFill>
              </a:rPr>
              <a:t>S</a:t>
            </a:r>
            <a:r>
              <a:rPr lang="en-US" altLang="zh-CN" sz="32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zh-CN" sz="3200" dirty="0" smtClean="0">
                <a:solidFill>
                  <a:schemeClr val="bg1"/>
                </a:solidFill>
              </a:rPr>
              <a:t>Cl</a:t>
            </a:r>
            <a:r>
              <a:rPr lang="en-US" altLang="zh-CN" sz="3200" baseline="-25000" dirty="0" smtClean="0">
                <a:solidFill>
                  <a:schemeClr val="bg1"/>
                </a:solidFill>
              </a:rPr>
              <a:t>2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40990" y="-559568"/>
            <a:ext cx="66510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3" name="内容占位符 2"/>
          <p:cNvSpPr txBox="1"/>
          <p:nvPr/>
        </p:nvSpPr>
        <p:spPr>
          <a:xfrm>
            <a:off x="709683" y="0"/>
            <a:ext cx="4099499" cy="928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实验室制备</a:t>
            </a:r>
            <a:r>
              <a:rPr lang="en-US" altLang="zh-CN" sz="3200" dirty="0" smtClean="0">
                <a:solidFill>
                  <a:schemeClr val="bg1"/>
                </a:solidFill>
              </a:rPr>
              <a:t>S</a:t>
            </a:r>
            <a:r>
              <a:rPr lang="en-US" altLang="zh-CN" sz="32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zh-CN" sz="3200" dirty="0" smtClean="0">
                <a:solidFill>
                  <a:schemeClr val="bg1"/>
                </a:solidFill>
              </a:rPr>
              <a:t>Cl</a:t>
            </a:r>
            <a:r>
              <a:rPr lang="en-US" altLang="zh-CN" sz="3200" baseline="-25000" dirty="0" smtClean="0">
                <a:solidFill>
                  <a:schemeClr val="bg1"/>
                </a:solidFill>
              </a:rPr>
              <a:t>2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6735" y="1673343"/>
            <a:ext cx="7857699" cy="310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40852" y="6330847"/>
            <a:ext cx="2743200" cy="365125"/>
          </a:xfrm>
        </p:spPr>
        <p:txBody>
          <a:bodyPr/>
          <a:lstStyle/>
          <a:p>
            <a:fld id="{ACBECEF1-1935-4692-9C86-5FD89D9EDF46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46" name="内容占位符 4"/>
          <p:cNvSpPr>
            <a:spLocks noGrp="1"/>
          </p:cNvSpPr>
          <p:nvPr>
            <p:ph idx="1"/>
          </p:nvPr>
        </p:nvSpPr>
        <p:spPr>
          <a:xfrm>
            <a:off x="1854412" y="714138"/>
            <a:ext cx="10144836" cy="6491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800000"/>
                </a:solidFill>
                <a:latin typeface="+mn-ea"/>
              </a:rPr>
              <a:t>2.</a:t>
            </a:r>
            <a:r>
              <a:rPr lang="zh-CN" altLang="en-US" sz="2800" dirty="0" smtClean="0">
                <a:solidFill>
                  <a:srgbClr val="800000"/>
                </a:solidFill>
                <a:latin typeface="+mn-ea"/>
              </a:rPr>
              <a:t> 实验室制备硫代硫酸钠</a:t>
            </a:r>
            <a:r>
              <a:rPr lang="en-US" altLang="zh-CN" sz="2800" dirty="0" smtClean="0">
                <a:solidFill>
                  <a:srgbClr val="800000"/>
                </a:solidFill>
                <a:latin typeface="+mn-ea"/>
              </a:rPr>
              <a:t>,</a:t>
            </a:r>
            <a:r>
              <a:rPr lang="zh-CN" altLang="en-US" sz="2800" dirty="0" smtClean="0">
                <a:solidFill>
                  <a:srgbClr val="800000"/>
                </a:solidFill>
                <a:latin typeface="+mn-ea"/>
              </a:rPr>
              <a:t>反应原理为：</a:t>
            </a:r>
            <a:endParaRPr lang="en-US" altLang="zh-CN" sz="2800" dirty="0" smtClean="0">
              <a:solidFill>
                <a:srgbClr val="800000"/>
              </a:solidFill>
              <a:latin typeface="+mn-ea"/>
            </a:endParaRPr>
          </a:p>
        </p:txBody>
      </p:sp>
      <p:pic>
        <p:nvPicPr>
          <p:cNvPr id="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2769" y="2449950"/>
            <a:ext cx="6479231" cy="273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Rectangle 6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5" name="内容占位符 4"/>
          <p:cNvSpPr txBox="1"/>
          <p:nvPr/>
        </p:nvSpPr>
        <p:spPr>
          <a:xfrm>
            <a:off x="1823970" y="1268831"/>
            <a:ext cx="10144836" cy="1586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6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</a:t>
            </a:r>
            <a:r>
              <a:rPr kumimoji="0" lang="en-US" altLang="zh-CN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</a:t>
            </a:r>
            <a:r>
              <a:rPr kumimoji="0" lang="en-US" altLang="zh-CN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SO</a:t>
            </a:r>
            <a:r>
              <a:rPr kumimoji="0" lang="en-US" altLang="zh-CN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Na</a:t>
            </a:r>
            <a:r>
              <a:rPr kumimoji="0" lang="en-US" altLang="zh-CN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</a:t>
            </a:r>
            <a:r>
              <a:rPr kumimoji="0" lang="en-US" altLang="zh-CN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CO</a:t>
            </a:r>
            <a:r>
              <a:rPr kumimoji="0" lang="en-US" altLang="zh-CN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r>
              <a:rPr lang="en-US" altLang="zh-CN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2Na</a:t>
            </a:r>
            <a:r>
              <a:rPr lang="en-US" altLang="zh-CN" sz="28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S+3SO</a:t>
            </a:r>
            <a:r>
              <a:rPr lang="en-US" altLang="zh-CN" sz="28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=2Na</a:t>
            </a:r>
            <a:r>
              <a:rPr lang="en-US" altLang="zh-CN" sz="28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8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+3S↓</a:t>
            </a:r>
            <a:endParaRPr lang="zh-CN" altLang="en-US" sz="28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2060"/>
              </a:lnSpc>
              <a:spcBef>
                <a:spcPts val="1000"/>
              </a:spcBef>
            </a:pPr>
            <a:r>
              <a:rPr lang="en-US" altLang="zh-CN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8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8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 = Na</a:t>
            </a:r>
            <a:r>
              <a:rPr lang="en-US" altLang="zh-CN" sz="28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800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加热</a:t>
            </a:r>
            <a:r>
              <a:rPr lang="en-US" altLang="zh-CN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装置如下图所示：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0" name="内容占位符 2"/>
          <p:cNvSpPr txBox="1"/>
          <p:nvPr/>
        </p:nvSpPr>
        <p:spPr>
          <a:xfrm>
            <a:off x="1009934" y="0"/>
            <a:ext cx="4099499" cy="928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实验室制备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32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内容占位符 4"/>
          <p:cNvSpPr txBox="1"/>
          <p:nvPr/>
        </p:nvSpPr>
        <p:spPr>
          <a:xfrm>
            <a:off x="1815744" y="4919924"/>
            <a:ext cx="4694238" cy="649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Q1</a:t>
            </a:r>
            <a:r>
              <a:rPr lang="zh-CN" altLang="en-US" sz="2800" dirty="0" smtClean="0">
                <a:solidFill>
                  <a:srgbClr val="800000"/>
                </a:solidFill>
                <a:latin typeface="+mn-ea"/>
              </a:rPr>
              <a:t>：什么时候结束反应？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15" name="内容占位符 4"/>
          <p:cNvSpPr txBox="1"/>
          <p:nvPr/>
        </p:nvSpPr>
        <p:spPr>
          <a:xfrm>
            <a:off x="1831666" y="5809303"/>
            <a:ext cx="4694238" cy="649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Q2</a:t>
            </a:r>
            <a:r>
              <a:rPr lang="zh-CN" altLang="en-US" sz="2800" dirty="0" smtClean="0">
                <a:solidFill>
                  <a:srgbClr val="800000"/>
                </a:solidFill>
                <a:latin typeface="+mn-ea"/>
              </a:rPr>
              <a:t>：装置</a:t>
            </a:r>
            <a:r>
              <a:rPr lang="en-US" altLang="zh-CN" sz="2800" dirty="0" smtClean="0">
                <a:solidFill>
                  <a:srgbClr val="800000"/>
                </a:solidFill>
                <a:latin typeface="+mn-ea"/>
              </a:rPr>
              <a:t>B</a:t>
            </a:r>
            <a:r>
              <a:rPr lang="zh-CN" altLang="en-US" sz="2800" dirty="0" smtClean="0">
                <a:solidFill>
                  <a:srgbClr val="800000"/>
                </a:solidFill>
                <a:latin typeface="+mn-ea"/>
              </a:rPr>
              <a:t>的作用是什么？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 bwMode="auto">
          <a:xfrm>
            <a:off x="1727981" y="2089017"/>
            <a:ext cx="4757225" cy="1071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dirty="0" smtClean="0">
                <a:solidFill>
                  <a:srgbClr val="800000"/>
                </a:solidFill>
              </a:rPr>
              <a:t>Q</a:t>
            </a:r>
            <a:r>
              <a:rPr lang="zh-CN" altLang="en-US" sz="2800" dirty="0" smtClean="0">
                <a:solidFill>
                  <a:srgbClr val="800000"/>
                </a:solidFill>
              </a:rPr>
              <a:t>：如何得到纯净的</a:t>
            </a:r>
            <a:r>
              <a:rPr lang="en-US" altLang="zh-CN" sz="2800" dirty="0" smtClean="0">
                <a:solidFill>
                  <a:srgbClr val="800000"/>
                </a:solidFill>
              </a:rPr>
              <a:t>KI</a:t>
            </a:r>
            <a:r>
              <a:rPr lang="zh-CN" altLang="en-US" sz="2800" dirty="0" smtClean="0">
                <a:solidFill>
                  <a:srgbClr val="800000"/>
                </a:solidFill>
              </a:rPr>
              <a:t>固体？</a:t>
            </a:r>
            <a:endParaRPr lang="en-US" altLang="zh-CN" sz="2800" dirty="0" smtClean="0">
              <a:solidFill>
                <a:srgbClr val="8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dirty="0" smtClean="0">
                <a:solidFill>
                  <a:srgbClr val="800000"/>
                </a:solidFill>
              </a:rPr>
              <a:t>将实验步骤补充完整</a:t>
            </a:r>
            <a:endParaRPr lang="en-US" altLang="zh-CN" sz="2800" dirty="0">
              <a:solidFill>
                <a:srgbClr val="800000"/>
              </a:solidFill>
            </a:endParaRPr>
          </a:p>
        </p:txBody>
      </p:sp>
      <p:sp>
        <p:nvSpPr>
          <p:cNvPr id="173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40852" y="6330847"/>
            <a:ext cx="2743200" cy="365125"/>
          </a:xfrm>
        </p:spPr>
        <p:txBody>
          <a:bodyPr/>
          <a:lstStyle/>
          <a:p>
            <a:fld id="{ACBECEF1-1935-4692-9C86-5FD89D9EDF46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146" name="内容占位符 2"/>
          <p:cNvSpPr>
            <a:spLocks noGrp="1"/>
          </p:cNvSpPr>
          <p:nvPr>
            <p:ph idx="1"/>
          </p:nvPr>
        </p:nvSpPr>
        <p:spPr>
          <a:xfrm>
            <a:off x="1473958" y="0"/>
            <a:ext cx="4099499" cy="928473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实验室制备</a:t>
            </a:r>
            <a:r>
              <a:rPr lang="en-US" altLang="zh-CN" sz="3200" dirty="0" smtClean="0">
                <a:solidFill>
                  <a:schemeClr val="bg1"/>
                </a:solidFill>
              </a:rPr>
              <a:t>KI</a:t>
            </a:r>
            <a:endParaRPr lang="zh-CN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8" name="内容占位符 2"/>
          <p:cNvSpPr txBox="1"/>
          <p:nvPr/>
        </p:nvSpPr>
        <p:spPr bwMode="auto">
          <a:xfrm>
            <a:off x="1624085" y="3416316"/>
            <a:ext cx="10567915" cy="14998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zh-CN" altLang="en-US" sz="2800" dirty="0" smtClean="0"/>
              <a:t>实验步骤：</a:t>
            </a:r>
            <a:endParaRPr lang="en-US" altLang="zh-CN" sz="280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/>
              <a:t>①</a:t>
            </a:r>
            <a:r>
              <a:rPr lang="zh-CN" altLang="en-US" sz="2800" dirty="0"/>
              <a:t>在上图所示的装置</a:t>
            </a:r>
            <a:r>
              <a:rPr lang="en-US" sz="2800" dirty="0" smtClean="0"/>
              <a:t>C</a:t>
            </a:r>
            <a:r>
              <a:rPr lang="zh-CN" altLang="en-US" sz="2800" dirty="0" smtClean="0"/>
              <a:t>中</a:t>
            </a:r>
            <a:r>
              <a:rPr lang="zh-CN" altLang="en-US" sz="2800" dirty="0"/>
              <a:t>加入一定量研细的单质</a:t>
            </a:r>
            <a:r>
              <a:rPr lang="en-US" altLang="zh-CN" sz="2800" dirty="0"/>
              <a:t>I</a:t>
            </a:r>
            <a:r>
              <a:rPr lang="en-US" altLang="zh-CN" sz="2800" baseline="-25000" dirty="0"/>
              <a:t>2</a:t>
            </a:r>
            <a:r>
              <a:rPr lang="zh-CN" altLang="en-US" sz="2800" dirty="0"/>
              <a:t>和过量的</a:t>
            </a:r>
            <a:r>
              <a:rPr lang="en-US" sz="2800" dirty="0"/>
              <a:t>KOH</a:t>
            </a:r>
            <a:r>
              <a:rPr lang="zh-CN" altLang="en-US" sz="2800" dirty="0"/>
              <a:t>溶液，搅拌</a:t>
            </a:r>
            <a:r>
              <a:rPr lang="en-US" altLang="zh-CN" sz="2800" dirty="0"/>
              <a:t>;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/>
              <a:t>②</a:t>
            </a:r>
            <a:r>
              <a:rPr lang="en-US" altLang="zh-CN" sz="2800" dirty="0"/>
              <a:t>I</a:t>
            </a:r>
            <a:r>
              <a:rPr lang="en-US" altLang="zh-CN" sz="2800" baseline="-25000" dirty="0"/>
              <a:t>2</a:t>
            </a:r>
            <a:r>
              <a:rPr lang="zh-CN" altLang="en-US" sz="2800" dirty="0"/>
              <a:t>完全反应后，打开弹簧夹</a:t>
            </a:r>
            <a:r>
              <a:rPr lang="zh-CN" altLang="en-US" sz="2800" dirty="0" smtClean="0"/>
              <a:t>向其中</a:t>
            </a:r>
            <a:r>
              <a:rPr lang="zh-CN" altLang="en-US" sz="2800" dirty="0"/>
              <a:t>通入足量的</a:t>
            </a:r>
            <a:r>
              <a:rPr lang="en-US" altLang="zh-CN" sz="2800" dirty="0" smtClean="0"/>
              <a:t>H</a:t>
            </a:r>
            <a:r>
              <a:rPr lang="en-US" altLang="zh-CN" sz="2800" baseline="-25000" dirty="0" smtClean="0"/>
              <a:t>2</a:t>
            </a:r>
            <a:r>
              <a:rPr lang="en-US" altLang="zh-CN" sz="2800" dirty="0" smtClean="0"/>
              <a:t>S</a:t>
            </a:r>
            <a:r>
              <a:rPr lang="zh-CN" altLang="en-US" sz="2800" dirty="0" smtClean="0"/>
              <a:t>。</a:t>
            </a:r>
            <a:endParaRPr lang="en-US" altLang="zh-CN" sz="2800" dirty="0"/>
          </a:p>
        </p:txBody>
      </p:sp>
      <p:sp>
        <p:nvSpPr>
          <p:cNvPr id="149" name="Rectangle 25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50" name="Rectangle 27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51" name="内容占位符 2"/>
          <p:cNvSpPr txBox="1"/>
          <p:nvPr/>
        </p:nvSpPr>
        <p:spPr bwMode="auto">
          <a:xfrm>
            <a:off x="1786598" y="670524"/>
            <a:ext cx="8525022" cy="1071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dirty="0" smtClean="0">
                <a:solidFill>
                  <a:srgbClr val="800000"/>
                </a:solidFill>
              </a:rPr>
              <a:t>3.  </a:t>
            </a:r>
            <a:r>
              <a:rPr lang="zh-CN" altLang="en-US" sz="2800" dirty="0" smtClean="0">
                <a:solidFill>
                  <a:srgbClr val="800000"/>
                </a:solidFill>
              </a:rPr>
              <a:t>已</a:t>
            </a:r>
            <a:r>
              <a:rPr lang="zh-CN" altLang="en-US" sz="2800" dirty="0">
                <a:solidFill>
                  <a:srgbClr val="800000"/>
                </a:solidFill>
              </a:rPr>
              <a:t>知：</a:t>
            </a:r>
            <a:r>
              <a:rPr lang="en-US" altLang="zh-CN" sz="2800" dirty="0">
                <a:solidFill>
                  <a:srgbClr val="800000"/>
                </a:solidFill>
              </a:rPr>
              <a:t>I.   3I</a:t>
            </a:r>
            <a:r>
              <a:rPr lang="en-US" altLang="zh-CN" sz="2800" baseline="-25000" dirty="0">
                <a:solidFill>
                  <a:srgbClr val="800000"/>
                </a:solidFill>
              </a:rPr>
              <a:t>2</a:t>
            </a:r>
            <a:r>
              <a:rPr lang="en-US" altLang="zh-CN" sz="2800" dirty="0">
                <a:solidFill>
                  <a:srgbClr val="800000"/>
                </a:solidFill>
              </a:rPr>
              <a:t>   +  6KOH  = 5KI  + KIO</a:t>
            </a:r>
            <a:r>
              <a:rPr lang="en-US" altLang="zh-CN" sz="2800" baseline="-25000" dirty="0">
                <a:solidFill>
                  <a:srgbClr val="800000"/>
                </a:solidFill>
              </a:rPr>
              <a:t>3</a:t>
            </a:r>
            <a:r>
              <a:rPr lang="en-US" altLang="zh-CN" sz="2800" dirty="0">
                <a:solidFill>
                  <a:srgbClr val="800000"/>
                </a:solidFill>
              </a:rPr>
              <a:t>  + 3H</a:t>
            </a:r>
            <a:r>
              <a:rPr lang="en-US" altLang="zh-CN" sz="2800" baseline="-25000" dirty="0">
                <a:solidFill>
                  <a:srgbClr val="800000"/>
                </a:solidFill>
              </a:rPr>
              <a:t>2</a:t>
            </a:r>
            <a:r>
              <a:rPr lang="en-US" altLang="zh-CN" sz="2800" dirty="0">
                <a:solidFill>
                  <a:srgbClr val="800000"/>
                </a:solidFill>
              </a:rPr>
              <a:t>O </a:t>
            </a:r>
            <a:r>
              <a:rPr lang="zh-CN" altLang="en-US" sz="2800" dirty="0">
                <a:solidFill>
                  <a:srgbClr val="800000"/>
                </a:solidFill>
              </a:rPr>
              <a:t>；</a:t>
            </a:r>
            <a:endParaRPr lang="en-US" altLang="zh-CN" sz="2800" dirty="0">
              <a:solidFill>
                <a:srgbClr val="8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800" dirty="0">
                <a:solidFill>
                  <a:srgbClr val="800000"/>
                </a:solidFill>
              </a:rPr>
              <a:t>Ⅱ. </a:t>
            </a:r>
            <a:r>
              <a:rPr lang="zh-CN" altLang="en-US" sz="2800" dirty="0">
                <a:solidFill>
                  <a:srgbClr val="800000"/>
                </a:solidFill>
              </a:rPr>
              <a:t>能被氧化为</a:t>
            </a:r>
            <a:r>
              <a:rPr lang="en-US" altLang="zh-CN" sz="2800" dirty="0">
                <a:solidFill>
                  <a:srgbClr val="800000"/>
                </a:solidFill>
              </a:rPr>
              <a:t>S</a:t>
            </a:r>
            <a:r>
              <a:rPr lang="en-US" altLang="zh-CN" sz="2800" baseline="30000" dirty="0">
                <a:solidFill>
                  <a:srgbClr val="800000"/>
                </a:solidFill>
              </a:rPr>
              <a:t>2-</a:t>
            </a:r>
            <a:r>
              <a:rPr lang="zh-CN" altLang="en-US" sz="2800" dirty="0">
                <a:solidFill>
                  <a:srgbClr val="800000"/>
                </a:solidFill>
              </a:rPr>
              <a:t>能被</a:t>
            </a:r>
            <a:r>
              <a:rPr lang="en-US" altLang="zh-CN" sz="2800" dirty="0">
                <a:solidFill>
                  <a:srgbClr val="800000"/>
                </a:solidFill>
              </a:rPr>
              <a:t>KIO</a:t>
            </a:r>
            <a:r>
              <a:rPr lang="en-US" altLang="zh-CN" sz="2800" baseline="-25000" dirty="0">
                <a:solidFill>
                  <a:srgbClr val="800000"/>
                </a:solidFill>
              </a:rPr>
              <a:t>3</a:t>
            </a:r>
            <a:r>
              <a:rPr lang="zh-CN" altLang="en-US" sz="2800" dirty="0">
                <a:solidFill>
                  <a:srgbClr val="800000"/>
                </a:solidFill>
              </a:rPr>
              <a:t>氧化成</a:t>
            </a:r>
            <a:r>
              <a:rPr lang="en-US" altLang="zh-CN" sz="2800" dirty="0">
                <a:solidFill>
                  <a:srgbClr val="800000"/>
                </a:solidFill>
              </a:rPr>
              <a:t>SO</a:t>
            </a:r>
            <a:r>
              <a:rPr lang="en-US" altLang="zh-CN" sz="2800" baseline="-25000" dirty="0">
                <a:solidFill>
                  <a:srgbClr val="800000"/>
                </a:solidFill>
              </a:rPr>
              <a:t>4</a:t>
            </a:r>
            <a:r>
              <a:rPr lang="en-US" altLang="zh-CN" sz="2800" baseline="30000" dirty="0">
                <a:solidFill>
                  <a:srgbClr val="800000"/>
                </a:solidFill>
              </a:rPr>
              <a:t>2-</a:t>
            </a:r>
            <a:r>
              <a:rPr lang="zh-CN" altLang="en-US" sz="2800" dirty="0">
                <a:solidFill>
                  <a:srgbClr val="800000"/>
                </a:solidFill>
              </a:rPr>
              <a:t>；</a:t>
            </a:r>
            <a:endParaRPr lang="en-US" altLang="zh-CN" sz="2800" dirty="0">
              <a:solidFill>
                <a:srgbClr val="800000"/>
              </a:solidFill>
            </a:endParaRPr>
          </a:p>
        </p:txBody>
      </p:sp>
      <p:sp>
        <p:nvSpPr>
          <p:cNvPr id="152" name="内容占位符 2"/>
          <p:cNvSpPr txBox="1"/>
          <p:nvPr/>
        </p:nvSpPr>
        <p:spPr bwMode="auto">
          <a:xfrm>
            <a:off x="1674058" y="5368198"/>
            <a:ext cx="12192000" cy="1714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 smtClean="0"/>
              <a:t>③</a:t>
            </a:r>
            <a:r>
              <a:rPr lang="zh-CN" altLang="en-US" sz="2800" dirty="0"/>
              <a:t>将装置</a:t>
            </a:r>
            <a:r>
              <a:rPr lang="en-US" sz="2800" dirty="0"/>
              <a:t>C</a:t>
            </a:r>
            <a:r>
              <a:rPr lang="zh-CN" altLang="en-US" sz="2800" dirty="0"/>
              <a:t>中所得溶液</a:t>
            </a:r>
            <a:r>
              <a:rPr lang="zh-CN" altLang="en-US" sz="2800" dirty="0" smtClean="0"/>
              <a:t>用</a:t>
            </a:r>
            <a:r>
              <a:rPr lang="en-US" altLang="zh-CN" sz="2800" u="sng" dirty="0" smtClean="0"/>
              <a:t> </a:t>
            </a:r>
            <a:r>
              <a:rPr lang="en-US" altLang="zh-CN" sz="2800" u="sng" dirty="0" smtClean="0">
                <a:solidFill>
                  <a:srgbClr val="C00000"/>
                </a:solidFill>
              </a:rPr>
              <a:t>           </a:t>
            </a:r>
            <a:r>
              <a:rPr lang="en-US" altLang="zh-CN" sz="2800" u="sng" dirty="0" smtClean="0"/>
              <a:t> </a:t>
            </a:r>
            <a:r>
              <a:rPr lang="zh-CN" altLang="en-US" sz="2800" dirty="0" smtClean="0"/>
              <a:t>酸</a:t>
            </a:r>
            <a:r>
              <a:rPr lang="zh-CN" altLang="en-US" sz="2800" dirty="0"/>
              <a:t>化后，置</a:t>
            </a:r>
            <a:r>
              <a:rPr lang="zh-CN" altLang="en-US" sz="2800" dirty="0" smtClean="0"/>
              <a:t>于水浴上加热</a:t>
            </a:r>
            <a:r>
              <a:rPr lang="en-US" sz="2800" dirty="0" smtClean="0"/>
              <a:t>10min</a:t>
            </a:r>
            <a:r>
              <a:rPr lang="zh-CN" altLang="en-US" sz="2800" dirty="0" smtClean="0"/>
              <a:t>。</a:t>
            </a:r>
            <a:endParaRPr lang="en-US" altLang="zh-CN" sz="280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/>
              <a:t>④</a:t>
            </a:r>
            <a:r>
              <a:rPr lang="zh-CN" altLang="en-US" sz="2800" dirty="0">
                <a:hlinkClick r:id="" action="ppaction://hlinkshowjump?jump=nextslide"/>
              </a:rPr>
              <a:t>在装置</a:t>
            </a:r>
            <a:r>
              <a:rPr lang="en-US" sz="2800" dirty="0">
                <a:hlinkClick r:id="" action="ppaction://hlinkshowjump?jump=nextslide"/>
              </a:rPr>
              <a:t>C</a:t>
            </a:r>
            <a:r>
              <a:rPr lang="zh-CN" altLang="en-US" sz="2800" dirty="0">
                <a:hlinkClick r:id="" action="ppaction://hlinkshowjump?jump=nextslide"/>
              </a:rPr>
              <a:t>的溶液中</a:t>
            </a:r>
            <a:r>
              <a:rPr lang="zh-CN" altLang="en-US" sz="2800" dirty="0"/>
              <a:t>加</a:t>
            </a:r>
            <a:r>
              <a:rPr lang="zh-CN" altLang="en-US" sz="2800" dirty="0" smtClean="0"/>
              <a:t>入</a:t>
            </a:r>
            <a:r>
              <a:rPr lang="zh-CN" altLang="en-US" sz="2800" u="sng" dirty="0" smtClean="0"/>
              <a:t>               </a:t>
            </a:r>
            <a:r>
              <a:rPr lang="zh-CN" altLang="en-US" sz="2800" dirty="0" smtClean="0"/>
              <a:t>，</a:t>
            </a:r>
            <a:r>
              <a:rPr lang="zh-CN" altLang="en-US" sz="2800" dirty="0"/>
              <a:t>充分搅拌后，过滤、洗涤。</a:t>
            </a:r>
            <a:endParaRPr lang="en-US" altLang="zh-CN" sz="280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zh-CN" altLang="en-US" sz="2800" dirty="0"/>
              <a:t>⑤将滤液</a:t>
            </a:r>
            <a:r>
              <a:rPr lang="zh-CN" altLang="en-US" sz="2800" dirty="0" smtClean="0"/>
              <a:t>用</a:t>
            </a:r>
            <a:r>
              <a:rPr lang="zh-CN" altLang="en-US" sz="2800" u="sng" dirty="0" smtClean="0"/>
              <a:t>      </a:t>
            </a:r>
            <a:r>
              <a:rPr lang="zh-CN" altLang="en-US" sz="2800" dirty="0" smtClean="0"/>
              <a:t>酸化，</a:t>
            </a:r>
            <a:r>
              <a:rPr lang="zh-CN" altLang="en-US" sz="2800" u="sng" dirty="0" smtClean="0"/>
              <a:t>                                                       </a:t>
            </a:r>
            <a:r>
              <a:rPr lang="zh-CN" altLang="en-US" sz="2800" dirty="0" smtClean="0"/>
              <a:t>获</a:t>
            </a:r>
            <a:r>
              <a:rPr lang="zh-CN" altLang="en-US" sz="2800" dirty="0"/>
              <a:t>得产品。</a:t>
            </a:r>
            <a:r>
              <a:rPr lang="en-US" sz="2800" dirty="0"/>
              <a:t/>
            </a:r>
            <a:br>
              <a:rPr lang="en-US" sz="2800" dirty="0"/>
            </a:br>
            <a:endParaRPr lang="zh-CN" altLang="en-US" sz="2800" dirty="0">
              <a:latin typeface="+mn-lt"/>
              <a:ea typeface="+mn-ea"/>
            </a:endParaRPr>
          </a:p>
        </p:txBody>
      </p:sp>
      <p:sp>
        <p:nvSpPr>
          <p:cNvPr id="10" name="内容占位符 2"/>
          <p:cNvSpPr txBox="1"/>
          <p:nvPr/>
        </p:nvSpPr>
        <p:spPr bwMode="auto">
          <a:xfrm>
            <a:off x="4839286" y="6289632"/>
            <a:ext cx="6850966" cy="5824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zh-CN" altLang="en-US" sz="2800" dirty="0" smtClean="0">
                <a:solidFill>
                  <a:srgbClr val="800000"/>
                </a:solidFill>
              </a:rPr>
              <a:t>蒸</a:t>
            </a:r>
            <a:r>
              <a:rPr lang="zh-CN" altLang="en-US" sz="2800" dirty="0">
                <a:solidFill>
                  <a:srgbClr val="800000"/>
                </a:solidFill>
              </a:rPr>
              <a:t>发浓</a:t>
            </a:r>
            <a:r>
              <a:rPr lang="zh-CN" altLang="en-US" sz="2800" dirty="0" smtClean="0">
                <a:solidFill>
                  <a:srgbClr val="800000"/>
                </a:solidFill>
              </a:rPr>
              <a:t>缩，冷却结晶、过滤、洗涤、干燥    </a:t>
            </a:r>
            <a:endParaRPr lang="zh-CN" altLang="en-US" sz="2800" dirty="0">
              <a:solidFill>
                <a:srgbClr val="800000"/>
              </a:solidFill>
              <a:latin typeface="+mn-lt"/>
              <a:ea typeface="+mn-ea"/>
            </a:endParaRPr>
          </a:p>
        </p:txBody>
      </p:sp>
      <p:sp>
        <p:nvSpPr>
          <p:cNvPr id="11" name="内容占位符 2"/>
          <p:cNvSpPr txBox="1"/>
          <p:nvPr/>
        </p:nvSpPr>
        <p:spPr bwMode="auto">
          <a:xfrm>
            <a:off x="5610668" y="5281449"/>
            <a:ext cx="1648261" cy="5988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altLang="zh-CN" sz="2800" dirty="0" smtClean="0">
                <a:solidFill>
                  <a:srgbClr val="800000"/>
                </a:solidFill>
              </a:rPr>
              <a:t>H</a:t>
            </a:r>
            <a:r>
              <a:rPr lang="en-US" altLang="zh-CN" sz="2800" baseline="-25000" dirty="0" smtClean="0">
                <a:solidFill>
                  <a:srgbClr val="800000"/>
                </a:solidFill>
              </a:rPr>
              <a:t>2</a:t>
            </a:r>
            <a:r>
              <a:rPr lang="en-US" altLang="zh-CN" sz="2800" dirty="0" smtClean="0">
                <a:solidFill>
                  <a:srgbClr val="800000"/>
                </a:solidFill>
              </a:rPr>
              <a:t>SO</a:t>
            </a:r>
            <a:r>
              <a:rPr lang="en-US" altLang="zh-CN" sz="2800" baseline="-25000" dirty="0" smtClean="0">
                <a:solidFill>
                  <a:srgbClr val="800000"/>
                </a:solidFill>
              </a:rPr>
              <a:t>4</a:t>
            </a:r>
            <a:endParaRPr lang="zh-CN" altLang="en-US" sz="2800" dirty="0">
              <a:solidFill>
                <a:srgbClr val="800000"/>
              </a:solidFill>
              <a:latin typeface="+mn-lt"/>
              <a:ea typeface="+mn-ea"/>
            </a:endParaRPr>
          </a:p>
        </p:txBody>
      </p:sp>
      <p:sp>
        <p:nvSpPr>
          <p:cNvPr id="13" name="内容占位符 2"/>
          <p:cNvSpPr txBox="1"/>
          <p:nvPr/>
        </p:nvSpPr>
        <p:spPr bwMode="auto">
          <a:xfrm>
            <a:off x="5638802" y="5886358"/>
            <a:ext cx="1479450" cy="5425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altLang="zh-CN" sz="2800" dirty="0" smtClean="0">
                <a:solidFill>
                  <a:srgbClr val="800000"/>
                </a:solidFill>
              </a:rPr>
              <a:t>BaCO</a:t>
            </a:r>
            <a:r>
              <a:rPr lang="en-US" altLang="zh-CN" sz="2800" baseline="-25000" dirty="0" smtClean="0">
                <a:solidFill>
                  <a:srgbClr val="800000"/>
                </a:solidFill>
              </a:rPr>
              <a:t>3</a:t>
            </a:r>
            <a:r>
              <a:rPr lang="en-US" sz="2800" dirty="0">
                <a:solidFill>
                  <a:srgbClr val="800000"/>
                </a:solidFill>
              </a:rPr>
              <a:t/>
            </a:r>
            <a:br>
              <a:rPr lang="en-US" sz="2800" dirty="0">
                <a:solidFill>
                  <a:srgbClr val="800000"/>
                </a:solidFill>
              </a:rPr>
            </a:br>
            <a:endParaRPr lang="zh-CN" altLang="en-US" sz="2800" dirty="0">
              <a:solidFill>
                <a:srgbClr val="800000"/>
              </a:solidFill>
              <a:latin typeface="+mn-lt"/>
              <a:ea typeface="+mn-ea"/>
            </a:endParaRPr>
          </a:p>
        </p:txBody>
      </p:sp>
      <p:sp>
        <p:nvSpPr>
          <p:cNvPr id="14" name="内容占位符 2"/>
          <p:cNvSpPr txBox="1"/>
          <p:nvPr/>
        </p:nvSpPr>
        <p:spPr bwMode="auto">
          <a:xfrm>
            <a:off x="3655259" y="6329492"/>
            <a:ext cx="916741" cy="5285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altLang="zh-CN" sz="2800" dirty="0" smtClean="0">
                <a:solidFill>
                  <a:srgbClr val="800000"/>
                </a:solidFill>
              </a:rPr>
              <a:t>HI</a:t>
            </a:r>
            <a:endParaRPr lang="zh-CN" altLang="en-US" sz="2800" dirty="0">
              <a:solidFill>
                <a:srgbClr val="800000"/>
              </a:solidFill>
              <a:latin typeface="+mn-lt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75" y="1680430"/>
            <a:ext cx="59912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25354" y="1139920"/>
            <a:ext cx="8208963" cy="4954588"/>
            <a:chOff x="323850" y="1412875"/>
            <a:chExt cx="8208963" cy="4954588"/>
          </a:xfrm>
        </p:grpSpPr>
        <p:sp>
          <p:nvSpPr>
            <p:cNvPr id="5" name="文本框 17410"/>
            <p:cNvSpPr txBox="1">
              <a:spLocks noChangeArrowheads="1"/>
            </p:cNvSpPr>
            <p:nvPr/>
          </p:nvSpPr>
          <p:spPr bwMode="auto">
            <a:xfrm>
              <a:off x="539750" y="1520825"/>
              <a:ext cx="936625" cy="2657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Garamond" panose="02020404030301010803" pitchFamily="18" charset="0"/>
                </a:rPr>
                <a:t>Ca</a:t>
              </a:r>
              <a:r>
                <a:rPr lang="en-US" altLang="zh-CN" sz="2400" b="1" baseline="30000" dirty="0">
                  <a:latin typeface="Garamond" panose="02020404030301010803" pitchFamily="18" charset="0"/>
                </a:rPr>
                <a:t>2+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Garamond" panose="02020404030301010803" pitchFamily="18" charset="0"/>
                </a:rPr>
                <a:t>Mg</a:t>
              </a:r>
              <a:r>
                <a:rPr lang="en-US" altLang="zh-CN" sz="2400" b="1" baseline="30000" dirty="0">
                  <a:latin typeface="Garamond" panose="02020404030301010803" pitchFamily="18" charset="0"/>
                </a:rPr>
                <a:t>2</a:t>
              </a:r>
              <a:r>
                <a:rPr lang="en-US" altLang="zh-CN" sz="2400" b="1" baseline="30000" dirty="0">
                  <a:latin typeface="Garamond" panose="02020404030301010803" pitchFamily="18" charset="0"/>
                  <a:hlinkClick r:id="" action="ppaction://hlinkshowjump?jump=previousslide"/>
                </a:rPr>
                <a:t>+</a:t>
              </a:r>
              <a:endParaRPr lang="en-US" altLang="zh-CN" sz="2400" b="1" dirty="0">
                <a:latin typeface="Garamond" panose="02020404030301010803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Garamond" panose="02020404030301010803" pitchFamily="18" charset="0"/>
                </a:rPr>
                <a:t>SO</a:t>
              </a:r>
              <a:r>
                <a:rPr lang="en-US" altLang="zh-CN" sz="2400" b="1" baseline="-25000" dirty="0">
                  <a:latin typeface="Garamond" panose="02020404030301010803" pitchFamily="18" charset="0"/>
                </a:rPr>
                <a:t>4</a:t>
              </a:r>
              <a:r>
                <a:rPr lang="en-US" altLang="zh-CN" sz="2400" b="1" baseline="30000" dirty="0">
                  <a:latin typeface="Garamond" panose="02020404030301010803" pitchFamily="18" charset="0"/>
                </a:rPr>
                <a:t>2-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Garamond" panose="02020404030301010803" pitchFamily="18" charset="0"/>
                </a:rPr>
                <a:t>Na</a:t>
              </a:r>
              <a:r>
                <a:rPr lang="en-US" altLang="zh-CN" sz="2400" b="1" baseline="30000" dirty="0">
                  <a:latin typeface="Garamond" panose="02020404030301010803" pitchFamily="18" charset="0"/>
                </a:rPr>
                <a:t>+</a:t>
              </a:r>
              <a:r>
                <a:rPr lang="en-US" altLang="zh-CN" sz="2400" b="1" dirty="0">
                  <a:latin typeface="Garamond" panose="02020404030301010803" pitchFamily="18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Garamond" panose="02020404030301010803" pitchFamily="18" charset="0"/>
                </a:rPr>
                <a:t>Cl</a:t>
              </a:r>
              <a:r>
                <a:rPr lang="en-US" altLang="zh-CN" sz="2400" b="1" baseline="30000" dirty="0">
                  <a:latin typeface="Garamond" panose="02020404030301010803" pitchFamily="18" charset="0"/>
                </a:rPr>
                <a:t>-</a:t>
              </a:r>
            </a:p>
          </p:txBody>
        </p:sp>
        <p:sp>
          <p:nvSpPr>
            <p:cNvPr id="6" name="文本框 17411"/>
            <p:cNvSpPr txBox="1">
              <a:spLocks noChangeArrowheads="1"/>
            </p:cNvSpPr>
            <p:nvPr/>
          </p:nvSpPr>
          <p:spPr bwMode="auto">
            <a:xfrm>
              <a:off x="3600450" y="1412875"/>
              <a:ext cx="936625" cy="2657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Garamond" panose="02020404030301010803" pitchFamily="18" charset="0"/>
                </a:rPr>
                <a:t>Ca</a:t>
              </a:r>
              <a:r>
                <a:rPr lang="en-US" altLang="zh-CN" sz="2400" b="1" baseline="30000" dirty="0">
                  <a:latin typeface="Garamond" panose="02020404030301010803" pitchFamily="18" charset="0"/>
                </a:rPr>
                <a:t>2+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solidFill>
                    <a:srgbClr val="A50021"/>
                  </a:solidFill>
                  <a:latin typeface="Garamond" panose="02020404030301010803" pitchFamily="18" charset="0"/>
                </a:rPr>
                <a:t>OH</a:t>
              </a:r>
              <a:r>
                <a:rPr lang="en-US" altLang="zh-CN" sz="2400" b="1" baseline="30000" dirty="0" smtClean="0">
                  <a:solidFill>
                    <a:srgbClr val="A50021"/>
                  </a:solidFill>
                  <a:latin typeface="Garamond" panose="02020404030301010803" pitchFamily="18" charset="0"/>
                </a:rPr>
                <a:t>-</a:t>
              </a:r>
              <a:endParaRPr lang="en-US" altLang="zh-CN" sz="2400" b="1" dirty="0" smtClean="0">
                <a:solidFill>
                  <a:srgbClr val="A50021"/>
                </a:solidFill>
                <a:latin typeface="Garamond" panose="02020404030301010803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latin typeface="Garamond" panose="02020404030301010803" pitchFamily="18" charset="0"/>
                </a:rPr>
                <a:t>SO</a:t>
              </a:r>
              <a:r>
                <a:rPr lang="en-US" altLang="zh-CN" sz="2400" b="1" baseline="-25000" dirty="0" smtClean="0">
                  <a:latin typeface="Garamond" panose="02020404030301010803" pitchFamily="18" charset="0"/>
                </a:rPr>
                <a:t>4</a:t>
              </a:r>
              <a:r>
                <a:rPr lang="en-US" altLang="zh-CN" sz="2400" b="1" baseline="30000" dirty="0" smtClean="0">
                  <a:latin typeface="Garamond" panose="02020404030301010803" pitchFamily="18" charset="0"/>
                </a:rPr>
                <a:t>2-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latin typeface="Garamond" panose="02020404030301010803" pitchFamily="18" charset="0"/>
                </a:rPr>
                <a:t>Na</a:t>
              </a:r>
              <a:r>
                <a:rPr lang="en-US" altLang="zh-CN" sz="2400" b="1" baseline="30000" dirty="0">
                  <a:latin typeface="Garamond" panose="02020404030301010803" pitchFamily="18" charset="0"/>
                </a:rPr>
                <a:t>+</a:t>
              </a:r>
              <a:r>
                <a:rPr lang="en-US" altLang="zh-CN" sz="2400" b="1" dirty="0">
                  <a:latin typeface="Garamond" panose="02020404030301010803" pitchFamily="18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Garamond" panose="02020404030301010803" pitchFamily="18" charset="0"/>
                </a:rPr>
                <a:t>Cl</a:t>
              </a:r>
              <a:r>
                <a:rPr lang="en-US" altLang="zh-CN" sz="2400" b="1" baseline="30000" dirty="0">
                  <a:latin typeface="Garamond" panose="02020404030301010803" pitchFamily="18" charset="0"/>
                </a:rPr>
                <a:t>-</a:t>
              </a:r>
            </a:p>
          </p:txBody>
        </p:sp>
        <p:sp>
          <p:nvSpPr>
            <p:cNvPr id="7" name="文本框 17412"/>
            <p:cNvSpPr txBox="1">
              <a:spLocks noChangeArrowheads="1"/>
            </p:cNvSpPr>
            <p:nvPr/>
          </p:nvSpPr>
          <p:spPr bwMode="auto">
            <a:xfrm>
              <a:off x="6983413" y="1592263"/>
              <a:ext cx="936625" cy="26776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Garamond" panose="02020404030301010803" pitchFamily="18" charset="0"/>
                </a:rPr>
                <a:t>Ca</a:t>
              </a:r>
              <a:r>
                <a:rPr lang="en-US" altLang="zh-CN" sz="2400" b="1" baseline="30000" dirty="0">
                  <a:latin typeface="Garamond" panose="02020404030301010803" pitchFamily="18" charset="0"/>
                </a:rPr>
                <a:t>2</a:t>
              </a:r>
              <a:r>
                <a:rPr lang="en-US" altLang="zh-CN" sz="2400" b="1" baseline="30000" dirty="0" smtClean="0">
                  <a:latin typeface="Garamond" panose="02020404030301010803" pitchFamily="18" charset="0"/>
                </a:rPr>
                <a:t>+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solidFill>
                    <a:srgbClr val="A50021"/>
                  </a:solidFill>
                  <a:latin typeface="Garamond" panose="02020404030301010803" pitchFamily="18" charset="0"/>
                </a:rPr>
                <a:t>OH</a:t>
              </a:r>
              <a:r>
                <a:rPr lang="en-US" altLang="zh-CN" sz="2400" b="1" baseline="30000" dirty="0" smtClean="0">
                  <a:solidFill>
                    <a:srgbClr val="A50021"/>
                  </a:solidFill>
                  <a:latin typeface="Garamond" panose="02020404030301010803" pitchFamily="18" charset="0"/>
                </a:rPr>
                <a:t>-</a:t>
              </a:r>
              <a:endParaRPr lang="en-US" altLang="zh-CN" sz="2400" b="1" baseline="30000" dirty="0">
                <a:solidFill>
                  <a:srgbClr val="A50021"/>
                </a:solidFill>
                <a:latin typeface="Garamond" panose="02020404030301010803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solidFill>
                    <a:srgbClr val="A50021"/>
                  </a:solidFill>
                  <a:latin typeface="Garamond" panose="02020404030301010803" pitchFamily="18" charset="0"/>
                </a:rPr>
                <a:t>Ba</a:t>
              </a:r>
              <a:r>
                <a:rPr lang="en-US" altLang="zh-CN" sz="2400" b="1" baseline="30000" dirty="0" smtClean="0">
                  <a:solidFill>
                    <a:srgbClr val="A50021"/>
                  </a:solidFill>
                  <a:latin typeface="Garamond" panose="02020404030301010803" pitchFamily="18" charset="0"/>
                </a:rPr>
                <a:t>2</a:t>
              </a:r>
              <a:r>
                <a:rPr lang="en-US" altLang="zh-CN" sz="2400" b="1" baseline="30000" dirty="0">
                  <a:solidFill>
                    <a:srgbClr val="A50021"/>
                  </a:solidFill>
                  <a:latin typeface="Garamond" panose="02020404030301010803" pitchFamily="18" charset="0"/>
                </a:rPr>
                <a:t>+</a:t>
              </a:r>
              <a:r>
                <a:rPr lang="en-US" altLang="zh-CN" sz="2400" b="1" dirty="0">
                  <a:solidFill>
                    <a:srgbClr val="A50021"/>
                  </a:solidFill>
                  <a:latin typeface="Garamond" panose="02020404030301010803" pitchFamily="18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Garamond" panose="02020404030301010803" pitchFamily="18" charset="0"/>
                </a:rPr>
                <a:t>Na</a:t>
              </a:r>
              <a:r>
                <a:rPr lang="en-US" altLang="zh-CN" sz="2400" b="1" baseline="30000" dirty="0">
                  <a:latin typeface="Garamond" panose="02020404030301010803" pitchFamily="18" charset="0"/>
                </a:rPr>
                <a:t>+</a:t>
              </a:r>
              <a:r>
                <a:rPr lang="en-US" altLang="zh-CN" sz="2400" b="1" dirty="0">
                  <a:latin typeface="Garamond" panose="02020404030301010803" pitchFamily="18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Garamond" panose="02020404030301010803" pitchFamily="18" charset="0"/>
                </a:rPr>
                <a:t>Cl</a:t>
              </a:r>
              <a:r>
                <a:rPr lang="en-US" altLang="zh-CN" sz="2400" b="1" baseline="30000" dirty="0">
                  <a:latin typeface="Garamond" panose="02020404030301010803" pitchFamily="18" charset="0"/>
                </a:rPr>
                <a:t>-</a:t>
              </a:r>
            </a:p>
          </p:txBody>
        </p:sp>
        <p:sp>
          <p:nvSpPr>
            <p:cNvPr id="8" name="文本框 17413"/>
            <p:cNvSpPr txBox="1">
              <a:spLocks noChangeArrowheads="1"/>
            </p:cNvSpPr>
            <p:nvPr/>
          </p:nvSpPr>
          <p:spPr bwMode="auto">
            <a:xfrm>
              <a:off x="2519363" y="4257675"/>
              <a:ext cx="936625" cy="21097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A50021"/>
                  </a:solidFill>
                  <a:latin typeface="Garamond" panose="02020404030301010803" pitchFamily="18" charset="0"/>
                </a:rPr>
                <a:t>CO</a:t>
              </a:r>
              <a:r>
                <a:rPr lang="en-US" altLang="zh-CN" sz="2400" b="1" baseline="-25000" dirty="0">
                  <a:solidFill>
                    <a:srgbClr val="A50021"/>
                  </a:solidFill>
                  <a:latin typeface="Garamond" panose="02020404030301010803" pitchFamily="18" charset="0"/>
                </a:rPr>
                <a:t>3</a:t>
              </a:r>
              <a:r>
                <a:rPr lang="en-US" altLang="zh-CN" sz="2400" b="1" baseline="30000" dirty="0">
                  <a:solidFill>
                    <a:srgbClr val="A50021"/>
                  </a:solidFill>
                  <a:latin typeface="Garamond" panose="02020404030301010803" pitchFamily="18" charset="0"/>
                </a:rPr>
                <a:t>2-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A50021"/>
                  </a:solidFill>
                  <a:latin typeface="Garamond" panose="02020404030301010803" pitchFamily="18" charset="0"/>
                </a:rPr>
                <a:t>OH</a:t>
              </a:r>
              <a:r>
                <a:rPr lang="en-US" altLang="zh-CN" sz="2400" b="1" baseline="30000" dirty="0">
                  <a:solidFill>
                    <a:srgbClr val="A50021"/>
                  </a:solidFill>
                  <a:latin typeface="Garamond" panose="02020404030301010803" pitchFamily="18" charset="0"/>
                </a:rPr>
                <a:t>-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Garamond" panose="02020404030301010803" pitchFamily="18" charset="0"/>
                </a:rPr>
                <a:t>Na</a:t>
              </a:r>
              <a:r>
                <a:rPr lang="en-US" altLang="zh-CN" sz="2400" b="1" baseline="30000" dirty="0">
                  <a:latin typeface="Garamond" panose="02020404030301010803" pitchFamily="18" charset="0"/>
                </a:rPr>
                <a:t>+</a:t>
              </a:r>
              <a:r>
                <a:rPr lang="en-US" altLang="zh-CN" sz="2400" b="1" dirty="0">
                  <a:latin typeface="Garamond" panose="02020404030301010803" pitchFamily="18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Garamond" panose="02020404030301010803" pitchFamily="18" charset="0"/>
                </a:rPr>
                <a:t>Cl</a:t>
              </a:r>
              <a:r>
                <a:rPr lang="en-US" altLang="zh-CN" sz="2400" b="1" baseline="30000" dirty="0">
                  <a:latin typeface="Garamond" panose="02020404030301010803" pitchFamily="18" charset="0"/>
                </a:rPr>
                <a:t>-</a:t>
              </a:r>
            </a:p>
          </p:txBody>
        </p:sp>
        <p:grpSp>
          <p:nvGrpSpPr>
            <p:cNvPr id="9" name="组合 17414"/>
            <p:cNvGrpSpPr/>
            <p:nvPr/>
          </p:nvGrpSpPr>
          <p:grpSpPr bwMode="auto">
            <a:xfrm>
              <a:off x="4929191" y="2428868"/>
              <a:ext cx="1908176" cy="468313"/>
              <a:chOff x="975" y="1502"/>
              <a:chExt cx="1202" cy="295"/>
            </a:xfrm>
          </p:grpSpPr>
          <p:sp>
            <p:nvSpPr>
              <p:cNvPr id="22" name="文本框 17415"/>
              <p:cNvSpPr txBox="1">
                <a:spLocks noChangeArrowheads="1"/>
              </p:cNvSpPr>
              <p:nvPr/>
            </p:nvSpPr>
            <p:spPr bwMode="auto">
              <a:xfrm>
                <a:off x="1066" y="1502"/>
                <a:ext cx="1111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dirty="0">
                    <a:solidFill>
                      <a:srgbClr val="A50021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过量</a:t>
                </a:r>
                <a:r>
                  <a:rPr lang="en-US" altLang="zh-CN" sz="24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BaCl</a:t>
                </a:r>
                <a:r>
                  <a:rPr lang="en-US" altLang="zh-CN" sz="2400" baseline="-25000" dirty="0">
                    <a:solidFill>
                      <a:srgbClr val="A50021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400" dirty="0">
                  <a:solidFill>
                    <a:srgbClr val="A5002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直接连接符 17416"/>
              <p:cNvSpPr>
                <a:spLocks noChangeShapeType="1"/>
              </p:cNvSpPr>
              <p:nvPr/>
            </p:nvSpPr>
            <p:spPr bwMode="auto">
              <a:xfrm>
                <a:off x="975" y="1797"/>
                <a:ext cx="11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组合 17417"/>
            <p:cNvGrpSpPr/>
            <p:nvPr/>
          </p:nvGrpSpPr>
          <p:grpSpPr bwMode="auto">
            <a:xfrm>
              <a:off x="1500169" y="2357430"/>
              <a:ext cx="2087563" cy="457200"/>
              <a:chOff x="2925" y="1548"/>
              <a:chExt cx="1315" cy="288"/>
            </a:xfrm>
          </p:grpSpPr>
          <p:sp>
            <p:nvSpPr>
              <p:cNvPr id="20" name="文本框 17418"/>
              <p:cNvSpPr txBox="1">
                <a:spLocks noChangeArrowheads="1"/>
              </p:cNvSpPr>
              <p:nvPr/>
            </p:nvSpPr>
            <p:spPr bwMode="auto">
              <a:xfrm>
                <a:off x="3016" y="1548"/>
                <a:ext cx="1224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solidFill>
                      <a:srgbClr val="A50021"/>
                    </a:solidFill>
                    <a:latin typeface="Garamond" panose="02020404030301010803" pitchFamily="18" charset="0"/>
                  </a:rPr>
                  <a:t>过量</a:t>
                </a:r>
                <a:r>
                  <a:rPr lang="en-US" altLang="zh-CN" sz="2400" b="1" dirty="0">
                    <a:solidFill>
                      <a:srgbClr val="A50021"/>
                    </a:solidFill>
                    <a:latin typeface="Garamond" panose="02020404030301010803" pitchFamily="18" charset="0"/>
                  </a:rPr>
                  <a:t>NaOH</a:t>
                </a:r>
              </a:p>
            </p:txBody>
          </p:sp>
          <p:sp>
            <p:nvSpPr>
              <p:cNvPr id="21" name="直接连接符 17419"/>
              <p:cNvSpPr>
                <a:spLocks noChangeShapeType="1"/>
              </p:cNvSpPr>
              <p:nvPr/>
            </p:nvSpPr>
            <p:spPr bwMode="auto">
              <a:xfrm>
                <a:off x="2925" y="1813"/>
                <a:ext cx="1293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组合 17420"/>
            <p:cNvGrpSpPr/>
            <p:nvPr/>
          </p:nvGrpSpPr>
          <p:grpSpPr bwMode="auto">
            <a:xfrm>
              <a:off x="323850" y="4797427"/>
              <a:ext cx="2087563" cy="1016001"/>
              <a:chOff x="204" y="3022"/>
              <a:chExt cx="1315" cy="640"/>
            </a:xfrm>
          </p:grpSpPr>
          <p:sp>
            <p:nvSpPr>
              <p:cNvPr id="18" name="文本框 17421"/>
              <p:cNvSpPr txBox="1">
                <a:spLocks noChangeArrowheads="1"/>
              </p:cNvSpPr>
              <p:nvPr/>
            </p:nvSpPr>
            <p:spPr bwMode="auto">
              <a:xfrm>
                <a:off x="272" y="3022"/>
                <a:ext cx="1247" cy="64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solidFill>
                      <a:srgbClr val="A50021"/>
                    </a:solidFill>
                    <a:latin typeface="Garamond" panose="02020404030301010803" pitchFamily="18" charset="0"/>
                  </a:rPr>
                  <a:t>过量</a:t>
                </a:r>
                <a:r>
                  <a:rPr lang="en-US" altLang="zh-CN" sz="2400" b="1" dirty="0">
                    <a:solidFill>
                      <a:srgbClr val="A50021"/>
                    </a:solidFill>
                    <a:latin typeface="Garamond" panose="02020404030301010803" pitchFamily="18" charset="0"/>
                  </a:rPr>
                  <a:t>Na</a:t>
                </a:r>
                <a:r>
                  <a:rPr lang="en-US" altLang="zh-CN" sz="2400" b="1" baseline="-25000" dirty="0">
                    <a:solidFill>
                      <a:srgbClr val="A50021"/>
                    </a:solidFill>
                    <a:latin typeface="Garamond" panose="02020404030301010803" pitchFamily="18" charset="0"/>
                  </a:rPr>
                  <a:t>2</a:t>
                </a:r>
                <a:r>
                  <a:rPr lang="en-US" altLang="zh-CN" sz="2400" b="1" dirty="0">
                    <a:solidFill>
                      <a:srgbClr val="A50021"/>
                    </a:solidFill>
                    <a:latin typeface="Garamond" panose="02020404030301010803" pitchFamily="18" charset="0"/>
                  </a:rPr>
                  <a:t>CO</a:t>
                </a:r>
                <a:r>
                  <a:rPr lang="en-US" altLang="zh-CN" sz="2400" b="1" baseline="-25000" dirty="0">
                    <a:solidFill>
                      <a:srgbClr val="A50021"/>
                    </a:solidFill>
                    <a:latin typeface="Garamond" panose="02020404030301010803" pitchFamily="18" charset="0"/>
                  </a:rPr>
                  <a:t>3</a:t>
                </a:r>
                <a:endParaRPr lang="en-US" altLang="zh-CN" sz="2400" b="1" dirty="0">
                  <a:solidFill>
                    <a:srgbClr val="A50021"/>
                  </a:solidFill>
                  <a:latin typeface="Garamond" panose="02020404030301010803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CN" sz="2400" b="1" dirty="0">
                    <a:latin typeface="Garamond" panose="02020404030301010803" pitchFamily="18" charset="0"/>
                  </a:rPr>
                  <a:t>     </a:t>
                </a:r>
                <a:r>
                  <a:rPr lang="zh-CN" altLang="en-US" sz="2400" b="1" dirty="0">
                    <a:latin typeface="Garamond" panose="02020404030301010803" pitchFamily="18" charset="0"/>
                  </a:rPr>
                  <a:t>过滤</a:t>
                </a:r>
                <a:endParaRPr lang="zh-CN" altLang="en-US" sz="2400" b="1" baseline="-25000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19" name="直接连接符 17422"/>
              <p:cNvSpPr>
                <a:spLocks noChangeShapeType="1"/>
              </p:cNvSpPr>
              <p:nvPr/>
            </p:nvSpPr>
            <p:spPr bwMode="auto">
              <a:xfrm>
                <a:off x="204" y="3348"/>
                <a:ext cx="129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" name="文本框 17423"/>
            <p:cNvSpPr txBox="1">
              <a:spLocks noChangeArrowheads="1"/>
            </p:cNvSpPr>
            <p:nvPr/>
          </p:nvSpPr>
          <p:spPr bwMode="auto">
            <a:xfrm>
              <a:off x="7596188" y="4868863"/>
              <a:ext cx="936625" cy="831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Garamond" panose="02020404030301010803" pitchFamily="18" charset="0"/>
                  <a:hlinkClick r:id="" action="ppaction://hlinkshowjump?jump=previousslide"/>
                </a:rPr>
                <a:t>Na</a:t>
              </a:r>
              <a:r>
                <a:rPr lang="en-US" altLang="zh-CN" sz="2400" b="1" baseline="30000" dirty="0">
                  <a:latin typeface="Garamond" panose="02020404030301010803" pitchFamily="18" charset="0"/>
                  <a:hlinkClick r:id="" action="ppaction://hlinkshowjump?jump=previousslide"/>
                </a:rPr>
                <a:t>+</a:t>
              </a:r>
              <a:r>
                <a:rPr lang="en-US" altLang="zh-CN" sz="2400" b="1" dirty="0">
                  <a:latin typeface="Garamond" panose="02020404030301010803" pitchFamily="18" charset="0"/>
                  <a:hlinkClick r:id="" action="ppaction://hlinkshowjump?jump=previousslide"/>
                </a:rPr>
                <a:t> Cl</a:t>
              </a:r>
              <a:r>
                <a:rPr lang="en-US" altLang="zh-CN" sz="2400" b="1" baseline="30000" dirty="0">
                  <a:latin typeface="Garamond" panose="02020404030301010803" pitchFamily="18" charset="0"/>
                  <a:hlinkClick r:id="" action="ppaction://hlinkshowjump?jump=previousslide"/>
                </a:rPr>
                <a:t>-</a:t>
              </a:r>
              <a:endParaRPr lang="en-US" altLang="zh-CN" sz="2400" b="1" baseline="30000" dirty="0">
                <a:latin typeface="Garamond" panose="02020404030301010803" pitchFamily="18" charset="0"/>
              </a:endParaRPr>
            </a:p>
          </p:txBody>
        </p:sp>
        <p:grpSp>
          <p:nvGrpSpPr>
            <p:cNvPr id="13" name="组合 17424"/>
            <p:cNvGrpSpPr/>
            <p:nvPr/>
          </p:nvGrpSpPr>
          <p:grpSpPr bwMode="auto">
            <a:xfrm>
              <a:off x="5724525" y="4868863"/>
              <a:ext cx="1692275" cy="457200"/>
              <a:chOff x="2268" y="3029"/>
              <a:chExt cx="1066" cy="288"/>
            </a:xfrm>
          </p:grpSpPr>
          <p:sp>
            <p:nvSpPr>
              <p:cNvPr id="16" name="文本框 17425"/>
              <p:cNvSpPr txBox="1">
                <a:spLocks noChangeArrowheads="1"/>
              </p:cNvSpPr>
              <p:nvPr/>
            </p:nvSpPr>
            <p:spPr bwMode="auto">
              <a:xfrm>
                <a:off x="2358" y="3029"/>
                <a:ext cx="930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solidFill>
                      <a:srgbClr val="A50021"/>
                    </a:solidFill>
                    <a:latin typeface="Garamond" panose="02020404030301010803" pitchFamily="18" charset="0"/>
                  </a:rPr>
                  <a:t>适量</a:t>
                </a:r>
                <a:r>
                  <a:rPr lang="en-US" altLang="zh-CN" sz="2400" b="1" dirty="0">
                    <a:solidFill>
                      <a:srgbClr val="A50021"/>
                    </a:solidFill>
                    <a:latin typeface="Garamond" panose="02020404030301010803" pitchFamily="18" charset="0"/>
                  </a:rPr>
                  <a:t>HCl</a:t>
                </a:r>
              </a:p>
            </p:txBody>
          </p:sp>
          <p:sp>
            <p:nvSpPr>
              <p:cNvPr id="17" name="直接连接符 17426"/>
              <p:cNvSpPr>
                <a:spLocks noChangeShapeType="1"/>
              </p:cNvSpPr>
              <p:nvPr/>
            </p:nvSpPr>
            <p:spPr bwMode="auto">
              <a:xfrm>
                <a:off x="2268" y="3317"/>
                <a:ext cx="10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" name="右箭头 13"/>
            <p:cNvSpPr>
              <a:spLocks noChangeArrowheads="1"/>
            </p:cNvSpPr>
            <p:nvPr/>
          </p:nvSpPr>
          <p:spPr bwMode="auto">
            <a:xfrm>
              <a:off x="3492500" y="5229225"/>
              <a:ext cx="936625" cy="73025"/>
            </a:xfrm>
            <a:prstGeom prst="rightArrow">
              <a:avLst>
                <a:gd name="adj1" fmla="val 50000"/>
                <a:gd name="adj2" fmla="val 32059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文本框 17428"/>
            <p:cNvSpPr txBox="1">
              <a:spLocks noChangeArrowheads="1"/>
            </p:cNvSpPr>
            <p:nvPr/>
          </p:nvSpPr>
          <p:spPr bwMode="auto">
            <a:xfrm>
              <a:off x="4716463" y="5084763"/>
              <a:ext cx="865187" cy="466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/>
                <a:t>过滤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6"/>
  <p:tag name="KSO_WM_TAG_VERSION" val="1.0"/>
  <p:tag name="KSO_WM_TEMPLATE_THUMBS_INDEX" val="1、3、6、7、10、12、14、17、18、19、22、27、28、35、36、37、38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80962_1"/>
  <p:tag name="KSO_WM_TEMPLATE_CATEGORY" val="basetag"/>
  <p:tag name="KSO_WM_TEMPLATE_INDEX" val="20163656"/>
  <p:tag name="KSO_WM_SLIDE_ID" val="custom20181639_1"/>
  <p:tag name="KSO_WM_SLIDE_INDEX" val="1"/>
  <p:tag name="KSO_WM_TEMPLATE_SUBCATEGORY" val="combine"/>
  <p:tag name="KSO_WM_TEMPLATE_THUMBS_INDEX" val="1、4、5、6、12、13、19、22、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f6a045d-e7b6-4598-89dd-5ed15a7c7e6a}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3622</Words>
  <Application>WPS 演示</Application>
  <PresentationFormat>自定义</PresentationFormat>
  <Paragraphs>451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Arial</vt:lpstr>
      <vt:lpstr>宋体</vt:lpstr>
      <vt:lpstr>Times New Roman</vt:lpstr>
      <vt:lpstr>黑体</vt:lpstr>
      <vt:lpstr>Courier New</vt:lpstr>
      <vt:lpstr>Wingdings</vt:lpstr>
      <vt:lpstr>楷体_GB2312</vt:lpstr>
      <vt:lpstr>Cambria Math</vt:lpstr>
      <vt:lpstr>Garamond</vt:lpstr>
      <vt:lpstr>Calibri</vt:lpstr>
      <vt:lpstr>华文中宋</vt:lpstr>
      <vt:lpstr>迷你简启体</vt:lpstr>
      <vt:lpstr>方正姚体</vt:lpstr>
      <vt:lpstr>1_自定义设计方案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探究高铁酸钾的性质 </vt:lpstr>
      <vt:lpstr>探究高铁酸钾的性质 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robin</cp:lastModifiedBy>
  <cp:revision>320</cp:revision>
  <dcterms:created xsi:type="dcterms:W3CDTF">2018-01-08T11:22:00Z</dcterms:created>
  <dcterms:modified xsi:type="dcterms:W3CDTF">2020-02-07T15:52:05Z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