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444" r:id="rId2"/>
    <p:sldId id="528" r:id="rId3"/>
    <p:sldId id="465" r:id="rId4"/>
    <p:sldId id="448" r:id="rId5"/>
    <p:sldId id="463" r:id="rId6"/>
    <p:sldId id="452" r:id="rId7"/>
    <p:sldId id="453" r:id="rId8"/>
    <p:sldId id="454" r:id="rId9"/>
    <p:sldId id="455" r:id="rId10"/>
    <p:sldId id="456" r:id="rId11"/>
    <p:sldId id="469" r:id="rId12"/>
    <p:sldId id="457" r:id="rId13"/>
    <p:sldId id="526" r:id="rId14"/>
    <p:sldId id="458" r:id="rId15"/>
    <p:sldId id="472" r:id="rId16"/>
    <p:sldId id="459" r:id="rId17"/>
    <p:sldId id="460" r:id="rId18"/>
    <p:sldId id="461" r:id="rId19"/>
    <p:sldId id="462" r:id="rId20"/>
    <p:sldId id="479" r:id="rId21"/>
    <p:sldId id="481" r:id="rId22"/>
    <p:sldId id="484" r:id="rId23"/>
    <p:sldId id="486" r:id="rId24"/>
    <p:sldId id="505" r:id="rId25"/>
    <p:sldId id="489" r:id="rId26"/>
    <p:sldId id="503" r:id="rId27"/>
    <p:sldId id="529" r:id="rId28"/>
    <p:sldId id="490" r:id="rId29"/>
    <p:sldId id="491" r:id="rId30"/>
    <p:sldId id="488" r:id="rId31"/>
    <p:sldId id="498" r:id="rId32"/>
    <p:sldId id="497" r:id="rId33"/>
    <p:sldId id="500" r:id="rId34"/>
    <p:sldId id="502" r:id="rId35"/>
  </p:sldIdLst>
  <p:sldSz cx="12192000" cy="6858000"/>
  <p:notesSz cx="7104063" cy="10234613"/>
  <p:embeddedFontLst>
    <p:embeddedFont>
      <p:font typeface="迷你简启体" charset="-122"/>
      <p:regular r:id="rId37"/>
    </p:embeddedFont>
    <p:embeddedFont>
      <p:font typeface="黑体" pitchFamily="49" charset="-122"/>
      <p:regular r:id="rId38"/>
    </p:embeddedFont>
    <p:embeddedFont>
      <p:font typeface="Calibri" pitchFamily="34" charset="0"/>
      <p:regular r:id="rId39"/>
      <p:bold r:id="rId40"/>
      <p:italic r:id="rId41"/>
      <p:boldItalic r:id="rId42"/>
    </p:embeddedFont>
    <p:embeddedFont>
      <p:font typeface="方正姚体" pitchFamily="2" charset="-122"/>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2327"/>
    <a:srgbClr val="A7272B"/>
    <a:srgbClr val="BD2529"/>
    <a:srgbClr val="FF5050"/>
    <a:srgbClr val="C922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0" d="100"/>
          <a:sy n="70" d="100"/>
        </p:scale>
        <p:origin x="-1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2020/2/4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423187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2F0258-32E6-48E1-910D-ABFBEFAD65DB}" type="slidenum">
              <a:rPr lang="zh-CN" altLang="en-US" smtClean="0"/>
              <a:pPr/>
              <a:t>27</a:t>
            </a:fld>
            <a:endParaRPr lang="zh-CN" altLang="en-US"/>
          </a:p>
        </p:txBody>
      </p:sp>
    </p:spTree>
    <p:extLst>
      <p:ext uri="{BB962C8B-B14F-4D97-AF65-F5344CB8AC3E}">
        <p14:creationId xmlns:p14="http://schemas.microsoft.com/office/powerpoint/2010/main" xmlns="" val="3250164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7" name="梯形 6"/>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0" y="6540649"/>
            <a:ext cx="12192000" cy="317351"/>
          </a:xfrm>
          <a:prstGeom prst="rect">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5491480" y="1470800"/>
            <a:ext cx="1209040" cy="706755"/>
          </a:xfrm>
          <a:prstGeom prst="rect">
            <a:avLst/>
          </a:prstGeom>
          <a:noFill/>
          <a:effectLst/>
        </p:spPr>
        <p:txBody>
          <a:bodyPr wrap="none" rtlCol="0">
            <a:spAutoFit/>
          </a:bodyPr>
          <a:lstStyle/>
          <a:p>
            <a:pPr algn="ctr"/>
            <a:r>
              <a:rPr lang="en-US" altLang="zh-CN" sz="4000" b="1" dirty="0" smtClean="0">
                <a:solidFill>
                  <a:schemeClr val="bg1"/>
                </a:solidFill>
                <a:latin typeface="方正姚体" panose="02010601030101010101" pitchFamily="2" charset="-122"/>
              </a:rPr>
              <a:t>2017</a:t>
            </a:r>
            <a:endParaRPr lang="en-US" altLang="zh-CN" sz="3200" b="1" dirty="0" smtClean="0">
              <a:solidFill>
                <a:schemeClr val="bg1"/>
              </a:solidFill>
              <a:latin typeface="方正姚体" panose="02010601030101010101" pitchFamily="2" charset="-122"/>
            </a:endParaRPr>
          </a:p>
        </p:txBody>
      </p:sp>
      <p:sp>
        <p:nvSpPr>
          <p:cNvPr id="10" name="同心圆 9"/>
          <p:cNvSpPr/>
          <p:nvPr/>
        </p:nvSpPr>
        <p:spPr>
          <a:xfrm>
            <a:off x="5332207" y="1129552"/>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 name="标题 1"/>
          <p:cNvSpPr>
            <a:spLocks noGrp="1"/>
          </p:cNvSpPr>
          <p:nvPr>
            <p:ph type="ctrTitle"/>
          </p:nvPr>
        </p:nvSpPr>
        <p:spPr>
          <a:xfrm>
            <a:off x="1524000" y="2841437"/>
            <a:ext cx="9144000" cy="1030476"/>
          </a:xfrm>
        </p:spPr>
        <p:txBody>
          <a:bodyPr anchor="b">
            <a:normAutofit/>
          </a:bodyPr>
          <a:lstStyle>
            <a:lvl1pPr algn="ctr">
              <a:defRPr sz="54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3181350" y="5031507"/>
            <a:ext cx="2705100" cy="47625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10"/>
                                        </p:tgtEl>
                                        <p:attrNameLst>
                                          <p:attrName>ppt_x</p:attrName>
                                          <p:attrName>ppt_y</p:attrName>
                                        </p:attrNameLst>
                                      </p:cBhvr>
                                      <p:rCtr x="28151" y="-116"/>
                                    </p:animMotion>
                                  </p:childTnLst>
                                </p:cTn>
                              </p:par>
                              <p:par>
                                <p:cTn id="7" presetID="53" presetClass="entr" presetSubtype="16"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pPr/>
              <a:t>‹#›</a:t>
            </a:fld>
            <a:endParaRPr lang="zh-CN" altLang="en-US"/>
          </a:p>
        </p:txBody>
      </p:sp>
      <p:sp>
        <p:nvSpPr>
          <p:cNvPr id="7" name="内容占位符 6"/>
          <p:cNvSpPr>
            <a:spLocks noGrp="1"/>
          </p:cNvSpPr>
          <p:nvPr>
            <p:ph sz="quarter" idx="13"/>
          </p:nvPr>
        </p:nvSpPr>
        <p:spPr>
          <a:xfrm>
            <a:off x="838200" y="930729"/>
            <a:ext cx="10515600" cy="5184320"/>
          </a:xfrm>
        </p:spPr>
        <p:txBody>
          <a:bodyPr anchor="ct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任意多边形 6"/>
          <p:cNvSpPr/>
          <p:nvPr/>
        </p:nvSpPr>
        <p:spPr>
          <a:xfrm>
            <a:off x="0" y="0"/>
            <a:ext cx="539877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endParaRPr>
          </a:p>
        </p:txBody>
      </p:sp>
      <p:sp>
        <p:nvSpPr>
          <p:cNvPr id="2" name="标题 1"/>
          <p:cNvSpPr>
            <a:spLocks noGrp="1"/>
          </p:cNvSpPr>
          <p:nvPr>
            <p:ph type="title" hasCustomPrompt="1"/>
          </p:nvPr>
        </p:nvSpPr>
        <p:spPr>
          <a:xfrm>
            <a:off x="0" y="1"/>
            <a:ext cx="4038600" cy="788670"/>
          </a:xfrm>
        </p:spPr>
        <p:txBody>
          <a:bodyPr>
            <a:normAutofit/>
          </a:bodyPr>
          <a:lstStyle>
            <a:lvl1pPr algn="ctr">
              <a:defRPr sz="4000" b="1">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idx="1"/>
          </p:nvPr>
        </p:nvSpPr>
        <p:spPr/>
        <p:txBody>
          <a:bodyP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6355080"/>
            <a:ext cx="12192000" cy="502920"/>
          </a:xfrm>
          <a:prstGeom prst="rect">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rot="10800000">
            <a:off x="4848094" y="1802755"/>
            <a:ext cx="2490700" cy="1554480"/>
          </a:xfrm>
          <a:custGeom>
            <a:avLst/>
            <a:gdLst>
              <a:gd name="connsiteX0" fmla="*/ 4735 w 1611630"/>
              <a:gd name="connsiteY0" fmla="*/ 0 h 1005840"/>
              <a:gd name="connsiteX1" fmla="*/ 1606895 w 1611630"/>
              <a:gd name="connsiteY1" fmla="*/ 0 h 1005840"/>
              <a:gd name="connsiteX2" fmla="*/ 1607470 w 1611630"/>
              <a:gd name="connsiteY2" fmla="*/ 4247 h 1005840"/>
              <a:gd name="connsiteX3" fmla="*/ 1611630 w 1611630"/>
              <a:gd name="connsiteY3" fmla="*/ 97155 h 1005840"/>
              <a:gd name="connsiteX4" fmla="*/ 805815 w 1611630"/>
              <a:gd name="connsiteY4" fmla="*/ 1005840 h 1005840"/>
              <a:gd name="connsiteX5" fmla="*/ 0 w 1611630"/>
              <a:gd name="connsiteY5" fmla="*/ 97155 h 1005840"/>
              <a:gd name="connsiteX6" fmla="*/ 4160 w 1611630"/>
              <a:gd name="connsiteY6" fmla="*/ 4247 h 1005840"/>
              <a:gd name="connsiteX7" fmla="*/ 4735 w 1611630"/>
              <a:gd name="connsiteY7" fmla="*/ 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1630" h="1005840">
                <a:moveTo>
                  <a:pt x="4735" y="0"/>
                </a:moveTo>
                <a:lnTo>
                  <a:pt x="1606895" y="0"/>
                </a:lnTo>
                <a:lnTo>
                  <a:pt x="1607470" y="4247"/>
                </a:lnTo>
                <a:cubicBezTo>
                  <a:pt x="1610221" y="34795"/>
                  <a:pt x="1611630" y="65789"/>
                  <a:pt x="1611630" y="97155"/>
                </a:cubicBezTo>
                <a:cubicBezTo>
                  <a:pt x="1611630" y="599008"/>
                  <a:pt x="1250854" y="1005840"/>
                  <a:pt x="805815" y="1005840"/>
                </a:cubicBezTo>
                <a:cubicBezTo>
                  <a:pt x="360776" y="1005840"/>
                  <a:pt x="0" y="599008"/>
                  <a:pt x="0" y="97155"/>
                </a:cubicBezTo>
                <a:cubicBezTo>
                  <a:pt x="0" y="65789"/>
                  <a:pt x="1410" y="34795"/>
                  <a:pt x="4160" y="4247"/>
                </a:cubicBezTo>
                <a:lnTo>
                  <a:pt x="4735"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4" name="直接连接符 13"/>
          <p:cNvCxnSpPr/>
          <p:nvPr/>
        </p:nvCxnSpPr>
        <p:spPr>
          <a:xfrm>
            <a:off x="2524125" y="3357235"/>
            <a:ext cx="7138638" cy="0"/>
          </a:xfrm>
          <a:prstGeom prst="line">
            <a:avLst/>
          </a:prstGeom>
          <a:ln>
            <a:solidFill>
              <a:srgbClr val="BC242A"/>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838200" y="3524250"/>
            <a:ext cx="10515600" cy="1200149"/>
          </a:xfrm>
        </p:spPr>
        <p:txBody>
          <a:bodyPr anchor="t">
            <a:normAutofit/>
          </a:bodyPr>
          <a:lstStyle>
            <a:lvl1pPr algn="ctr">
              <a:defRPr sz="7200"/>
            </a:lvl1pPr>
          </a:lstStyle>
          <a:p>
            <a:r>
              <a:rPr lang="zh-CN" altLang="en-US" dirty="0" smtClean="0"/>
              <a:t>编辑标题</a:t>
            </a:r>
            <a:endParaRPr lang="zh-CN" altLang="en-US" dirty="0"/>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任意多边形 7"/>
          <p:cNvSpPr/>
          <p:nvPr/>
        </p:nvSpPr>
        <p:spPr>
          <a:xfrm>
            <a:off x="0" y="0"/>
            <a:ext cx="5398770" cy="788670"/>
          </a:xfrm>
          <a:custGeom>
            <a:avLst/>
            <a:gdLst>
              <a:gd name="connsiteX0" fmla="*/ 0 w 5398770"/>
              <a:gd name="connsiteY0" fmla="*/ 0 h 674370"/>
              <a:gd name="connsiteX1" fmla="*/ 5398770 w 5398770"/>
              <a:gd name="connsiteY1" fmla="*/ 0 h 674370"/>
              <a:gd name="connsiteX2" fmla="*/ 4752791 w 5398770"/>
              <a:gd name="connsiteY2" fmla="*/ 674370 h 674370"/>
              <a:gd name="connsiteX3" fmla="*/ 0 w 5398770"/>
              <a:gd name="connsiteY3" fmla="*/ 674370 h 674370"/>
              <a:gd name="connsiteX4" fmla="*/ 0 w 5398770"/>
              <a:gd name="connsiteY4" fmla="*/ 0 h 674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770" h="674370">
                <a:moveTo>
                  <a:pt x="0" y="0"/>
                </a:moveTo>
                <a:lnTo>
                  <a:pt x="5398770" y="0"/>
                </a:lnTo>
                <a:lnTo>
                  <a:pt x="4752791" y="674370"/>
                </a:lnTo>
                <a:lnTo>
                  <a:pt x="0" y="674370"/>
                </a:lnTo>
                <a:lnTo>
                  <a:pt x="0" y="0"/>
                </a:lnTo>
                <a:close/>
              </a:path>
            </a:pathLst>
          </a:cu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prstClr val="white"/>
              </a:solidFill>
            </a:endParaRPr>
          </a:p>
        </p:txBody>
      </p:sp>
      <p:sp>
        <p:nvSpPr>
          <p:cNvPr id="2" name="标题 1"/>
          <p:cNvSpPr>
            <a:spLocks noGrp="1"/>
          </p:cNvSpPr>
          <p:nvPr>
            <p:ph type="title" hasCustomPrompt="1"/>
          </p:nvPr>
        </p:nvSpPr>
        <p:spPr>
          <a:xfrm>
            <a:off x="0" y="1"/>
            <a:ext cx="4038600" cy="788670"/>
          </a:xfrm>
        </p:spPr>
        <p:txBody>
          <a:bodyPr>
            <a:normAutofit/>
          </a:bodyPr>
          <a:lstStyle>
            <a:lvl1pPr algn="ctr">
              <a:defRPr sz="4000" b="1">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sz="half" idx="1"/>
          </p:nvPr>
        </p:nvSpPr>
        <p:spPr>
          <a:xfrm>
            <a:off x="838200" y="1825625"/>
            <a:ext cx="5181600" cy="4351338"/>
          </a:xfrm>
        </p:spPr>
        <p:txBody>
          <a:bodyP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1825625"/>
            <a:ext cx="5181600" cy="4351338"/>
          </a:xfrm>
        </p:spPr>
        <p:txBody>
          <a:bodyPr>
            <a:normAutofit/>
          </a:bodyPr>
          <a:lstStyle>
            <a:lvl1pPr marL="0" indent="0">
              <a:lnSpc>
                <a:spcPct val="120000"/>
              </a:lnSpc>
              <a:buNone/>
              <a:defRPr sz="2000">
                <a:solidFill>
                  <a:srgbClr val="2D3E50"/>
                </a:solidFill>
              </a:defRPr>
            </a:lvl1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8531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839453"/>
            <a:ext cx="5157787" cy="335021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8531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839453"/>
            <a:ext cx="5183188" cy="335021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6" name="梯形 5"/>
          <p:cNvSpPr/>
          <p:nvPr/>
        </p:nvSpPr>
        <p:spPr>
          <a:xfrm rot="10800000">
            <a:off x="1262231" y="-3"/>
            <a:ext cx="9667538" cy="301215"/>
          </a:xfrm>
          <a:prstGeom prst="trapezoid">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0" y="6540649"/>
            <a:ext cx="12192000" cy="317351"/>
          </a:xfrm>
          <a:prstGeom prst="rect">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5491480" y="1470800"/>
            <a:ext cx="1209040" cy="706755"/>
          </a:xfrm>
          <a:prstGeom prst="rect">
            <a:avLst/>
          </a:prstGeom>
          <a:noFill/>
          <a:effectLst/>
        </p:spPr>
        <p:txBody>
          <a:bodyPr wrap="none" rtlCol="0">
            <a:spAutoFit/>
          </a:bodyPr>
          <a:lstStyle/>
          <a:p>
            <a:pPr algn="ctr"/>
            <a:r>
              <a:rPr lang="en-US" altLang="zh-CN" sz="4000" b="1" dirty="0" smtClean="0">
                <a:solidFill>
                  <a:schemeClr val="bg1"/>
                </a:solidFill>
                <a:latin typeface="方正姚体" panose="02010601030101010101" pitchFamily="2" charset="-122"/>
              </a:rPr>
              <a:t>2017</a:t>
            </a:r>
            <a:endParaRPr lang="en-US" altLang="zh-CN" sz="3200" b="1" dirty="0" smtClean="0">
              <a:solidFill>
                <a:schemeClr val="bg1"/>
              </a:solidFill>
              <a:latin typeface="方正姚体" panose="02010601030101010101" pitchFamily="2" charset="-122"/>
            </a:endParaRPr>
          </a:p>
        </p:txBody>
      </p:sp>
      <p:sp>
        <p:nvSpPr>
          <p:cNvPr id="9" name="同心圆 8"/>
          <p:cNvSpPr/>
          <p:nvPr/>
        </p:nvSpPr>
        <p:spPr>
          <a:xfrm>
            <a:off x="5332207" y="1129552"/>
            <a:ext cx="1527586" cy="1527586"/>
          </a:xfrm>
          <a:prstGeom prst="donut">
            <a:avLst>
              <a:gd name="adj" fmla="val 63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 name="标题 1"/>
          <p:cNvSpPr>
            <a:spLocks noGrp="1"/>
          </p:cNvSpPr>
          <p:nvPr>
            <p:ph type="ctrTitle" hasCustomPrompt="1"/>
          </p:nvPr>
        </p:nvSpPr>
        <p:spPr>
          <a:xfrm>
            <a:off x="1524000" y="2841436"/>
            <a:ext cx="9144000" cy="1341477"/>
          </a:xfrm>
        </p:spPr>
        <p:txBody>
          <a:bodyPr anchor="t">
            <a:noAutofit/>
          </a:bodyPr>
          <a:lstStyle>
            <a:lvl1pPr algn="ctr">
              <a:defRPr sz="8000">
                <a:solidFill>
                  <a:schemeClr val="bg1"/>
                </a:solidFill>
              </a:defRPr>
            </a:lvl1pPr>
          </a:lstStyle>
          <a:p>
            <a:r>
              <a:rPr lang="zh-CN" altLang="en-US" dirty="0" smtClean="0"/>
              <a:t>编辑标题</a:t>
            </a:r>
            <a:endParaRPr lang="zh-CN" altLang="en-US" dirty="0"/>
          </a:p>
        </p:txBody>
      </p:sp>
      <p:sp>
        <p:nvSpPr>
          <p:cNvPr id="11" name="副标题 2"/>
          <p:cNvSpPr>
            <a:spLocks noGrp="1"/>
          </p:cNvSpPr>
          <p:nvPr>
            <p:ph type="subTitle" idx="1" hasCustomPrompt="1"/>
          </p:nvPr>
        </p:nvSpPr>
        <p:spPr>
          <a:xfrm>
            <a:off x="6705600" y="4982863"/>
            <a:ext cx="3352800" cy="47625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12" name="日期占位符 3"/>
          <p:cNvSpPr>
            <a:spLocks noGrp="1"/>
          </p:cNvSpPr>
          <p:nvPr>
            <p:ph type="dt" sz="half" idx="10"/>
          </p:nvPr>
        </p:nvSpPr>
        <p:spPr>
          <a:xfrm>
            <a:off x="838200" y="6356350"/>
            <a:ext cx="2743200" cy="365125"/>
          </a:xfrm>
        </p:spPr>
        <p:txBody>
          <a:bodyPr/>
          <a:lstStyle/>
          <a:p>
            <a:fld id="{0A0F2237-1CDC-4A9F-9B50-E2751CF02005}" type="datetimeFigureOut">
              <a:rPr lang="zh-CN" altLang="en-US" smtClean="0"/>
              <a:pPr/>
              <a:t>2020/2/4</a:t>
            </a:fld>
            <a:endParaRPr lang="zh-CN" altLang="en-US"/>
          </a:p>
        </p:txBody>
      </p:sp>
      <p:sp>
        <p:nvSpPr>
          <p:cNvPr id="13" name="页脚占位符 4"/>
          <p:cNvSpPr>
            <a:spLocks noGrp="1"/>
          </p:cNvSpPr>
          <p:nvPr>
            <p:ph type="ftr" sz="quarter" idx="11"/>
          </p:nvPr>
        </p:nvSpPr>
        <p:spPr>
          <a:xfrm>
            <a:off x="4038600" y="6356350"/>
            <a:ext cx="4114800" cy="365125"/>
          </a:xfrm>
        </p:spPr>
        <p:txBody>
          <a:bodyPr/>
          <a:lstStyle/>
          <a:p>
            <a:endParaRPr lang="zh-CN" altLang="en-US"/>
          </a:p>
        </p:txBody>
      </p:sp>
      <p:sp>
        <p:nvSpPr>
          <p:cNvPr id="14" name="灯片编号占位符 5"/>
          <p:cNvSpPr>
            <a:spLocks noGrp="1"/>
          </p:cNvSpPr>
          <p:nvPr>
            <p:ph type="sldNum" sz="quarter" idx="12"/>
          </p:nvPr>
        </p:nvSpPr>
        <p:spPr>
          <a:xfrm>
            <a:off x="8610600" y="6356350"/>
            <a:ext cx="2743200" cy="365125"/>
          </a:xfrm>
        </p:spPr>
        <p:txBody>
          <a:bodyPr/>
          <a:lstStyle/>
          <a:p>
            <a:fld id="{D60BD5C9-D31B-404C-B346-DE2E8DFE88CF}" type="slidenum">
              <a:rPr lang="zh-CN" altLang="en-US" smtClean="0"/>
              <a:pPr/>
              <a:t>‹#›</a:t>
            </a:fld>
            <a:endParaRPr lang="zh-CN" altLang="en-US"/>
          </a:p>
        </p:txBody>
      </p:sp>
      <p:sp>
        <p:nvSpPr>
          <p:cNvPr id="15" name="内容占位符 2"/>
          <p:cNvSpPr>
            <a:spLocks noGrp="1"/>
          </p:cNvSpPr>
          <p:nvPr>
            <p:ph idx="13" hasCustomPrompt="1"/>
          </p:nvPr>
        </p:nvSpPr>
        <p:spPr>
          <a:xfrm>
            <a:off x="2227057" y="4996506"/>
            <a:ext cx="3352800" cy="476251"/>
          </a:xfrm>
        </p:spPr>
        <p:txBody>
          <a:bodyPr/>
          <a:lstStyle>
            <a:lvl1pPr marL="0" indent="0" algn="l">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065 -0.00556 L 0.56367 -0.00764 " pathEditMode="relative" rAng="0" ptsTypes="AA">
                                      <p:cBhvr>
                                        <p:cTn id="6" dur="750" fill="hold"/>
                                        <p:tgtEl>
                                          <p:spTgt spid="9"/>
                                        </p:tgtEl>
                                        <p:attrNameLst>
                                          <p:attrName>ppt_x</p:attrName>
                                          <p:attrName>ppt_y</p:attrName>
                                        </p:attrNameLst>
                                      </p:cBhvr>
                                      <p:rCtr x="28151" y="-116"/>
                                    </p:animMotion>
                                  </p:childTnLst>
                                </p:cTn>
                              </p:par>
                              <p:par>
                                <p:cTn id="7" presetID="53" presetClass="entr" presetSubtype="16"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0BD5C9-D31B-404C-B346-DE2E8DFE88C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F2237-1CDC-4A9F-9B50-E2751CF02005}" type="datetimeFigureOut">
              <a:rPr lang="zh-CN" altLang="en-US" smtClean="0"/>
              <a:pPr/>
              <a:t>2020/2/4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BD5C9-D31B-404C-B346-DE2E8DFE88CF}" type="slidenum">
              <a:rPr lang="zh-CN" altLang="en-US" smtClean="0"/>
              <a:pPr/>
              <a:t>‹#›</a:t>
            </a:fld>
            <a:endParaRPr lang="zh-CN" altLang="en-US"/>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9050" y="4445"/>
            <a:ext cx="1703070" cy="6849110"/>
            <a:chOff x="77" y="7"/>
            <a:chExt cx="2682" cy="10786"/>
          </a:xfrm>
        </p:grpSpPr>
        <p:pic>
          <p:nvPicPr>
            <p:cNvPr id="8" name="图片 7" descr="IMG_9419_副本_副本01"/>
            <p:cNvPicPr>
              <a:picLocks noChangeAspect="1"/>
            </p:cNvPicPr>
            <p:nvPr/>
          </p:nvPicPr>
          <p:blipFill>
            <a:blip r:embed="rId17"/>
            <a:stretch>
              <a:fillRect/>
            </a:stretch>
          </p:blipFill>
          <p:spPr>
            <a:xfrm>
              <a:off x="77" y="7"/>
              <a:ext cx="2682" cy="10786"/>
            </a:xfrm>
            <a:prstGeom prst="rect">
              <a:avLst/>
            </a:prstGeom>
          </p:spPr>
        </p:pic>
        <p:sp>
          <p:nvSpPr>
            <p:cNvPr id="9" name="矩形 8"/>
            <p:cNvSpPr/>
            <p:nvPr/>
          </p:nvSpPr>
          <p:spPr>
            <a:xfrm>
              <a:off x="77" y="7"/>
              <a:ext cx="2683" cy="10786"/>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迷你简启体" panose="03000509000000000000" charset="-122"/>
          <a:ea typeface="迷你简启体" panose="03000509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迷你简启体" panose="03000509000000000000" charset="-122"/>
          <a:ea typeface="迷你简启体" panose="03000509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5.png"/><Relationship Id="rId4"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68170" y="893445"/>
            <a:ext cx="9915525" cy="1938020"/>
          </a:xfrm>
          <a:prstGeom prst="rect">
            <a:avLst/>
          </a:prstGeom>
          <a:solidFill>
            <a:srgbClr val="C92228"/>
          </a:solidFill>
          <a:ln>
            <a:noFill/>
          </a:ln>
        </p:spPr>
        <p:txBody>
          <a:bodyPr wrap="square" rtlCol="0">
            <a:spAutoFit/>
            <a:scene3d>
              <a:camera prst="orthographicFront"/>
              <a:lightRig rig="threePt" dir="t"/>
            </a:scene3d>
          </a:bodyPr>
          <a:lstStyle/>
          <a:p>
            <a:pPr algn="ctr">
              <a:buClrTx/>
              <a:buSzTx/>
              <a:buFontTx/>
            </a:pPr>
            <a:r>
              <a:rPr lang="zh-CN" altLang="zh-CN" sz="600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rPr>
              <a:t>广东实验中学高三一轮复习</a:t>
            </a:r>
          </a:p>
          <a:p>
            <a:pPr algn="ctr">
              <a:buClrTx/>
              <a:buSzTx/>
              <a:buFontTx/>
            </a:pPr>
            <a:endParaRPr lang="zh-CN" altLang="zh-CN" sz="600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endParaRPr>
          </a:p>
        </p:txBody>
      </p:sp>
      <p:pic>
        <p:nvPicPr>
          <p:cNvPr id="7" name="图片 6" descr="省实校徽确认稿_00"/>
          <p:cNvPicPr>
            <a:picLocks noChangeAspect="1"/>
          </p:cNvPicPr>
          <p:nvPr/>
        </p:nvPicPr>
        <p:blipFill>
          <a:blip r:embed="rId3" cstate="print"/>
          <a:stretch>
            <a:fillRect/>
          </a:stretch>
        </p:blipFill>
        <p:spPr>
          <a:xfrm>
            <a:off x="230505" y="351155"/>
            <a:ext cx="1383665" cy="1266190"/>
          </a:xfrm>
          <a:prstGeom prst="rect">
            <a:avLst/>
          </a:prstGeom>
        </p:spPr>
      </p:pic>
      <p:sp>
        <p:nvSpPr>
          <p:cNvPr id="2" name="文本框 1"/>
          <p:cNvSpPr txBox="1"/>
          <p:nvPr/>
        </p:nvSpPr>
        <p:spPr>
          <a:xfrm>
            <a:off x="4137660" y="3687445"/>
            <a:ext cx="5375910" cy="521970"/>
          </a:xfrm>
          <a:prstGeom prst="rect">
            <a:avLst/>
          </a:prstGeom>
          <a:noFill/>
        </p:spPr>
        <p:txBody>
          <a:bodyPr wrap="square" rtlCol="0">
            <a:spAutoFit/>
          </a:bodyPr>
          <a:lstStyle/>
          <a:p>
            <a:r>
              <a:rPr lang="zh-CN" altLang="en-US" sz="2800" dirty="0" smtClean="0">
                <a:solidFill>
                  <a:schemeClr val="bg1"/>
                </a:solidFill>
                <a:latin typeface="宋体" panose="02010600030101010101" pitchFamily="2" charset="-122"/>
                <a:ea typeface="宋体" panose="02010600030101010101" pitchFamily="2" charset="-122"/>
                <a:cs typeface="宋体" panose="02010600030101010101" pitchFamily="2" charset="-122"/>
              </a:rPr>
              <a:t>     主讲人</a:t>
            </a:r>
            <a:r>
              <a:rPr lang="zh-CN" altLang="en-US" sz="2800" dirty="0">
                <a:solidFill>
                  <a:schemeClr val="bg1"/>
                </a:solidFill>
                <a:latin typeface="宋体" panose="02010600030101010101" pitchFamily="2" charset="-122"/>
                <a:ea typeface="宋体" panose="02010600030101010101" pitchFamily="2" charset="-122"/>
                <a:cs typeface="宋体" panose="02010600030101010101" pitchFamily="2" charset="-122"/>
              </a:rPr>
              <a:t>：化学科    成山</a:t>
            </a:r>
          </a:p>
        </p:txBody>
      </p:sp>
      <p:sp>
        <p:nvSpPr>
          <p:cNvPr id="3" name="文本框 2"/>
          <p:cNvSpPr txBox="1"/>
          <p:nvPr/>
        </p:nvSpPr>
        <p:spPr>
          <a:xfrm>
            <a:off x="3995420" y="2291080"/>
            <a:ext cx="5724644" cy="646331"/>
          </a:xfrm>
          <a:prstGeom prst="rect">
            <a:avLst/>
          </a:prstGeom>
          <a:noFill/>
        </p:spPr>
        <p:txBody>
          <a:bodyPr wrap="none" rtlCol="0" anchor="t">
            <a:spAutoFit/>
          </a:bodyPr>
          <a:lstStyle/>
          <a:p>
            <a:pPr algn="ctr">
              <a:buClrTx/>
              <a:buSzTx/>
              <a:buFontTx/>
            </a:pPr>
            <a:r>
              <a:rPr lang="zh-CN" altLang="en-US" sz="3600" dirty="0" smtClean="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sym typeface="+mn-ea"/>
              </a:rPr>
              <a:t>高中化学教材</a:t>
            </a:r>
            <a:r>
              <a:rPr lang="zh-CN" altLang="zh-CN" sz="3600" dirty="0" smtClean="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sym typeface="+mn-ea"/>
              </a:rPr>
              <a:t>常考</a:t>
            </a:r>
            <a:r>
              <a:rPr lang="zh-CN" altLang="zh-CN" sz="3600" dirty="0" smtClean="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实验</a:t>
            </a:r>
            <a:r>
              <a:rPr lang="zh-CN" altLang="zh-CN" sz="3600" dirty="0">
                <a:solidFill>
                  <a:schemeClr val="bg1"/>
                </a:solidFill>
                <a:effectLst>
                  <a:outerShdw blurRad="38100" dist="19050" dir="2700000" algn="tl" rotWithShape="0">
                    <a:schemeClr val="dk1">
                      <a:alpha val="40000"/>
                    </a:schemeClr>
                  </a:outerShdw>
                </a:effectLst>
                <a:latin typeface="迷你简启体" panose="03000509000000000000" charset="-122"/>
                <a:ea typeface="迷你简启体" panose="03000509000000000000" charset="-122"/>
                <a:sym typeface="+mn-ea"/>
              </a:rPr>
              <a:t>解读</a:t>
            </a:r>
            <a:endParaRPr lang="zh-CN" altLang="en-US" sz="36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7675" y="0"/>
            <a:ext cx="8187690" cy="521970"/>
          </a:xfrm>
          <a:prstGeom prst="rect">
            <a:avLst/>
          </a:prstGeom>
          <a:noFill/>
        </p:spPr>
        <p:txBody>
          <a:bodyPr wrap="square" rtlCol="0">
            <a:spAutoFit/>
          </a:bodyPr>
          <a:lstStyle/>
          <a:p>
            <a:r>
              <a:rPr lang="en-US" altLang="zh-CN" sz="2800" b="1">
                <a:latin typeface="+mj-ea"/>
                <a:ea typeface="+mj-ea"/>
                <a:cs typeface="+mj-ea"/>
              </a:rPr>
              <a:t>7</a:t>
            </a:r>
            <a:r>
              <a:rPr lang="zh-CN" altLang="en-US" sz="2800" b="1">
                <a:latin typeface="+mj-ea"/>
                <a:ea typeface="+mj-ea"/>
                <a:cs typeface="+mj-ea"/>
              </a:rPr>
              <a:t>、氢氧化亚铁的制备（</a:t>
            </a:r>
            <a:r>
              <a:rPr lang="zh-CN" altLang="en-US" sz="2800" b="1">
                <a:latin typeface="+mj-ea"/>
                <a:ea typeface="+mj-ea"/>
                <a:cs typeface="+mj-ea"/>
                <a:sym typeface="+mn-ea"/>
              </a:rPr>
              <a:t>必修一  </a:t>
            </a:r>
            <a:r>
              <a:rPr lang="en-US" altLang="zh-CN" sz="2800" b="1">
                <a:latin typeface="+mj-ea"/>
                <a:ea typeface="+mj-ea"/>
                <a:cs typeface="+mj-ea"/>
                <a:sym typeface="+mn-ea"/>
              </a:rPr>
              <a:t>P60  </a:t>
            </a:r>
            <a:r>
              <a:rPr lang="zh-CN" altLang="en-US" sz="2800" b="1">
                <a:latin typeface="+mj-ea"/>
                <a:ea typeface="+mj-ea"/>
                <a:cs typeface="+mj-ea"/>
                <a:sym typeface="+mn-ea"/>
              </a:rPr>
              <a:t>实验</a:t>
            </a:r>
            <a:r>
              <a:rPr lang="en-US" altLang="zh-CN" sz="2800" b="1">
                <a:latin typeface="+mj-ea"/>
                <a:ea typeface="+mj-ea"/>
                <a:cs typeface="+mj-ea"/>
                <a:sym typeface="+mn-ea"/>
              </a:rPr>
              <a:t>3-9</a:t>
            </a:r>
            <a:r>
              <a:rPr lang="zh-CN" altLang="en-US" sz="2800" b="1">
                <a:latin typeface="+mj-ea"/>
                <a:ea typeface="+mj-ea"/>
                <a:cs typeface="+mj-ea"/>
              </a:rPr>
              <a:t>）</a:t>
            </a:r>
          </a:p>
        </p:txBody>
      </p:sp>
      <p:pic>
        <p:nvPicPr>
          <p:cNvPr id="4" name="图片 3"/>
          <p:cNvPicPr>
            <a:picLocks noChangeAspect="1"/>
          </p:cNvPicPr>
          <p:nvPr/>
        </p:nvPicPr>
        <p:blipFill>
          <a:blip r:embed="rId3"/>
          <a:stretch>
            <a:fillRect/>
          </a:stretch>
        </p:blipFill>
        <p:spPr>
          <a:xfrm>
            <a:off x="4701540" y="715645"/>
            <a:ext cx="2616835" cy="2940050"/>
          </a:xfrm>
          <a:prstGeom prst="rect">
            <a:avLst/>
          </a:prstGeom>
        </p:spPr>
      </p:pic>
      <p:pic>
        <p:nvPicPr>
          <p:cNvPr id="6" name="图片 5"/>
          <p:cNvPicPr>
            <a:picLocks noChangeAspect="1"/>
          </p:cNvPicPr>
          <p:nvPr/>
        </p:nvPicPr>
        <p:blipFill>
          <a:blip r:embed="rId4"/>
          <a:stretch>
            <a:fillRect/>
          </a:stretch>
        </p:blipFill>
        <p:spPr>
          <a:xfrm>
            <a:off x="2428240" y="4286250"/>
            <a:ext cx="9276080" cy="492760"/>
          </a:xfrm>
          <a:prstGeom prst="rect">
            <a:avLst/>
          </a:prstGeom>
        </p:spPr>
      </p:pic>
      <p:sp>
        <p:nvSpPr>
          <p:cNvPr id="7" name="文本框 6"/>
          <p:cNvSpPr txBox="1"/>
          <p:nvPr/>
        </p:nvSpPr>
        <p:spPr>
          <a:xfrm>
            <a:off x="2238375" y="3655695"/>
            <a:ext cx="2138680" cy="521970"/>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实验原理：</a:t>
            </a:r>
          </a:p>
        </p:txBody>
      </p:sp>
      <p:sp>
        <p:nvSpPr>
          <p:cNvPr id="8" name="文本框 7"/>
          <p:cNvSpPr txBox="1"/>
          <p:nvPr/>
        </p:nvSpPr>
        <p:spPr>
          <a:xfrm>
            <a:off x="2332990" y="5207000"/>
            <a:ext cx="9835515" cy="521970"/>
          </a:xfrm>
          <a:prstGeom prst="rect">
            <a:avLst/>
          </a:prstGeom>
          <a:noFill/>
        </p:spPr>
        <p:txBody>
          <a:bodyPr wrap="none" rtlCol="0" anchor="t">
            <a:spAutoFit/>
          </a:bodyPr>
          <a:lstStyle/>
          <a:p>
            <a:r>
              <a:rPr lang="zh-CN" altLang="zh-CN" sz="2800"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实验现象：白色沉淀立即转化灰绿色，最后变成红褐色沉淀。</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23390" y="2574290"/>
            <a:ext cx="10198735" cy="3242945"/>
          </a:xfrm>
          <a:prstGeom prst="rect">
            <a:avLst/>
          </a:prstGeom>
        </p:spPr>
      </p:pic>
      <p:sp>
        <p:nvSpPr>
          <p:cNvPr id="2" name="文本框 1"/>
          <p:cNvSpPr txBox="1"/>
          <p:nvPr/>
        </p:nvSpPr>
        <p:spPr>
          <a:xfrm>
            <a:off x="1818005" y="151130"/>
            <a:ext cx="10373995" cy="2399665"/>
          </a:xfrm>
          <a:prstGeom prst="rect">
            <a:avLst/>
          </a:prstGeom>
          <a:noFill/>
        </p:spPr>
        <p:txBody>
          <a:bodyPr wrap="square" rtlCol="0" anchor="t">
            <a:spAutoFit/>
          </a:bodyPr>
          <a:lstStyle/>
          <a:p>
            <a:pPr lvl="0" algn="just" fontAlgn="base">
              <a:lnSpc>
                <a:spcPct val="150000"/>
              </a:lnSpc>
              <a:spcBef>
                <a:spcPct val="0"/>
              </a:spcBef>
              <a:tabLst>
                <a:tab pos="2700655" algn="l"/>
              </a:tabLst>
              <a:defRPr/>
            </a:pP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注意事项：</a:t>
            </a:r>
            <a:r>
              <a:rPr lang="en-US"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Fe(OH)</a:t>
            </a:r>
            <a:r>
              <a:rPr lang="en-US" altLang="zh-CN" sz="2000" b="1" kern="100" baseline="-25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具有较强的还原性容易被氧</a:t>
            </a:r>
            <a:r>
              <a:rPr lang="zh-CN" altLang="zh-CN" sz="2000" b="1" kern="1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化</a:t>
            </a:r>
            <a:r>
              <a:rPr lang="zh-CN" altLang="en-US" sz="2000" b="1" kern="1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，如何长时间保存</a:t>
            </a:r>
            <a:r>
              <a:rPr lang="en-US" altLang="zh-CN" sz="2000" b="1" kern="100" dirty="0" smtClean="0">
                <a:latin typeface="宋体" panose="02010600030101010101" pitchFamily="2" charset="-122"/>
                <a:ea typeface="宋体" panose="02010600030101010101" pitchFamily="2" charset="-122"/>
                <a:cs typeface="宋体" panose="02010600030101010101" pitchFamily="2" charset="-122"/>
                <a:sym typeface="+mn-ea"/>
              </a:rPr>
              <a:t>Fe(OH)</a:t>
            </a:r>
            <a:r>
              <a:rPr lang="en-US" altLang="zh-CN" sz="2000" b="1" kern="100" baseline="-25000"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kern="100" dirty="0" smtClean="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①</a:t>
            </a: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所用亚铁盐溶液必须是新制的，</a:t>
            </a:r>
            <a:r>
              <a:rPr lang="en-US" altLang="zh-CN" sz="2000" b="1" kern="100" noProof="0" dirty="0" err="1">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NaOH</a:t>
            </a: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溶液必须煮沸；</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②</a:t>
            </a: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胶头滴管须插入试管底部；</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③</a:t>
            </a: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往往在液面加一层油膜，如少量煤油、苯或植物油等；</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zh-CN" sz="20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或用改进装置如图所示：</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5780" y="128905"/>
            <a:ext cx="7932420" cy="737235"/>
          </a:xfrm>
          <a:prstGeom prst="rect">
            <a:avLst/>
          </a:prstGeom>
          <a:noFill/>
        </p:spPr>
        <p:txBody>
          <a:bodyPr wrap="square" rtlCol="0">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800" b="1" kern="100" noProof="0" dirty="0">
                <a:ln>
                  <a:noFill/>
                </a:ln>
                <a:effectLst/>
                <a:uLnTx/>
                <a:uFillTx/>
                <a:latin typeface="+mj-ea"/>
                <a:ea typeface="+mj-ea"/>
                <a:cs typeface="+mj-ea"/>
                <a:sym typeface="+mn-ea"/>
              </a:rPr>
              <a:t>8</a:t>
            </a:r>
            <a:r>
              <a:rPr lang="zh-CN" altLang="en-US" sz="2800" b="1" kern="100" noProof="0" dirty="0">
                <a:ln>
                  <a:noFill/>
                </a:ln>
                <a:effectLst/>
                <a:uLnTx/>
                <a:uFillTx/>
                <a:latin typeface="+mj-ea"/>
                <a:ea typeface="+mj-ea"/>
                <a:cs typeface="+mj-ea"/>
                <a:sym typeface="+mn-ea"/>
              </a:rPr>
              <a:t>、</a:t>
            </a:r>
            <a:r>
              <a:rPr lang="en-US" altLang="zh-CN" sz="2800" b="1" kern="100" noProof="0" dirty="0">
                <a:ln>
                  <a:noFill/>
                </a:ln>
                <a:effectLst/>
                <a:uLnTx/>
                <a:uFillTx/>
                <a:latin typeface="+mj-ea"/>
                <a:ea typeface="+mj-ea"/>
                <a:cs typeface="+mj-ea"/>
                <a:sym typeface="+mn-ea"/>
              </a:rPr>
              <a:t>Fe</a:t>
            </a:r>
            <a:r>
              <a:rPr lang="en-US" altLang="zh-CN" sz="2800" b="1" kern="100" baseline="30000" noProof="0" dirty="0">
                <a:ln>
                  <a:noFill/>
                </a:ln>
                <a:effectLst/>
                <a:uLnTx/>
                <a:uFillTx/>
                <a:latin typeface="+mj-ea"/>
                <a:ea typeface="+mj-ea"/>
                <a:cs typeface="+mj-ea"/>
                <a:sym typeface="+mn-ea"/>
              </a:rPr>
              <a:t>2</a:t>
            </a:r>
            <a:r>
              <a:rPr lang="zh-CN" altLang="zh-CN" sz="2800" b="1" kern="100" baseline="30000" noProof="0" dirty="0">
                <a:ln>
                  <a:noFill/>
                </a:ln>
                <a:effectLst/>
                <a:uLnTx/>
                <a:uFillTx/>
                <a:latin typeface="+mj-ea"/>
                <a:ea typeface="+mj-ea"/>
                <a:cs typeface="+mj-ea"/>
                <a:sym typeface="+mn-ea"/>
              </a:rPr>
              <a:t>＋</a:t>
            </a:r>
            <a:r>
              <a:rPr lang="zh-CN" altLang="zh-CN" sz="2800" b="1" kern="100" noProof="0" dirty="0">
                <a:ln>
                  <a:noFill/>
                </a:ln>
                <a:effectLst/>
                <a:uLnTx/>
                <a:uFillTx/>
                <a:latin typeface="+mj-ea"/>
                <a:ea typeface="+mj-ea"/>
                <a:cs typeface="+mj-ea"/>
                <a:sym typeface="+mn-ea"/>
              </a:rPr>
              <a:t>和</a:t>
            </a:r>
            <a:r>
              <a:rPr lang="en-US" altLang="zh-CN" sz="2800" b="1" kern="100" noProof="0" dirty="0">
                <a:ln>
                  <a:noFill/>
                </a:ln>
                <a:effectLst/>
                <a:uLnTx/>
                <a:uFillTx/>
                <a:latin typeface="+mj-ea"/>
                <a:ea typeface="+mj-ea"/>
                <a:cs typeface="+mj-ea"/>
                <a:sym typeface="+mn-ea"/>
              </a:rPr>
              <a:t>Fe</a:t>
            </a:r>
            <a:r>
              <a:rPr lang="en-US" altLang="zh-CN" sz="2800" b="1" kern="100" baseline="30000" noProof="0" dirty="0">
                <a:ln>
                  <a:noFill/>
                </a:ln>
                <a:effectLst/>
                <a:uLnTx/>
                <a:uFillTx/>
                <a:latin typeface="+mj-ea"/>
                <a:ea typeface="+mj-ea"/>
                <a:cs typeface="+mj-ea"/>
                <a:sym typeface="+mn-ea"/>
              </a:rPr>
              <a:t>3</a:t>
            </a:r>
            <a:r>
              <a:rPr lang="zh-CN" altLang="zh-CN" sz="2800" b="1" kern="100" baseline="30000" noProof="0" dirty="0">
                <a:ln>
                  <a:noFill/>
                </a:ln>
                <a:effectLst/>
                <a:uLnTx/>
                <a:uFillTx/>
                <a:latin typeface="+mj-ea"/>
                <a:ea typeface="+mj-ea"/>
                <a:cs typeface="+mj-ea"/>
                <a:sym typeface="+mn-ea"/>
              </a:rPr>
              <a:t>＋</a:t>
            </a:r>
            <a:r>
              <a:rPr lang="zh-CN" altLang="zh-CN" sz="2800" b="1" kern="100" noProof="0" dirty="0">
                <a:ln>
                  <a:noFill/>
                </a:ln>
                <a:effectLst/>
                <a:uLnTx/>
                <a:uFillTx/>
                <a:latin typeface="+mj-ea"/>
                <a:ea typeface="+mj-ea"/>
                <a:cs typeface="+mj-ea"/>
                <a:sym typeface="+mn-ea"/>
              </a:rPr>
              <a:t>的检验（</a:t>
            </a:r>
            <a:r>
              <a:rPr lang="zh-CN" altLang="en-US" sz="2800" dirty="0">
                <a:latin typeface="+mj-ea"/>
                <a:ea typeface="+mj-ea"/>
                <a:cs typeface="+mj-ea"/>
                <a:sym typeface="+mn-ea"/>
              </a:rPr>
              <a:t>必修一 </a:t>
            </a:r>
            <a:r>
              <a:rPr lang="en-US" altLang="zh-CN" sz="2800" dirty="0">
                <a:latin typeface="+mj-ea"/>
                <a:ea typeface="+mj-ea"/>
                <a:cs typeface="+mj-ea"/>
                <a:sym typeface="+mn-ea"/>
              </a:rPr>
              <a:t>P61  </a:t>
            </a:r>
            <a:r>
              <a:rPr lang="zh-CN" altLang="en-US" sz="2800" dirty="0">
                <a:latin typeface="+mj-ea"/>
                <a:ea typeface="+mj-ea"/>
                <a:cs typeface="+mj-ea"/>
                <a:sym typeface="+mn-ea"/>
              </a:rPr>
              <a:t>实验</a:t>
            </a:r>
            <a:r>
              <a:rPr lang="en-US" altLang="zh-CN" sz="2800" dirty="0">
                <a:latin typeface="+mj-ea"/>
                <a:ea typeface="+mj-ea"/>
                <a:cs typeface="+mj-ea"/>
                <a:sym typeface="+mn-ea"/>
              </a:rPr>
              <a:t>3-10</a:t>
            </a:r>
            <a:r>
              <a:rPr lang="zh-CN" altLang="zh-CN" sz="2800" b="1" kern="100" noProof="0" dirty="0">
                <a:ln>
                  <a:noFill/>
                </a:ln>
                <a:effectLst/>
                <a:uLnTx/>
                <a:uFillTx/>
                <a:latin typeface="+mj-ea"/>
                <a:ea typeface="+mj-ea"/>
                <a:cs typeface="+mj-ea"/>
                <a:sym typeface="+mn-ea"/>
              </a:rPr>
              <a:t>）</a:t>
            </a:r>
            <a:endParaRPr lang="zh-CN" altLang="en-US" sz="2800" dirty="0">
              <a:latin typeface="+mj-ea"/>
              <a:ea typeface="+mj-ea"/>
              <a:cs typeface="+mj-ea"/>
            </a:endParaRPr>
          </a:p>
        </p:txBody>
      </p:sp>
      <p:sp>
        <p:nvSpPr>
          <p:cNvPr id="4" name="文本框 3"/>
          <p:cNvSpPr txBox="1"/>
          <p:nvPr/>
        </p:nvSpPr>
        <p:spPr>
          <a:xfrm>
            <a:off x="2049145" y="866140"/>
            <a:ext cx="2169160" cy="645160"/>
          </a:xfrm>
          <a:prstGeom prst="rect">
            <a:avLst/>
          </a:prstGeom>
          <a:noFill/>
        </p:spPr>
        <p:txBody>
          <a:bodyPr wrap="none" rtlCol="0" anchor="t">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2609850" algn="l"/>
              </a:tabLst>
              <a:defRPr/>
            </a:pP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(1)Fe</a:t>
            </a:r>
            <a:r>
              <a:rPr lang="en-US"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的检验</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nvPicPr>
        <p:blipFill>
          <a:blip r:embed="rId3"/>
          <a:stretch>
            <a:fillRect/>
          </a:stretch>
        </p:blipFill>
        <p:spPr>
          <a:xfrm>
            <a:off x="5328778" y="1037277"/>
            <a:ext cx="4849495" cy="2522220"/>
          </a:xfrm>
          <a:prstGeom prst="rect">
            <a:avLst/>
          </a:prstGeom>
        </p:spPr>
      </p:pic>
      <p:sp>
        <p:nvSpPr>
          <p:cNvPr id="6" name="文本框 4"/>
          <p:cNvSpPr txBox="1"/>
          <p:nvPr/>
        </p:nvSpPr>
        <p:spPr>
          <a:xfrm>
            <a:off x="2115696" y="3712191"/>
            <a:ext cx="2475230" cy="460375"/>
          </a:xfrm>
          <a:prstGeom prst="rect">
            <a:avLst/>
          </a:prstGeom>
          <a:noFill/>
        </p:spPr>
        <p:txBody>
          <a:bodyPr wrap="none" rtlCol="0" anchor="t">
            <a:spAutoFit/>
          </a:bodyPr>
          <a:lstStyle/>
          <a:p>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(2)Fe</a:t>
            </a:r>
            <a:r>
              <a:rPr lang="en-US"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的氧化性</a:t>
            </a:r>
            <a:endParaRPr lang="zh-CN" altLang="en-US" sz="2400" b="1" dirty="0"/>
          </a:p>
        </p:txBody>
      </p:sp>
      <p:pic>
        <p:nvPicPr>
          <p:cNvPr id="1026" name="Picture 2"/>
          <p:cNvPicPr>
            <a:picLocks noChangeAspect="1" noChangeArrowheads="1"/>
          </p:cNvPicPr>
          <p:nvPr/>
        </p:nvPicPr>
        <p:blipFill>
          <a:blip r:embed="rId4"/>
          <a:srcRect/>
          <a:stretch>
            <a:fillRect/>
          </a:stretch>
        </p:blipFill>
        <p:spPr bwMode="auto">
          <a:xfrm>
            <a:off x="5558265" y="3901766"/>
            <a:ext cx="4350010" cy="28159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62785" y="261620"/>
            <a:ext cx="10053955" cy="5262245"/>
          </a:xfrm>
          <a:prstGeom prst="rect">
            <a:avLst/>
          </a:prstGeom>
          <a:noFill/>
        </p:spPr>
        <p:txBody>
          <a:bodyPr wrap="square" rtlCol="0">
            <a:spAutoFit/>
          </a:bodyPr>
          <a:lstStyle/>
          <a:p>
            <a:pPr algn="l"/>
            <a:r>
              <a:rPr lang="zh-CN" altLang="en-US" sz="2400" b="1" dirty="0">
                <a:latin typeface="宋体" panose="02010600030101010101" pitchFamily="2" charset="-122"/>
                <a:ea typeface="宋体" panose="02010600030101010101" pitchFamily="2" charset="-122"/>
                <a:cs typeface="宋体" panose="02010600030101010101" pitchFamily="2" charset="-122"/>
              </a:rPr>
              <a:t>常见考点：</a:t>
            </a:r>
          </a:p>
          <a:p>
            <a:pPr algn="l"/>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b="1" dirty="0">
                <a:latin typeface="宋体" panose="02010600030101010101" pitchFamily="2" charset="-122"/>
                <a:ea typeface="宋体" panose="02010600030101010101" pitchFamily="2" charset="-122"/>
                <a:cs typeface="宋体" panose="02010600030101010101" pitchFamily="2" charset="-122"/>
              </a:rPr>
              <a:t>1</a:t>
            </a:r>
            <a:r>
              <a:rPr lang="zh-CN" altLang="en-US" sz="2400" b="1" dirty="0">
                <a:latin typeface="宋体" panose="02010600030101010101" pitchFamily="2" charset="-122"/>
                <a:ea typeface="宋体" panose="02010600030101010101" pitchFamily="2" charset="-122"/>
                <a:cs typeface="宋体" panose="02010600030101010101" pitchFamily="2" charset="-122"/>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Fe</a:t>
            </a:r>
            <a:r>
              <a:rPr lang="en-US"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的检验方法：</a:t>
            </a:r>
          </a:p>
          <a:p>
            <a:pPr algn="l"/>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）取待测液，加几点</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KSCN</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溶液，立即变红色。</a:t>
            </a:r>
          </a:p>
          <a:p>
            <a:pPr algn="l"/>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）取待测液，加入几滴苯酚显紫色。</a:t>
            </a:r>
          </a:p>
          <a:p>
            <a:pPr algn="l"/>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）取待测液，加入少量氢氧化钠溶液，生成红褐色沉淀。</a:t>
            </a:r>
          </a:p>
          <a:p>
            <a:pPr algn="l"/>
            <a:endPar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algn="l"/>
            <a:endPar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Fe</a:t>
            </a:r>
            <a:r>
              <a:rPr lang="en-US"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zh-CN" sz="2400" b="1" kern="100" baseline="300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的检验方法：</a:t>
            </a:r>
          </a:p>
          <a:p>
            <a:pPr algn="l"/>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）取待测液加</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KSCN</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溶液，无明显现象，再滴加新制氯水或双氧水，溶液立即变红。</a:t>
            </a:r>
          </a:p>
          <a:p>
            <a:pPr algn="l"/>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）取待测液加铁氰化钾，生成蓝色沉淀。</a:t>
            </a:r>
          </a:p>
          <a:p>
            <a:pPr algn="l"/>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）取待测液加强氧化钠溶液，生成白色絮状沉淀，该沉淀迅速变为灰绿色，最后变为红褐色。</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31645" y="0"/>
            <a:ext cx="8363585" cy="521970"/>
          </a:xfrm>
          <a:prstGeom prst="rect">
            <a:avLst/>
          </a:prstGeom>
          <a:noFill/>
        </p:spPr>
        <p:txBody>
          <a:bodyPr wrap="square" rtlCol="0">
            <a:spAutoFit/>
          </a:bodyPr>
          <a:lstStyle/>
          <a:p>
            <a:r>
              <a:rPr lang="en-US" altLang="zh-CN" sz="2800" b="1">
                <a:latin typeface="+mj-ea"/>
                <a:ea typeface="+mj-ea"/>
                <a:cs typeface="+mj-ea"/>
              </a:rPr>
              <a:t>9</a:t>
            </a:r>
            <a:r>
              <a:rPr lang="zh-CN" altLang="en-US" sz="2800" b="1">
                <a:latin typeface="+mj-ea"/>
                <a:ea typeface="+mj-ea"/>
                <a:cs typeface="+mj-ea"/>
              </a:rPr>
              <a:t>、硅酸胶体的制备（</a:t>
            </a:r>
            <a:r>
              <a:rPr lang="zh-CN" altLang="en-US" sz="2800" b="1">
                <a:latin typeface="+mj-ea"/>
                <a:ea typeface="+mj-ea"/>
                <a:cs typeface="+mj-ea"/>
                <a:sym typeface="+mn-ea"/>
              </a:rPr>
              <a:t>必修一  </a:t>
            </a:r>
            <a:r>
              <a:rPr lang="en-US" altLang="zh-CN" sz="2800" b="1">
                <a:latin typeface="+mj-ea"/>
                <a:ea typeface="+mj-ea"/>
                <a:cs typeface="+mj-ea"/>
                <a:sym typeface="+mn-ea"/>
              </a:rPr>
              <a:t>P76  </a:t>
            </a:r>
            <a:r>
              <a:rPr lang="zh-CN" altLang="en-US" sz="2800" b="1">
                <a:latin typeface="+mj-ea"/>
                <a:ea typeface="+mj-ea"/>
                <a:cs typeface="+mj-ea"/>
                <a:sym typeface="+mn-ea"/>
              </a:rPr>
              <a:t>实验</a:t>
            </a:r>
            <a:r>
              <a:rPr lang="en-US" altLang="zh-CN" sz="2800" b="1">
                <a:latin typeface="+mj-ea"/>
                <a:ea typeface="+mj-ea"/>
                <a:cs typeface="+mj-ea"/>
                <a:sym typeface="+mn-ea"/>
              </a:rPr>
              <a:t>4-1</a:t>
            </a:r>
            <a:r>
              <a:rPr lang="zh-CN" altLang="en-US" sz="2800" b="1">
                <a:latin typeface="+mj-ea"/>
                <a:ea typeface="+mj-ea"/>
                <a:cs typeface="+mj-ea"/>
              </a:rPr>
              <a:t>）</a:t>
            </a:r>
          </a:p>
        </p:txBody>
      </p:sp>
      <p:pic>
        <p:nvPicPr>
          <p:cNvPr id="5" name="图片 4"/>
          <p:cNvPicPr>
            <a:picLocks noChangeAspect="1"/>
          </p:cNvPicPr>
          <p:nvPr/>
        </p:nvPicPr>
        <p:blipFill>
          <a:blip r:embed="rId3"/>
          <a:stretch>
            <a:fillRect/>
          </a:stretch>
        </p:blipFill>
        <p:spPr>
          <a:xfrm>
            <a:off x="1985645" y="981710"/>
            <a:ext cx="8909050" cy="2456815"/>
          </a:xfrm>
          <a:prstGeom prst="rect">
            <a:avLst/>
          </a:prstGeom>
        </p:spPr>
      </p:pic>
      <p:pic>
        <p:nvPicPr>
          <p:cNvPr id="6" name="图片 5"/>
          <p:cNvPicPr>
            <a:picLocks noChangeAspect="1"/>
          </p:cNvPicPr>
          <p:nvPr/>
        </p:nvPicPr>
        <p:blipFill>
          <a:blip r:embed="rId4"/>
          <a:stretch>
            <a:fillRect/>
          </a:stretch>
        </p:blipFill>
        <p:spPr>
          <a:xfrm>
            <a:off x="1999293" y="4478077"/>
            <a:ext cx="9863455" cy="751205"/>
          </a:xfrm>
          <a:prstGeom prst="rect">
            <a:avLst/>
          </a:prstGeom>
        </p:spPr>
      </p:pic>
      <p:sp>
        <p:nvSpPr>
          <p:cNvPr id="8" name="文本框 7"/>
          <p:cNvSpPr txBox="1"/>
          <p:nvPr/>
        </p:nvSpPr>
        <p:spPr>
          <a:xfrm>
            <a:off x="2084393" y="3621168"/>
            <a:ext cx="4875966" cy="830997"/>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cs typeface="宋体" panose="02010600030101010101" pitchFamily="2" charset="-122"/>
              </a:rPr>
              <a:t>常见考点：</a:t>
            </a:r>
          </a:p>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硅酸的制备方法</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B253"/>
          <p:cNvPicPr>
            <a:picLocks noChangeAspect="1"/>
          </p:cNvPicPr>
          <p:nvPr/>
        </p:nvPicPr>
        <p:blipFill>
          <a:blip r:embed="rId2">
            <a:clrChange>
              <a:clrFrom>
                <a:srgbClr val="FFFFFF"/>
              </a:clrFrom>
              <a:clrTo>
                <a:srgbClr val="FFFFFF">
                  <a:alpha val="0"/>
                </a:srgbClr>
              </a:clrTo>
            </a:clrChange>
          </a:blip>
          <a:stretch>
            <a:fillRect/>
          </a:stretch>
        </p:blipFill>
        <p:spPr>
          <a:xfrm>
            <a:off x="1959610" y="772795"/>
            <a:ext cx="5995988" cy="2576513"/>
          </a:xfrm>
          <a:prstGeom prst="rect">
            <a:avLst/>
          </a:prstGeom>
          <a:noFill/>
          <a:ln w="9525">
            <a:noFill/>
          </a:ln>
        </p:spPr>
      </p:pic>
      <p:sp>
        <p:nvSpPr>
          <p:cNvPr id="2" name="文本框 1"/>
          <p:cNvSpPr txBox="1"/>
          <p:nvPr/>
        </p:nvSpPr>
        <p:spPr>
          <a:xfrm>
            <a:off x="1804670" y="4035425"/>
            <a:ext cx="10205085" cy="2585323"/>
          </a:xfrm>
          <a:prstGeom prst="rect">
            <a:avLst/>
          </a:prstGeom>
          <a:noFill/>
        </p:spPr>
        <p:txBody>
          <a:bodyPr wrap="square" rtlCol="0" anchor="t">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常见考点：</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1</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、装置分析：</a:t>
            </a:r>
            <a:r>
              <a:rPr lang="zh-CN" altLang="zh-CN" b="1" kern="100" noProof="0" dirty="0">
                <a:ln>
                  <a:noFill/>
                </a:ln>
                <a:solidFill>
                  <a:srgbClr val="FF0000"/>
                </a:solidFill>
                <a:effectLst/>
                <a:uLnTx/>
                <a:uFillTx/>
                <a:latin typeface="Times New Roman" panose="02020603050405020304"/>
                <a:ea typeface="宋体" panose="02010600030101010101" pitchFamily="2" charset="-122"/>
                <a:cs typeface="Times New Roman" panose="02020603050405020304"/>
                <a:sym typeface="+mn-ea"/>
              </a:rPr>
              <a:t>饱和食盐水</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除去氯气中的氯化氢，再通过浓硫酸除去水蒸气，然后用</a:t>
            </a:r>
            <a:r>
              <a:rPr lang="zh-CN" altLang="zh-CN" b="1" kern="100" noProof="0" dirty="0">
                <a:ln>
                  <a:noFill/>
                </a:ln>
                <a:solidFill>
                  <a:srgbClr val="FF0000"/>
                </a:solidFill>
                <a:effectLst/>
                <a:uLnTx/>
                <a:uFillTx/>
                <a:latin typeface="Times New Roman" panose="02020603050405020304"/>
                <a:ea typeface="宋体" panose="02010600030101010101" pitchFamily="2" charset="-122"/>
                <a:cs typeface="Times New Roman" panose="02020603050405020304"/>
                <a:sym typeface="+mn-ea"/>
              </a:rPr>
              <a:t>向上</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排空气法（或者排饱和氯化钠溶液）收集氯气，最后用</a:t>
            </a:r>
            <a:r>
              <a:rPr lang="en-US" altLang="zh-CN" b="1" kern="100" noProof="0" dirty="0" err="1">
                <a:ln>
                  <a:noFill/>
                </a:ln>
                <a:solidFill>
                  <a:srgbClr val="FF0000"/>
                </a:solidFill>
                <a:effectLst/>
                <a:uLnTx/>
                <a:uFillTx/>
                <a:latin typeface="Times New Roman" panose="02020603050405020304"/>
                <a:ea typeface="宋体" panose="02010600030101010101" pitchFamily="2" charset="-122"/>
                <a:cs typeface="Courier New" panose="02070309020205020404"/>
                <a:sym typeface="+mn-ea"/>
              </a:rPr>
              <a:t>NaOH</a:t>
            </a:r>
            <a:r>
              <a:rPr lang="zh-CN" altLang="zh-CN" b="1" kern="100" noProof="0" dirty="0">
                <a:ln>
                  <a:noFill/>
                </a:ln>
                <a:solidFill>
                  <a:srgbClr val="FF0000"/>
                </a:solidFill>
                <a:effectLst/>
                <a:uLnTx/>
                <a:uFillTx/>
                <a:latin typeface="Times New Roman" panose="02020603050405020304"/>
                <a:ea typeface="宋体" panose="02010600030101010101" pitchFamily="2" charset="-122"/>
                <a:cs typeface="Times New Roman" panose="02020603050405020304"/>
                <a:sym typeface="+mn-ea"/>
              </a:rPr>
              <a:t>溶液</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吸收尾气，以防污染环境。</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b="1"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、用</a:t>
            </a:r>
            <a:r>
              <a:rPr lang="en-US" altLang="zh-CN" b="1" dirty="0">
                <a:latin typeface="宋体" panose="02010600030101010101" pitchFamily="2" charset="-122"/>
                <a:ea typeface="宋体" panose="02010600030101010101" pitchFamily="2" charset="-122"/>
                <a:cs typeface="宋体" panose="02010600030101010101" pitchFamily="2" charset="-122"/>
              </a:rPr>
              <a:t>MnO</a:t>
            </a:r>
            <a:r>
              <a:rPr lang="en-US" altLang="zh-CN" b="1" baseline="-25000"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和浓盐酸制氯气，</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需要加热</a:t>
            </a:r>
            <a:r>
              <a:rPr lang="zh-CN" altLang="en-US" b="1" dirty="0">
                <a:latin typeface="宋体" panose="02010600030101010101" pitchFamily="2" charset="-122"/>
                <a:ea typeface="宋体" panose="02010600030101010101" pitchFamily="2" charset="-122"/>
                <a:cs typeface="宋体" panose="02010600030101010101" pitchFamily="2" charset="-122"/>
              </a:rPr>
              <a:t>。也可用高锰酸钾或者氯酸钾代替二氧化锰制氯气，无需加热。</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b="1" dirty="0">
                <a:latin typeface="宋体" panose="02010600030101010101" pitchFamily="2" charset="-122"/>
                <a:ea typeface="宋体" panose="02010600030101010101" pitchFamily="2" charset="-122"/>
                <a:cs typeface="宋体" panose="02010600030101010101" pitchFamily="2" charset="-122"/>
              </a:rPr>
              <a:t>3</a:t>
            </a:r>
            <a:r>
              <a:rPr lang="zh-CN" altLang="en-US" b="1" dirty="0">
                <a:latin typeface="宋体" panose="02010600030101010101" pitchFamily="2" charset="-122"/>
                <a:ea typeface="宋体" panose="02010600030101010101" pitchFamily="2" charset="-122"/>
                <a:cs typeface="宋体" panose="02010600030101010101" pitchFamily="2" charset="-122"/>
              </a:rPr>
              <a:t>、可用湿润的淀粉碘化钾试纸或者蘸有浓氨水的玻璃棒放在瓶口，检验氯气是否收集满。上面装置可通过观察集气瓶中气体颜色判断是否集满</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b="1"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1804670" y="97790"/>
            <a:ext cx="3793026" cy="523220"/>
          </a:xfrm>
          <a:prstGeom prst="rect">
            <a:avLst/>
          </a:prstGeom>
          <a:noFill/>
        </p:spPr>
        <p:txBody>
          <a:bodyPr wrap="none" rtlCol="0">
            <a:spAutoFit/>
          </a:bodyPr>
          <a:lstStyle/>
          <a:p>
            <a:r>
              <a:rPr lang="en-US" altLang="zh-CN" sz="2800" b="1" dirty="0">
                <a:latin typeface="+mj-ea"/>
                <a:ea typeface="+mj-ea"/>
                <a:cs typeface="+mj-ea"/>
              </a:rPr>
              <a:t>10</a:t>
            </a:r>
            <a:r>
              <a:rPr lang="zh-CN" altLang="en-US" sz="2800" b="1" dirty="0">
                <a:latin typeface="+mj-ea"/>
                <a:ea typeface="+mj-ea"/>
                <a:cs typeface="+mj-ea"/>
              </a:rPr>
              <a:t>、氯气的实验室制法</a:t>
            </a:r>
          </a:p>
        </p:txBody>
      </p:sp>
      <p:pic>
        <p:nvPicPr>
          <p:cNvPr id="4" name="图片 3"/>
          <p:cNvPicPr>
            <a:picLocks noChangeAspect="1"/>
          </p:cNvPicPr>
          <p:nvPr/>
        </p:nvPicPr>
        <p:blipFill>
          <a:blip r:embed="rId3"/>
          <a:stretch>
            <a:fillRect/>
          </a:stretch>
        </p:blipFill>
        <p:spPr>
          <a:xfrm>
            <a:off x="2058035" y="3445510"/>
            <a:ext cx="7426325" cy="748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09202" y="0"/>
            <a:ext cx="8931275" cy="521970"/>
          </a:xfrm>
          <a:prstGeom prst="rect">
            <a:avLst/>
          </a:prstGeom>
          <a:noFill/>
        </p:spPr>
        <p:txBody>
          <a:bodyPr wrap="square" rtlCol="0">
            <a:spAutoFit/>
          </a:bodyPr>
          <a:lstStyle/>
          <a:p>
            <a:r>
              <a:rPr lang="en-US" altLang="zh-CN" sz="2800" b="1" dirty="0">
                <a:latin typeface="+mj-ea"/>
                <a:ea typeface="+mj-ea"/>
                <a:cs typeface="+mj-ea"/>
              </a:rPr>
              <a:t>11</a:t>
            </a:r>
            <a:r>
              <a:rPr lang="zh-CN" altLang="en-US" sz="2800" b="1" dirty="0">
                <a:latin typeface="+mj-ea"/>
                <a:ea typeface="+mj-ea"/>
                <a:cs typeface="+mj-ea"/>
              </a:rPr>
              <a:t>、</a:t>
            </a:r>
            <a:r>
              <a:rPr lang="en-US" altLang="zh-CN" sz="2800" b="1" dirty="0">
                <a:latin typeface="+mj-ea"/>
                <a:ea typeface="+mj-ea"/>
                <a:cs typeface="+mj-ea"/>
              </a:rPr>
              <a:t>NO</a:t>
            </a:r>
            <a:r>
              <a:rPr lang="en-US" altLang="zh-CN" sz="2800" b="1" baseline="-25000" dirty="0">
                <a:latin typeface="+mj-ea"/>
                <a:ea typeface="+mj-ea"/>
                <a:cs typeface="+mj-ea"/>
              </a:rPr>
              <a:t>2</a:t>
            </a:r>
            <a:r>
              <a:rPr lang="zh-CN" altLang="en-US" sz="2800" b="1" dirty="0">
                <a:latin typeface="+mj-ea"/>
                <a:ea typeface="+mj-ea"/>
                <a:cs typeface="+mj-ea"/>
              </a:rPr>
              <a:t>被水吸收的实验（</a:t>
            </a:r>
            <a:r>
              <a:rPr lang="zh-CN" altLang="en-US" sz="2800" b="1" dirty="0">
                <a:latin typeface="+mj-ea"/>
                <a:ea typeface="+mj-ea"/>
                <a:cs typeface="+mj-ea"/>
                <a:sym typeface="+mn-ea"/>
              </a:rPr>
              <a:t>必修一  </a:t>
            </a:r>
            <a:r>
              <a:rPr lang="en-US" altLang="zh-CN" sz="2800" b="1" dirty="0">
                <a:latin typeface="+mj-ea"/>
                <a:ea typeface="+mj-ea"/>
                <a:cs typeface="+mj-ea"/>
                <a:sym typeface="+mn-ea"/>
              </a:rPr>
              <a:t>P92   </a:t>
            </a:r>
            <a:r>
              <a:rPr lang="zh-CN" altLang="en-US" sz="2800" b="1" dirty="0">
                <a:latin typeface="+mj-ea"/>
                <a:ea typeface="+mj-ea"/>
                <a:cs typeface="+mj-ea"/>
                <a:sym typeface="+mn-ea"/>
              </a:rPr>
              <a:t>科学探究</a:t>
            </a:r>
            <a:r>
              <a:rPr lang="zh-CN" altLang="en-US" sz="2800" b="1" dirty="0">
                <a:latin typeface="+mj-ea"/>
                <a:ea typeface="+mj-ea"/>
                <a:cs typeface="+mj-ea"/>
              </a:rPr>
              <a:t>）</a:t>
            </a:r>
          </a:p>
        </p:txBody>
      </p:sp>
      <p:pic>
        <p:nvPicPr>
          <p:cNvPr id="4" name="图片 3"/>
          <p:cNvPicPr>
            <a:picLocks noChangeAspect="1"/>
          </p:cNvPicPr>
          <p:nvPr/>
        </p:nvPicPr>
        <p:blipFill>
          <a:blip r:embed="rId3"/>
          <a:stretch>
            <a:fillRect/>
          </a:stretch>
        </p:blipFill>
        <p:spPr>
          <a:xfrm>
            <a:off x="3369319" y="916059"/>
            <a:ext cx="6231890" cy="2108835"/>
          </a:xfrm>
          <a:prstGeom prst="rect">
            <a:avLst/>
          </a:prstGeom>
        </p:spPr>
      </p:pic>
      <p:sp>
        <p:nvSpPr>
          <p:cNvPr id="3" name="文本框 2"/>
          <p:cNvSpPr txBox="1"/>
          <p:nvPr/>
        </p:nvSpPr>
        <p:spPr>
          <a:xfrm>
            <a:off x="2007723" y="4298754"/>
            <a:ext cx="1731564" cy="461665"/>
          </a:xfrm>
          <a:prstGeom prst="rect">
            <a:avLst/>
          </a:prstGeom>
          <a:noFill/>
        </p:spPr>
        <p:txBody>
          <a:bodyPr wrap="none" rtlCol="0">
            <a:spAutoFit/>
          </a:bodyPr>
          <a:lstStyle/>
          <a:p>
            <a:r>
              <a:rPr lang="zh-CN" altLang="en-US" sz="2400" b="1" dirty="0">
                <a:latin typeface="宋体" panose="02010600030101010101" pitchFamily="2" charset="-122"/>
                <a:ea typeface="宋体" panose="02010600030101010101" pitchFamily="2" charset="-122"/>
              </a:rPr>
              <a:t>实验原理：</a:t>
            </a:r>
          </a:p>
        </p:txBody>
      </p:sp>
      <p:pic>
        <p:nvPicPr>
          <p:cNvPr id="6" name="图片 5"/>
          <p:cNvPicPr>
            <a:picLocks noChangeAspect="1"/>
          </p:cNvPicPr>
          <p:nvPr/>
        </p:nvPicPr>
        <p:blipFill>
          <a:blip r:embed="rId4"/>
          <a:stretch>
            <a:fillRect/>
          </a:stretch>
        </p:blipFill>
        <p:spPr>
          <a:xfrm>
            <a:off x="1790065" y="4811303"/>
            <a:ext cx="10401935" cy="467995"/>
          </a:xfrm>
          <a:prstGeom prst="rect">
            <a:avLst/>
          </a:prstGeom>
        </p:spPr>
      </p:pic>
      <p:sp>
        <p:nvSpPr>
          <p:cNvPr id="7" name="文本框 6"/>
          <p:cNvSpPr txBox="1"/>
          <p:nvPr/>
        </p:nvSpPr>
        <p:spPr>
          <a:xfrm>
            <a:off x="2051588" y="5929923"/>
            <a:ext cx="8790940" cy="461665"/>
          </a:xfrm>
          <a:prstGeom prst="rect">
            <a:avLst/>
          </a:prstGeom>
          <a:noFill/>
        </p:spPr>
        <p:txBody>
          <a:bodyPr wrap="square" rtlCol="0">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待</a:t>
            </a:r>
            <a:r>
              <a:rPr lang="zh-CN" altLang="en-US" sz="2400" b="1" dirty="0">
                <a:latin typeface="宋体" panose="02010600030101010101" pitchFamily="2" charset="-122"/>
                <a:ea typeface="宋体" panose="02010600030101010101" pitchFamily="2" charset="-122"/>
                <a:cs typeface="宋体" panose="02010600030101010101" pitchFamily="2" charset="-122"/>
              </a:rPr>
              <a:t>水位不变后，向试管中通入占试管体积</a:t>
            </a:r>
            <a:r>
              <a:rPr lang="en-US" altLang="zh-CN" sz="2400" b="1" dirty="0">
                <a:latin typeface="宋体" panose="02010600030101010101" pitchFamily="2" charset="-122"/>
                <a:ea typeface="宋体" panose="02010600030101010101" pitchFamily="2" charset="-122"/>
                <a:cs typeface="宋体" panose="02010600030101010101" pitchFamily="2" charset="-122"/>
              </a:rPr>
              <a:t>1/4</a:t>
            </a:r>
            <a:r>
              <a:rPr lang="zh-CN" altLang="en-US" sz="2400" b="1" dirty="0">
                <a:latin typeface="宋体" panose="02010600030101010101" pitchFamily="2" charset="-122"/>
                <a:ea typeface="宋体" panose="02010600030101010101" pitchFamily="2" charset="-122"/>
                <a:cs typeface="宋体" panose="02010600030101010101" pitchFamily="2" charset="-122"/>
              </a:rPr>
              <a:t>的氧气。</a:t>
            </a:r>
          </a:p>
        </p:txBody>
      </p:sp>
      <p:sp>
        <p:nvSpPr>
          <p:cNvPr id="8" name="TextBox 7"/>
          <p:cNvSpPr txBox="1"/>
          <p:nvPr/>
        </p:nvSpPr>
        <p:spPr>
          <a:xfrm>
            <a:off x="1951630" y="3343071"/>
            <a:ext cx="1723549" cy="461665"/>
          </a:xfrm>
          <a:prstGeom prst="rect">
            <a:avLst/>
          </a:prstGeom>
          <a:noFill/>
        </p:spPr>
        <p:txBody>
          <a:bodyPr wrap="none" rtlCol="0">
            <a:spAutoFit/>
          </a:bodyPr>
          <a:lstStyle/>
          <a:p>
            <a:r>
              <a:rPr lang="zh-CN" altLang="en-US" sz="2400" b="1" dirty="0" smtClean="0">
                <a:latin typeface="宋体" pitchFamily="2" charset="-122"/>
                <a:ea typeface="宋体" pitchFamily="2" charset="-122"/>
              </a:rPr>
              <a:t>实验现象</a:t>
            </a:r>
            <a:r>
              <a:rPr lang="zh-CN" altLang="en-US" sz="2400" dirty="0" smtClean="0">
                <a:latin typeface="宋体" pitchFamily="2" charset="-122"/>
                <a:ea typeface="宋体" pitchFamily="2" charset="-122"/>
              </a:rPr>
              <a:t>：</a:t>
            </a:r>
            <a:endParaRPr lang="zh-CN" altLang="en-US" sz="2400" dirty="0">
              <a:latin typeface="宋体" pitchFamily="2" charset="-122"/>
              <a:ea typeface="宋体" pitchFamily="2" charset="-122"/>
            </a:endParaRPr>
          </a:p>
        </p:txBody>
      </p:sp>
      <p:sp>
        <p:nvSpPr>
          <p:cNvPr id="9" name="矩形 8"/>
          <p:cNvSpPr/>
          <p:nvPr/>
        </p:nvSpPr>
        <p:spPr>
          <a:xfrm>
            <a:off x="3513471" y="3296614"/>
            <a:ext cx="8007970" cy="830997"/>
          </a:xfrm>
          <a:prstGeom prst="rect">
            <a:avLst/>
          </a:prstGeom>
        </p:spPr>
        <p:txBody>
          <a:bodyPr wrap="square">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水槽中的水上升至试管的大约</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2/3</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的位置，试管中的气体由红棕色变无色。</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2017560" y="5481097"/>
            <a:ext cx="2969083" cy="461665"/>
          </a:xfrm>
          <a:prstGeom prst="rect">
            <a:avLst/>
          </a:prstGeom>
        </p:spPr>
        <p:txBody>
          <a:bodyPr wrap="none">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如何使水充满试管？</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25625" y="195580"/>
            <a:ext cx="8086090" cy="521970"/>
          </a:xfrm>
          <a:prstGeom prst="rect">
            <a:avLst/>
          </a:prstGeom>
          <a:noFill/>
        </p:spPr>
        <p:txBody>
          <a:bodyPr wrap="square" rtlCol="0">
            <a:spAutoFit/>
          </a:bodyPr>
          <a:lstStyle/>
          <a:p>
            <a:r>
              <a:rPr lang="en-US" altLang="zh-CN" sz="2800" b="1">
                <a:latin typeface="+mj-ea"/>
                <a:ea typeface="+mj-ea"/>
                <a:cs typeface="+mj-ea"/>
              </a:rPr>
              <a:t>12</a:t>
            </a:r>
            <a:r>
              <a:rPr lang="zh-CN" altLang="en-US" sz="2800" b="1">
                <a:latin typeface="+mj-ea"/>
                <a:ea typeface="+mj-ea"/>
                <a:cs typeface="+mj-ea"/>
              </a:rPr>
              <a:t>、氨气的喷泉实验（</a:t>
            </a:r>
            <a:r>
              <a:rPr lang="zh-CN" altLang="en-US" sz="2800" b="1">
                <a:latin typeface="+mj-ea"/>
                <a:ea typeface="+mj-ea"/>
                <a:cs typeface="+mj-ea"/>
                <a:sym typeface="+mn-ea"/>
              </a:rPr>
              <a:t>必修一 </a:t>
            </a:r>
            <a:r>
              <a:rPr lang="en-US" altLang="zh-CN" sz="2800" b="1">
                <a:latin typeface="+mj-ea"/>
                <a:ea typeface="+mj-ea"/>
                <a:cs typeface="+mj-ea"/>
                <a:sym typeface="+mn-ea"/>
              </a:rPr>
              <a:t>P97  </a:t>
            </a:r>
            <a:r>
              <a:rPr lang="zh-CN" altLang="en-US" sz="2800" b="1">
                <a:latin typeface="+mj-ea"/>
                <a:ea typeface="+mj-ea"/>
                <a:cs typeface="+mj-ea"/>
                <a:sym typeface="+mn-ea"/>
              </a:rPr>
              <a:t>实验</a:t>
            </a:r>
            <a:r>
              <a:rPr lang="en-US" altLang="zh-CN" sz="2800" b="1">
                <a:latin typeface="+mj-ea"/>
                <a:ea typeface="+mj-ea"/>
                <a:cs typeface="+mj-ea"/>
                <a:sym typeface="+mn-ea"/>
              </a:rPr>
              <a:t>4-8</a:t>
            </a:r>
            <a:r>
              <a:rPr lang="zh-CN" altLang="en-US"/>
              <a:t>）</a:t>
            </a:r>
          </a:p>
        </p:txBody>
      </p:sp>
      <p:pic>
        <p:nvPicPr>
          <p:cNvPr id="25603" name="Picture 4" descr="+B254"/>
          <p:cNvPicPr>
            <a:picLocks noChangeAspect="1"/>
          </p:cNvPicPr>
          <p:nvPr/>
        </p:nvPicPr>
        <p:blipFill>
          <a:blip r:embed="rId3">
            <a:clrChange>
              <a:clrFrom>
                <a:srgbClr val="FFFFFF"/>
              </a:clrFrom>
              <a:clrTo>
                <a:srgbClr val="FFFFFF">
                  <a:alpha val="0"/>
                </a:srgbClr>
              </a:clrTo>
            </a:clrChange>
          </a:blip>
          <a:stretch>
            <a:fillRect/>
          </a:stretch>
        </p:blipFill>
        <p:spPr>
          <a:xfrm>
            <a:off x="3171190" y="717550"/>
            <a:ext cx="3398422" cy="2536529"/>
          </a:xfrm>
          <a:prstGeom prst="rect">
            <a:avLst/>
          </a:prstGeom>
          <a:noFill/>
          <a:ln w="9525">
            <a:noFill/>
          </a:ln>
        </p:spPr>
      </p:pic>
      <p:sp>
        <p:nvSpPr>
          <p:cNvPr id="4" name="文本框 3"/>
          <p:cNvSpPr txBox="1"/>
          <p:nvPr/>
        </p:nvSpPr>
        <p:spPr>
          <a:xfrm>
            <a:off x="1826260" y="3026182"/>
            <a:ext cx="10365740" cy="3831818"/>
          </a:xfrm>
          <a:prstGeom prst="rect">
            <a:avLst/>
          </a:prstGeom>
          <a:noFill/>
        </p:spPr>
        <p:txBody>
          <a:bodyPr wrap="square" rtlCol="0" anchor="t">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常见</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考点：</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1</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、未看到喷泉</a:t>
            </a: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原因？</a:t>
            </a:r>
            <a:endParaRPr lang="en-US"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1</a:t>
            </a: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）收集</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氨气的烧瓶未</a:t>
            </a: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干燥（</a:t>
            </a:r>
            <a:r>
              <a:rPr lang="en-US"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2</a:t>
            </a: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）装置</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漏气（</a:t>
            </a: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3</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）收集的氨气不纯净，混有大量空气</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2</a:t>
            </a: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、哪些气体可以用来做喷泉实验</a:t>
            </a:r>
            <a:r>
              <a:rPr lang="zh-CN" altLang="en-US" b="1" kern="100" dirty="0" smtClean="0">
                <a:latin typeface="Times New Roman" panose="02020603050405020304"/>
                <a:ea typeface="宋体" panose="02010600030101010101" pitchFamily="2" charset="-122"/>
                <a:cs typeface="Times New Roman" panose="02020603050405020304"/>
                <a:sym typeface="+mn-ea"/>
              </a:rPr>
              <a:t>？</a:t>
            </a:r>
            <a:endParaRPr lang="en-US"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1</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NH</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3</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err="1">
                <a:ln>
                  <a:noFill/>
                </a:ln>
                <a:effectLst/>
                <a:uLnTx/>
                <a:uFillTx/>
                <a:latin typeface="Times New Roman" panose="02020603050405020304"/>
                <a:ea typeface="宋体" panose="02010600030101010101" pitchFamily="2" charset="-122"/>
                <a:cs typeface="Courier New" panose="02070309020205020404"/>
                <a:sym typeface="+mn-ea"/>
              </a:rPr>
              <a:t>HCl</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err="1">
                <a:ln>
                  <a:noFill/>
                </a:ln>
                <a:effectLst/>
                <a:uLnTx/>
                <a:uFillTx/>
                <a:latin typeface="Times New Roman" panose="02020603050405020304"/>
                <a:ea typeface="宋体" panose="02010600030101010101" pitchFamily="2" charset="-122"/>
                <a:cs typeface="Courier New" panose="02070309020205020404"/>
                <a:sym typeface="+mn-ea"/>
              </a:rPr>
              <a:t>HBr</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HI</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SO</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2</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等气体均能溶于水形成喷泉。</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2</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CO</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2</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H</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2</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S</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Cl</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2</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等与水不能形成喷泉，但与</a:t>
            </a:r>
            <a:r>
              <a:rPr lang="en-US" altLang="zh-CN" b="1" kern="100" noProof="0" dirty="0" err="1">
                <a:ln>
                  <a:noFill/>
                </a:ln>
                <a:effectLst/>
                <a:uLnTx/>
                <a:uFillTx/>
                <a:latin typeface="Times New Roman" panose="02020603050405020304"/>
                <a:ea typeface="宋体" panose="02010600030101010101" pitchFamily="2" charset="-122"/>
                <a:cs typeface="Courier New" panose="02070309020205020404"/>
                <a:sym typeface="+mn-ea"/>
              </a:rPr>
              <a:t>NaOH</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溶液可形成喷泉。</a:t>
            </a: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b="1" dirty="0">
                <a:latin typeface="宋体" panose="02010600030101010101" pitchFamily="2" charset="-122"/>
                <a:ea typeface="宋体" panose="02010600030101010101" pitchFamily="2" charset="-122"/>
                <a:cs typeface="宋体" panose="02010600030101010101" pitchFamily="2" charset="-122"/>
              </a:rPr>
              <a:t>3</a:t>
            </a:r>
            <a:r>
              <a:rPr lang="zh-CN" altLang="en-US" b="1" dirty="0">
                <a:latin typeface="宋体" panose="02010600030101010101" pitchFamily="2" charset="-122"/>
                <a:ea typeface="宋体" panose="02010600030101010101" pitchFamily="2" charset="-122"/>
                <a:cs typeface="宋体" panose="02010600030101010101" pitchFamily="2" charset="-122"/>
              </a:rPr>
              <a:t>、如果没有加水的胶头滴管，如何引发喷泉实验</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zh-CN" altLang="en-US" b="1" dirty="0" smtClean="0">
                <a:latin typeface="宋体" panose="02010600030101010101" pitchFamily="2" charset="-122"/>
                <a:ea typeface="宋体" panose="02010600030101010101" pitchFamily="2" charset="-122"/>
                <a:cs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rPr>
              <a:t>1</a:t>
            </a:r>
            <a:r>
              <a:rPr lang="zh-CN" altLang="en-US" b="1" dirty="0">
                <a:latin typeface="宋体" panose="02010600030101010101" pitchFamily="2" charset="-122"/>
                <a:ea typeface="宋体" panose="02010600030101010101" pitchFamily="2" charset="-122"/>
                <a:cs typeface="宋体" panose="02010600030101010101" pitchFamily="2" charset="-122"/>
              </a:rPr>
              <a:t>）热毛巾热敷烧瓶一段时间，撤去热毛巾冷却</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）冷毛巾冷敷烧瓶（</a:t>
            </a:r>
            <a:r>
              <a:rPr lang="en-US" altLang="zh-CN" b="1" dirty="0">
                <a:latin typeface="宋体" panose="02010600030101010101" pitchFamily="2" charset="-122"/>
                <a:ea typeface="宋体" panose="02010600030101010101" pitchFamily="2" charset="-122"/>
                <a:cs typeface="宋体" panose="02010600030101010101" pitchFamily="2" charset="-122"/>
              </a:rPr>
              <a:t>3</a:t>
            </a:r>
            <a:r>
              <a:rPr lang="zh-CN" altLang="en-US" b="1" dirty="0">
                <a:latin typeface="宋体" panose="02010600030101010101" pitchFamily="2" charset="-122"/>
                <a:ea typeface="宋体" panose="02010600030101010101" pitchFamily="2" charset="-122"/>
                <a:cs typeface="宋体" panose="02010600030101010101" pitchFamily="2" charset="-122"/>
              </a:rPr>
              <a:t>）通过针筒注入氯化氢气体等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linds(horizontal)">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blinds(horizontal)">
                                      <p:cBhvr>
                                        <p:cTn id="2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44980" y="108585"/>
            <a:ext cx="6206490" cy="521970"/>
          </a:xfrm>
          <a:prstGeom prst="rect">
            <a:avLst/>
          </a:prstGeom>
          <a:noFill/>
        </p:spPr>
        <p:txBody>
          <a:bodyPr wrap="square" rtlCol="0">
            <a:spAutoFit/>
          </a:bodyPr>
          <a:lstStyle/>
          <a:p>
            <a:r>
              <a:rPr lang="en-US" altLang="zh-CN" sz="2800" b="1"/>
              <a:t>13</a:t>
            </a:r>
            <a:r>
              <a:rPr lang="zh-CN" altLang="en-US" sz="2800" b="1"/>
              <a:t>、氨气的实验室制备（</a:t>
            </a:r>
            <a:r>
              <a:rPr lang="zh-CN" altLang="en-US" sz="2800" b="1">
                <a:sym typeface="+mn-ea"/>
              </a:rPr>
              <a:t>必修一  </a:t>
            </a:r>
            <a:r>
              <a:rPr lang="en-US" altLang="zh-CN" sz="2800" b="1">
                <a:sym typeface="+mn-ea"/>
              </a:rPr>
              <a:t>P99</a:t>
            </a:r>
            <a:r>
              <a:rPr lang="zh-CN" altLang="en-US" sz="2800"/>
              <a:t>）</a:t>
            </a:r>
          </a:p>
        </p:txBody>
      </p:sp>
      <p:pic>
        <p:nvPicPr>
          <p:cNvPr id="23555" name="Picture 4" descr="B254"/>
          <p:cNvPicPr>
            <a:picLocks noChangeAspect="1"/>
          </p:cNvPicPr>
          <p:nvPr/>
        </p:nvPicPr>
        <p:blipFill>
          <a:blip r:embed="rId3">
            <a:clrChange>
              <a:clrFrom>
                <a:srgbClr val="FFFFFF"/>
              </a:clrFrom>
              <a:clrTo>
                <a:srgbClr val="FFFFFF">
                  <a:alpha val="0"/>
                </a:srgbClr>
              </a:clrTo>
            </a:clrChange>
          </a:blip>
          <a:stretch>
            <a:fillRect/>
          </a:stretch>
        </p:blipFill>
        <p:spPr>
          <a:xfrm>
            <a:off x="3176270" y="744855"/>
            <a:ext cx="3342640" cy="2695575"/>
          </a:xfrm>
          <a:prstGeom prst="rect">
            <a:avLst/>
          </a:prstGeom>
          <a:noFill/>
          <a:ln w="9525">
            <a:noFill/>
          </a:ln>
        </p:spPr>
      </p:pic>
      <p:sp>
        <p:nvSpPr>
          <p:cNvPr id="100" name="文本框 99"/>
          <p:cNvSpPr txBox="1"/>
          <p:nvPr/>
        </p:nvSpPr>
        <p:spPr>
          <a:xfrm>
            <a:off x="2491105" y="4444323"/>
            <a:ext cx="8895080" cy="2031325"/>
          </a:xfrm>
          <a:prstGeom prst="rect">
            <a:avLst/>
          </a:prstGeom>
          <a:noFill/>
          <a:ln w="9525">
            <a:noFill/>
          </a:ln>
        </p:spPr>
        <p:txBody>
          <a:bodyPr wrap="square">
            <a:spAutoFit/>
          </a:bodyPr>
          <a:lstStyle/>
          <a:p>
            <a:pPr indent="0"/>
            <a:r>
              <a:rPr lang="zh-CN" altLang="en-US" b="1" dirty="0">
                <a:latin typeface="宋体" panose="02010600030101010101" pitchFamily="2" charset="-122"/>
                <a:ea typeface="宋体" panose="02010600030101010101" pitchFamily="2" charset="-122"/>
                <a:cs typeface="宋体" panose="02010600030101010101" pitchFamily="2" charset="-122"/>
              </a:rPr>
              <a:t>常见考点：</a:t>
            </a:r>
          </a:p>
          <a:p>
            <a:pPr indent="0"/>
            <a:r>
              <a:rPr lang="en-US" altLang="zh-CN" b="1" dirty="0">
                <a:latin typeface="宋体" panose="02010600030101010101" pitchFamily="2" charset="-122"/>
                <a:ea typeface="宋体" panose="02010600030101010101" pitchFamily="2" charset="-122"/>
                <a:cs typeface="宋体" panose="02010600030101010101" pitchFamily="2" charset="-122"/>
              </a:rPr>
              <a:t>1</a:t>
            </a:r>
            <a:r>
              <a:rPr lang="zh-CN" altLang="en-US" b="1" dirty="0">
                <a:latin typeface="宋体" panose="02010600030101010101" pitchFamily="2" charset="-122"/>
                <a:ea typeface="宋体" panose="02010600030101010101" pitchFamily="2" charset="-122"/>
                <a:cs typeface="宋体" panose="02010600030101010101" pitchFamily="2" charset="-122"/>
              </a:rPr>
              <a:t>、</a:t>
            </a:r>
            <a:r>
              <a:rPr lang="zh-CN" b="1" dirty="0">
                <a:latin typeface="宋体" panose="02010600030101010101" pitchFamily="2" charset="-122"/>
                <a:ea typeface="宋体" panose="02010600030101010101" pitchFamily="2" charset="-122"/>
                <a:cs typeface="宋体" panose="02010600030101010101" pitchFamily="2" charset="-122"/>
              </a:rPr>
              <a:t>制备装置中试管口要略低于试管底、收集装置中导管应插入试管底部。</a:t>
            </a:r>
            <a:endParaRPr lang="en-US" b="1" dirty="0">
              <a:latin typeface="宋体" panose="02010600030101010101" pitchFamily="2" charset="-122"/>
              <a:ea typeface="宋体" panose="02010600030101010101" pitchFamily="2" charset="-122"/>
              <a:cs typeface="宋体" panose="02010600030101010101" pitchFamily="2" charset="-122"/>
            </a:endParaRPr>
          </a:p>
          <a:p>
            <a:pPr indent="0"/>
            <a:r>
              <a:rPr lang="en-US" altLang="zh-CN" b="1"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a:t>
            </a:r>
            <a:r>
              <a:rPr lang="zh-CN" b="1" dirty="0">
                <a:latin typeface="宋体" panose="02010600030101010101" pitchFamily="2" charset="-122"/>
                <a:ea typeface="宋体" panose="02010600030101010101" pitchFamily="2" charset="-122"/>
                <a:cs typeface="宋体" panose="02010600030101010101" pitchFamily="2" charset="-122"/>
              </a:rPr>
              <a:t>浓氨水</a:t>
            </a:r>
            <a:r>
              <a:rPr lang="en-US" b="1" dirty="0">
                <a:latin typeface="宋体" panose="02010600030101010101" pitchFamily="2" charset="-122"/>
                <a:ea typeface="宋体" panose="02010600030101010101" pitchFamily="2" charset="-122"/>
                <a:cs typeface="宋体" panose="02010600030101010101" pitchFamily="2" charset="-122"/>
              </a:rPr>
              <a:t>(</a:t>
            </a:r>
            <a:r>
              <a:rPr lang="zh-CN" b="1" dirty="0">
                <a:latin typeface="宋体" panose="02010600030101010101" pitchFamily="2" charset="-122"/>
                <a:ea typeface="宋体" panose="02010600030101010101" pitchFamily="2" charset="-122"/>
                <a:cs typeface="宋体" panose="02010600030101010101" pitchFamily="2" charset="-122"/>
              </a:rPr>
              <a:t>或浓铵盐溶液</a:t>
            </a:r>
            <a:r>
              <a:rPr lang="en-US" b="1" dirty="0">
                <a:latin typeface="宋体" panose="02010600030101010101" pitchFamily="2" charset="-122"/>
                <a:ea typeface="宋体" panose="02010600030101010101" pitchFamily="2" charset="-122"/>
                <a:cs typeface="宋体" panose="02010600030101010101" pitchFamily="2" charset="-122"/>
              </a:rPr>
              <a:t>)</a:t>
            </a:r>
            <a:r>
              <a:rPr lang="zh-CN" b="1" dirty="0">
                <a:latin typeface="宋体" panose="02010600030101010101" pitchFamily="2" charset="-122"/>
                <a:ea typeface="宋体" panose="02010600030101010101" pitchFamily="2" charset="-122"/>
                <a:cs typeface="宋体" panose="02010600030101010101" pitchFamily="2" charset="-122"/>
              </a:rPr>
              <a:t>溶液滴到生石灰或烧碱中制氨气，或浓氨水直接加热也可制氨气。不能直接加热</a:t>
            </a:r>
            <a:r>
              <a:rPr lang="en-US" b="1" dirty="0">
                <a:latin typeface="宋体" panose="02010600030101010101" pitchFamily="2" charset="-122"/>
                <a:ea typeface="宋体" panose="02010600030101010101" pitchFamily="2" charset="-122"/>
                <a:cs typeface="宋体" panose="02010600030101010101" pitchFamily="2" charset="-122"/>
              </a:rPr>
              <a:t>NH</a:t>
            </a:r>
            <a:r>
              <a:rPr lang="en-US" b="1" baseline="-25000" dirty="0">
                <a:latin typeface="宋体" panose="02010600030101010101" pitchFamily="2" charset="-122"/>
                <a:ea typeface="宋体" panose="02010600030101010101" pitchFamily="2" charset="-122"/>
                <a:cs typeface="宋体" panose="02010600030101010101" pitchFamily="2" charset="-122"/>
              </a:rPr>
              <a:t>4</a:t>
            </a:r>
            <a:r>
              <a:rPr lang="en-US" b="1" dirty="0">
                <a:latin typeface="宋体" panose="02010600030101010101" pitchFamily="2" charset="-122"/>
                <a:ea typeface="宋体" panose="02010600030101010101" pitchFamily="2" charset="-122"/>
                <a:cs typeface="宋体" panose="02010600030101010101" pitchFamily="2" charset="-122"/>
              </a:rPr>
              <a:t>Cl</a:t>
            </a:r>
            <a:r>
              <a:rPr lang="zh-CN" b="1" dirty="0">
                <a:latin typeface="宋体" panose="02010600030101010101" pitchFamily="2" charset="-122"/>
                <a:ea typeface="宋体" panose="02010600030101010101" pitchFamily="2" charset="-122"/>
                <a:cs typeface="宋体" panose="02010600030101010101" pitchFamily="2" charset="-122"/>
              </a:rPr>
              <a:t>和</a:t>
            </a:r>
            <a:r>
              <a:rPr lang="en-US" b="1" dirty="0">
                <a:latin typeface="宋体" panose="02010600030101010101" pitchFamily="2" charset="-122"/>
                <a:ea typeface="宋体" panose="02010600030101010101" pitchFamily="2" charset="-122"/>
                <a:cs typeface="宋体" panose="02010600030101010101" pitchFamily="2" charset="-122"/>
              </a:rPr>
              <a:t>NH</a:t>
            </a:r>
            <a:r>
              <a:rPr lang="en-US" b="1" baseline="-25000" dirty="0">
                <a:latin typeface="宋体" panose="02010600030101010101" pitchFamily="2" charset="-122"/>
                <a:ea typeface="宋体" panose="02010600030101010101" pitchFamily="2" charset="-122"/>
                <a:cs typeface="宋体" panose="02010600030101010101" pitchFamily="2" charset="-122"/>
              </a:rPr>
              <a:t>4</a:t>
            </a:r>
            <a:r>
              <a:rPr lang="en-US" b="1" dirty="0">
                <a:latin typeface="宋体" panose="02010600030101010101" pitchFamily="2" charset="-122"/>
                <a:ea typeface="宋体" panose="02010600030101010101" pitchFamily="2" charset="-122"/>
                <a:cs typeface="宋体" panose="02010600030101010101" pitchFamily="2" charset="-122"/>
              </a:rPr>
              <a:t>HCO</a:t>
            </a:r>
            <a:r>
              <a:rPr lang="en-US" b="1" baseline="-25000" dirty="0">
                <a:latin typeface="宋体" panose="02010600030101010101" pitchFamily="2" charset="-122"/>
                <a:ea typeface="宋体" panose="02010600030101010101" pitchFamily="2" charset="-122"/>
                <a:cs typeface="宋体" panose="02010600030101010101" pitchFamily="2" charset="-122"/>
              </a:rPr>
              <a:t>3</a:t>
            </a:r>
            <a:r>
              <a:rPr lang="zh-CN" b="1" dirty="0">
                <a:latin typeface="宋体" panose="02010600030101010101" pitchFamily="2" charset="-122"/>
                <a:ea typeface="宋体" panose="02010600030101010101" pitchFamily="2" charset="-122"/>
                <a:cs typeface="宋体" panose="02010600030101010101" pitchFamily="2" charset="-122"/>
              </a:rPr>
              <a:t>制备氨气。</a:t>
            </a:r>
          </a:p>
          <a:p>
            <a:pPr indent="0"/>
            <a:r>
              <a:rPr lang="en-US" altLang="zh-CN" b="1" dirty="0">
                <a:latin typeface="宋体" panose="02010600030101010101" pitchFamily="2" charset="-122"/>
                <a:ea typeface="宋体" panose="02010600030101010101" pitchFamily="2" charset="-122"/>
                <a:cs typeface="宋体" panose="02010600030101010101" pitchFamily="2" charset="-122"/>
              </a:rPr>
              <a:t>3</a:t>
            </a:r>
            <a:r>
              <a:rPr lang="zh-CN" altLang="en-US" b="1" dirty="0">
                <a:latin typeface="宋体" panose="02010600030101010101" pitchFamily="2" charset="-122"/>
                <a:ea typeface="宋体" panose="02010600030101010101" pitchFamily="2" charset="-122"/>
                <a:cs typeface="宋体" panose="02010600030101010101" pitchFamily="2" charset="-122"/>
              </a:rPr>
              <a:t>、用碱石灰干燥氨气。不可用五氧化二磷或氯化钙。</a:t>
            </a:r>
          </a:p>
          <a:p>
            <a:pPr indent="0"/>
            <a:r>
              <a:rPr lang="en-US" altLang="zh-CN" b="1" dirty="0">
                <a:latin typeface="宋体" panose="02010600030101010101" pitchFamily="2" charset="-122"/>
                <a:ea typeface="宋体" panose="02010600030101010101" pitchFamily="2" charset="-122"/>
                <a:cs typeface="宋体" panose="02010600030101010101" pitchFamily="2" charset="-122"/>
              </a:rPr>
              <a:t>4</a:t>
            </a:r>
            <a:r>
              <a:rPr lang="zh-CN" altLang="en-US" b="1" dirty="0">
                <a:latin typeface="宋体" panose="02010600030101010101" pitchFamily="2" charset="-122"/>
                <a:ea typeface="宋体" panose="02010600030101010101" pitchFamily="2" charset="-122"/>
                <a:cs typeface="宋体" panose="02010600030101010101" pitchFamily="2" charset="-122"/>
              </a:rPr>
              <a:t>、用向下排空气法收集氨气。导管应插入收集氨气的试管底部。用湿润的红色石蕊试纸或者蘸有浓盐酸的玻璃棒放在试管口检验氨气是否集满</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endParaRPr lang="zh-CN" b="1" dirty="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4"/>
          <a:stretch>
            <a:fillRect/>
          </a:stretch>
        </p:blipFill>
        <p:spPr>
          <a:xfrm>
            <a:off x="3768099" y="3756992"/>
            <a:ext cx="6657975" cy="602615"/>
          </a:xfrm>
          <a:prstGeom prst="rect">
            <a:avLst/>
          </a:prstGeom>
        </p:spPr>
      </p:pic>
      <p:sp>
        <p:nvSpPr>
          <p:cNvPr id="4" name="文本框 3"/>
          <p:cNvSpPr txBox="1"/>
          <p:nvPr/>
        </p:nvSpPr>
        <p:spPr>
          <a:xfrm>
            <a:off x="2491105" y="3876774"/>
            <a:ext cx="1395730" cy="368300"/>
          </a:xfrm>
          <a:prstGeom prst="rect">
            <a:avLst/>
          </a:prstGeom>
          <a:noFill/>
        </p:spPr>
        <p:txBody>
          <a:bodyPr wrap="none" rtlCol="0" anchor="t">
            <a:spAutoFit/>
          </a:bodyPr>
          <a:lstStyle/>
          <a:p>
            <a:r>
              <a:rPr lang="zh-CN" b="1">
                <a:ea typeface="宋体" panose="02010600030101010101" pitchFamily="2" charset="-122"/>
                <a:sym typeface="+mn-ea"/>
              </a:rPr>
              <a:t>反应原理 ：</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33245" y="149860"/>
            <a:ext cx="6664325" cy="521970"/>
          </a:xfrm>
          <a:prstGeom prst="rect">
            <a:avLst/>
          </a:prstGeom>
          <a:noFill/>
        </p:spPr>
        <p:txBody>
          <a:bodyPr wrap="square" rtlCol="0">
            <a:spAutoFit/>
          </a:bodyPr>
          <a:lstStyle/>
          <a:p>
            <a:r>
              <a:rPr lang="en-US" altLang="zh-CN" sz="2800" b="1">
                <a:latin typeface="+mj-ea"/>
                <a:ea typeface="+mj-ea"/>
                <a:cs typeface="+mj-ea"/>
              </a:rPr>
              <a:t>14</a:t>
            </a:r>
            <a:r>
              <a:rPr lang="zh-CN" altLang="en-US" sz="2800" b="1">
                <a:latin typeface="+mj-ea"/>
                <a:ea typeface="+mj-ea"/>
                <a:cs typeface="+mj-ea"/>
              </a:rPr>
              <a:t>、</a:t>
            </a:r>
            <a:r>
              <a:rPr lang="en-US" altLang="zh-CN" sz="2800" b="1">
                <a:latin typeface="+mj-ea"/>
                <a:ea typeface="+mj-ea"/>
                <a:cs typeface="+mj-ea"/>
              </a:rPr>
              <a:t>SO</a:t>
            </a:r>
            <a:r>
              <a:rPr lang="en-US" altLang="zh-CN" sz="2800" b="1" baseline="-25000">
                <a:latin typeface="+mj-ea"/>
                <a:ea typeface="+mj-ea"/>
                <a:cs typeface="+mj-ea"/>
              </a:rPr>
              <a:t>2</a:t>
            </a:r>
            <a:r>
              <a:rPr lang="zh-CN" altLang="en-US" sz="2800" b="1">
                <a:latin typeface="+mj-ea"/>
                <a:ea typeface="+mj-ea"/>
                <a:cs typeface="+mj-ea"/>
              </a:rPr>
              <a:t>的制备（</a:t>
            </a:r>
            <a:r>
              <a:rPr lang="zh-CN" altLang="en-US" sz="2800" b="1">
                <a:latin typeface="+mj-ea"/>
                <a:ea typeface="+mj-ea"/>
                <a:cs typeface="+mj-ea"/>
                <a:sym typeface="+mn-ea"/>
              </a:rPr>
              <a:t>必修一 </a:t>
            </a:r>
            <a:r>
              <a:rPr lang="en-US" altLang="zh-CN" sz="2800" b="1">
                <a:latin typeface="+mj-ea"/>
                <a:ea typeface="+mj-ea"/>
                <a:cs typeface="+mj-ea"/>
                <a:sym typeface="+mn-ea"/>
              </a:rPr>
              <a:t>P101  </a:t>
            </a:r>
            <a:r>
              <a:rPr lang="zh-CN" altLang="en-US" sz="2800" b="1">
                <a:latin typeface="+mj-ea"/>
                <a:ea typeface="+mj-ea"/>
                <a:cs typeface="+mj-ea"/>
                <a:sym typeface="+mn-ea"/>
              </a:rPr>
              <a:t>实验</a:t>
            </a:r>
            <a:r>
              <a:rPr lang="en-US" altLang="zh-CN" sz="2800" b="1">
                <a:latin typeface="+mj-ea"/>
                <a:ea typeface="+mj-ea"/>
                <a:cs typeface="+mj-ea"/>
                <a:sym typeface="+mn-ea"/>
              </a:rPr>
              <a:t>4-9</a:t>
            </a:r>
            <a:r>
              <a:rPr lang="zh-CN" altLang="en-US" sz="2800" b="1">
                <a:latin typeface="+mj-ea"/>
                <a:ea typeface="+mj-ea"/>
                <a:cs typeface="+mj-ea"/>
              </a:rPr>
              <a:t>）</a:t>
            </a:r>
          </a:p>
        </p:txBody>
      </p:sp>
      <p:pic>
        <p:nvPicPr>
          <p:cNvPr id="29699" name="Picture 4" descr="B256"/>
          <p:cNvPicPr>
            <a:picLocks noChangeAspect="1"/>
          </p:cNvPicPr>
          <p:nvPr/>
        </p:nvPicPr>
        <p:blipFill>
          <a:blip r:embed="rId3">
            <a:clrChange>
              <a:clrFrom>
                <a:srgbClr val="FFFFFF"/>
              </a:clrFrom>
              <a:clrTo>
                <a:srgbClr val="FFFFFF">
                  <a:alpha val="0"/>
                </a:srgbClr>
              </a:clrTo>
            </a:clrChange>
          </a:blip>
          <a:stretch>
            <a:fillRect/>
          </a:stretch>
        </p:blipFill>
        <p:spPr>
          <a:xfrm>
            <a:off x="2572703" y="734695"/>
            <a:ext cx="5184775" cy="2400300"/>
          </a:xfrm>
          <a:prstGeom prst="rect">
            <a:avLst/>
          </a:prstGeom>
          <a:noFill/>
          <a:ln w="9525">
            <a:noFill/>
          </a:ln>
        </p:spPr>
      </p:pic>
      <p:sp>
        <p:nvSpPr>
          <p:cNvPr id="3" name="文本框 2"/>
          <p:cNvSpPr txBox="1"/>
          <p:nvPr/>
        </p:nvSpPr>
        <p:spPr>
          <a:xfrm>
            <a:off x="1906289" y="3194846"/>
            <a:ext cx="1332230" cy="368300"/>
          </a:xfrm>
          <a:prstGeom prst="rect">
            <a:avLst/>
          </a:prstGeom>
          <a:noFill/>
        </p:spPr>
        <p:txBody>
          <a:bodyPr wrap="none" rtlCol="0" anchor="t">
            <a:spAutoFit/>
          </a:bodyPr>
          <a:lstStyle/>
          <a:p>
            <a:r>
              <a:rPr lang="zh-CN" b="1" dirty="0">
                <a:ea typeface="宋体" panose="02010600030101010101" pitchFamily="2" charset="-122"/>
                <a:sym typeface="+mn-ea"/>
              </a:rPr>
              <a:t>反应原理： </a:t>
            </a:r>
            <a:endParaRPr lang="zh-CN" altLang="en-US" dirty="0"/>
          </a:p>
        </p:txBody>
      </p:sp>
      <p:pic>
        <p:nvPicPr>
          <p:cNvPr id="4" name="图片 3"/>
          <p:cNvPicPr>
            <a:picLocks noChangeAspect="1"/>
          </p:cNvPicPr>
          <p:nvPr/>
        </p:nvPicPr>
        <p:blipFill>
          <a:blip r:embed="rId4"/>
          <a:stretch>
            <a:fillRect/>
          </a:stretch>
        </p:blipFill>
        <p:spPr>
          <a:xfrm>
            <a:off x="3641157" y="3078006"/>
            <a:ext cx="5907405" cy="601980"/>
          </a:xfrm>
          <a:prstGeom prst="rect">
            <a:avLst/>
          </a:prstGeom>
        </p:spPr>
      </p:pic>
      <p:sp>
        <p:nvSpPr>
          <p:cNvPr id="5" name="文本框 4"/>
          <p:cNvSpPr txBox="1"/>
          <p:nvPr/>
        </p:nvSpPr>
        <p:spPr>
          <a:xfrm>
            <a:off x="1947232" y="3591778"/>
            <a:ext cx="8733790" cy="2862322"/>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cs typeface="宋体" panose="02010600030101010101" pitchFamily="2" charset="-122"/>
              </a:rPr>
              <a:t>常见考点</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1</a:t>
            </a:r>
            <a:r>
              <a:rPr lang="zh-CN" altLang="en-US" b="1" dirty="0" smtClean="0">
                <a:latin typeface="宋体" panose="02010600030101010101" pitchFamily="2" charset="-122"/>
                <a:ea typeface="宋体" panose="02010600030101010101" pitchFamily="2" charset="-122"/>
                <a:cs typeface="宋体" panose="02010600030101010101" pitchFamily="2" charset="-122"/>
              </a:rPr>
              <a:t>、怎么控制反应的发生和停止？</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    </a:t>
            </a:r>
            <a:r>
              <a:rPr lang="zh-CN" altLang="en-US" b="1" dirty="0" smtClean="0">
                <a:latin typeface="宋体" panose="02010600030101010101" pitchFamily="2" charset="-122"/>
                <a:ea typeface="宋体" panose="02010600030101010101" pitchFamily="2" charset="-122"/>
                <a:cs typeface="宋体" panose="02010600030101010101" pitchFamily="2" charset="-122"/>
              </a:rPr>
              <a:t>铜丝的上下抽动</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2</a:t>
            </a:r>
            <a:r>
              <a:rPr lang="zh-CN" altLang="en-US" b="1" dirty="0" smtClean="0">
                <a:latin typeface="宋体" panose="02010600030101010101" pitchFamily="2" charset="-122"/>
                <a:ea typeface="宋体" panose="02010600030101010101" pitchFamily="2" charset="-122"/>
                <a:cs typeface="宋体" panose="02010600030101010101" pitchFamily="2" charset="-122"/>
              </a:rPr>
              <a:t>、铜和浓硫酸反应需要加热吗？</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3</a:t>
            </a:r>
            <a:r>
              <a:rPr lang="zh-CN" altLang="en-US" b="1" dirty="0" smtClean="0">
                <a:latin typeface="宋体" panose="02010600030101010101" pitchFamily="2" charset="-122"/>
                <a:ea typeface="宋体" panose="02010600030101010101" pitchFamily="2" charset="-122"/>
                <a:cs typeface="宋体" panose="02010600030101010101" pitchFamily="2" charset="-122"/>
              </a:rPr>
              <a:t>、加热</a:t>
            </a:r>
            <a:r>
              <a:rPr lang="zh-CN" altLang="en-US" b="1" dirty="0">
                <a:latin typeface="宋体" panose="02010600030101010101" pitchFamily="2" charset="-122"/>
                <a:ea typeface="宋体" panose="02010600030101010101" pitchFamily="2" charset="-122"/>
                <a:cs typeface="宋体" panose="02010600030101010101" pitchFamily="2" charset="-122"/>
              </a:rPr>
              <a:t>时会看到浓硫酸变黑色</a:t>
            </a:r>
            <a:r>
              <a:rPr lang="zh-CN" altLang="en-US" b="1" dirty="0" smtClean="0">
                <a:latin typeface="宋体" panose="02010600030101010101" pitchFamily="2" charset="-122"/>
                <a:ea typeface="宋体" panose="02010600030101010101" pitchFamily="2" charset="-122"/>
                <a:cs typeface="宋体" panose="02010600030101010101" pitchFamily="2" charset="-122"/>
              </a:rPr>
              <a:t>，原因可能是什么？</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    </a:t>
            </a:r>
            <a:r>
              <a:rPr lang="zh-CN" altLang="en-US" b="1" dirty="0" smtClean="0">
                <a:latin typeface="宋体" panose="02010600030101010101" pitchFamily="2" charset="-122"/>
                <a:ea typeface="宋体" panose="02010600030101010101" pitchFamily="2" charset="-122"/>
                <a:cs typeface="宋体" panose="02010600030101010101" pitchFamily="2" charset="-122"/>
              </a:rPr>
              <a:t>生成</a:t>
            </a:r>
            <a:r>
              <a:rPr lang="zh-CN" altLang="en-US" b="1" dirty="0">
                <a:latin typeface="宋体" panose="02010600030101010101" pitchFamily="2" charset="-122"/>
                <a:ea typeface="宋体" panose="02010600030101010101" pitchFamily="2" charset="-122"/>
                <a:cs typeface="宋体" panose="02010600030101010101" pitchFamily="2" charset="-122"/>
              </a:rPr>
              <a:t>了铜的氧化物</a:t>
            </a:r>
          </a:p>
          <a:p>
            <a:r>
              <a:rPr lang="en-US" altLang="zh-CN" b="1" dirty="0" smtClean="0">
                <a:latin typeface="宋体" panose="02010600030101010101" pitchFamily="2" charset="-122"/>
                <a:ea typeface="宋体" panose="02010600030101010101" pitchFamily="2" charset="-122"/>
                <a:cs typeface="宋体" panose="02010600030101010101" pitchFamily="2" charset="-122"/>
              </a:rPr>
              <a:t>4</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r>
              <a:rPr lang="zh-CN" altLang="en-US" b="1" dirty="0">
                <a:latin typeface="宋体" panose="02010600030101010101" pitchFamily="2" charset="-122"/>
                <a:ea typeface="宋体" panose="02010600030101010101" pitchFamily="2" charset="-122"/>
                <a:cs typeface="宋体" panose="02010600030101010101" pitchFamily="2" charset="-122"/>
              </a:rPr>
              <a:t>加热后，石蕊</a:t>
            </a:r>
            <a:r>
              <a:rPr lang="zh-CN" altLang="en-US" b="1" dirty="0" smtClean="0">
                <a:latin typeface="宋体" panose="02010600030101010101" pitchFamily="2" charset="-122"/>
                <a:ea typeface="宋体" panose="02010600030101010101" pitchFamily="2" charset="-122"/>
                <a:cs typeface="宋体" panose="02010600030101010101" pitchFamily="2" charset="-122"/>
              </a:rPr>
              <a:t>溶液或品红的变化？蘸</a:t>
            </a:r>
            <a:r>
              <a:rPr lang="zh-CN" altLang="en-US" b="1" dirty="0">
                <a:latin typeface="宋体" panose="02010600030101010101" pitchFamily="2" charset="-122"/>
                <a:ea typeface="宋体" panose="02010600030101010101" pitchFamily="2" charset="-122"/>
                <a:cs typeface="宋体" panose="02010600030101010101" pitchFamily="2" charset="-122"/>
              </a:rPr>
              <a:t>有碱液的</a:t>
            </a:r>
            <a:r>
              <a:rPr lang="zh-CN" altLang="en-US" b="1" dirty="0" smtClean="0">
                <a:latin typeface="宋体" panose="02010600030101010101" pitchFamily="2" charset="-122"/>
                <a:ea typeface="宋体" panose="02010600030101010101" pitchFamily="2" charset="-122"/>
                <a:cs typeface="宋体" panose="02010600030101010101" pitchFamily="2" charset="-122"/>
              </a:rPr>
              <a:t>棉花作用？</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    </a:t>
            </a:r>
            <a:r>
              <a:rPr lang="zh-CN" altLang="en-US" b="1" dirty="0" smtClean="0">
                <a:latin typeface="宋体" panose="02010600030101010101" pitchFamily="2" charset="-122"/>
                <a:ea typeface="宋体" panose="02010600030101010101" pitchFamily="2" charset="-122"/>
                <a:cs typeface="宋体" panose="02010600030101010101" pitchFamily="2" charset="-122"/>
              </a:rPr>
              <a:t>石蕊变红，不褪色；品红褪色。用来吸收过量二氧化硫，防止空气污染。</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rPr>
              <a:t>5</a:t>
            </a:r>
            <a:r>
              <a:rPr lang="zh-CN" altLang="en-US" b="1" dirty="0" smtClean="0">
                <a:latin typeface="宋体" panose="02010600030101010101" pitchFamily="2" charset="-122"/>
                <a:ea typeface="宋体" panose="02010600030101010101" pitchFamily="2" charset="-122"/>
                <a:cs typeface="宋体" panose="02010600030101010101" pitchFamily="2" charset="-122"/>
              </a:rPr>
              <a:t>、反应生成了硫酸铜，会看到浓硫酸变蓝色吗？怎么才能看到蓝色？</a:t>
            </a:r>
            <a:endParaRPr lang="en-US" altLang="zh-CN"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b="1" dirty="0" smtClean="0">
                <a:latin typeface="宋体" panose="02010600030101010101" pitchFamily="2" charset="-122"/>
                <a:ea typeface="宋体" panose="02010600030101010101" pitchFamily="2" charset="-122"/>
                <a:cs typeface="宋体" panose="02010600030101010101" pitchFamily="2" charset="-122"/>
              </a:rPr>
              <a:t>将</a:t>
            </a:r>
            <a:r>
              <a:rPr lang="zh-CN" altLang="en-US" b="1" dirty="0">
                <a:latin typeface="宋体" panose="02010600030101010101" pitchFamily="2" charset="-122"/>
                <a:ea typeface="宋体" panose="02010600030101010101" pitchFamily="2" charset="-122"/>
                <a:cs typeface="宋体" panose="02010600030101010101" pitchFamily="2" charset="-122"/>
              </a:rPr>
              <a:t>反应后的溶液倒入盛水的烧杯中，溶液变</a:t>
            </a:r>
            <a:r>
              <a:rPr lang="zh-CN" altLang="en-US" b="1" dirty="0" smtClean="0">
                <a:latin typeface="宋体" panose="02010600030101010101" pitchFamily="2" charset="-122"/>
                <a:ea typeface="宋体" panose="02010600030101010101" pitchFamily="2" charset="-122"/>
                <a:cs typeface="宋体" panose="02010600030101010101" pitchFamily="2" charset="-122"/>
              </a:rPr>
              <a:t>蓝色。</a:t>
            </a:r>
            <a:endParaRPr lang="zh-CN" altLang="en-US"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blinds(horizontal)">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blinds(horizontal)">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7588" y="115910"/>
            <a:ext cx="3070071" cy="523220"/>
          </a:xfrm>
          <a:prstGeom prst="rect">
            <a:avLst/>
          </a:prstGeom>
          <a:noFill/>
        </p:spPr>
        <p:txBody>
          <a:bodyPr wrap="none" rtlCol="0">
            <a:spAutoFit/>
          </a:bodyPr>
          <a:lstStyle/>
          <a:p>
            <a:r>
              <a:rPr lang="zh-CN" altLang="en-US" sz="2800" b="1" dirty="0" smtClean="0"/>
              <a:t>教材实验的重要性</a:t>
            </a:r>
            <a:endParaRPr lang="zh-CN" altLang="en-US" sz="2800" b="1" dirty="0"/>
          </a:p>
        </p:txBody>
      </p:sp>
      <p:sp>
        <p:nvSpPr>
          <p:cNvPr id="4" name="矩形 3"/>
          <p:cNvSpPr/>
          <p:nvPr/>
        </p:nvSpPr>
        <p:spPr>
          <a:xfrm>
            <a:off x="2859110" y="2562897"/>
            <a:ext cx="1996226" cy="74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教材实验</a:t>
            </a:r>
            <a:endParaRPr lang="zh-CN" altLang="en-US" sz="2800" b="1" dirty="0"/>
          </a:p>
        </p:txBody>
      </p:sp>
      <p:sp>
        <p:nvSpPr>
          <p:cNvPr id="6" name="右箭头 5"/>
          <p:cNvSpPr/>
          <p:nvPr/>
        </p:nvSpPr>
        <p:spPr>
          <a:xfrm>
            <a:off x="4855336" y="2833351"/>
            <a:ext cx="1159098" cy="20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14434" y="2562897"/>
            <a:ext cx="2137893" cy="74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高考实验</a:t>
            </a:r>
            <a:endParaRPr lang="zh-CN" altLang="en-US" sz="2800" b="1" dirty="0"/>
          </a:p>
        </p:txBody>
      </p:sp>
      <p:cxnSp>
        <p:nvCxnSpPr>
          <p:cNvPr id="10" name="直接箭头连接符 9"/>
          <p:cNvCxnSpPr/>
          <p:nvPr/>
        </p:nvCxnSpPr>
        <p:spPr>
          <a:xfrm flipV="1">
            <a:off x="8152327" y="1751527"/>
            <a:ext cx="759853" cy="811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912180" y="1506828"/>
            <a:ext cx="1712890" cy="61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基本知识</a:t>
            </a:r>
            <a:endParaRPr lang="zh-CN" altLang="en-US" sz="2800" b="1" dirty="0"/>
          </a:p>
        </p:txBody>
      </p:sp>
      <p:cxnSp>
        <p:nvCxnSpPr>
          <p:cNvPr id="14" name="直接箭头连接符 13"/>
          <p:cNvCxnSpPr>
            <a:stCxn id="7" idx="3"/>
          </p:cNvCxnSpPr>
          <p:nvPr/>
        </p:nvCxnSpPr>
        <p:spPr>
          <a:xfrm flipV="1">
            <a:off x="8152327" y="2923504"/>
            <a:ext cx="862884" cy="1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015211" y="2562895"/>
            <a:ext cx="1712890" cy="74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基本操作</a:t>
            </a:r>
            <a:endParaRPr lang="zh-CN" altLang="en-US" sz="2800" b="1" dirty="0"/>
          </a:p>
        </p:txBody>
      </p:sp>
      <p:cxnSp>
        <p:nvCxnSpPr>
          <p:cNvPr id="17" name="直接箭头连接符 16"/>
          <p:cNvCxnSpPr/>
          <p:nvPr/>
        </p:nvCxnSpPr>
        <p:spPr>
          <a:xfrm>
            <a:off x="8152327" y="3309870"/>
            <a:ext cx="759853" cy="79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912180" y="3709115"/>
            <a:ext cx="1712890" cy="75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探究能力</a:t>
            </a:r>
            <a:endParaRPr lang="zh-CN" altLang="en-US" sz="2800" b="1" dirty="0"/>
          </a:p>
        </p:txBody>
      </p:sp>
      <p:cxnSp>
        <p:nvCxnSpPr>
          <p:cNvPr id="20" name="直接箭头连接符 19"/>
          <p:cNvCxnSpPr>
            <a:endCxn id="4" idx="2"/>
          </p:cNvCxnSpPr>
          <p:nvPr/>
        </p:nvCxnSpPr>
        <p:spPr>
          <a:xfrm flipV="1">
            <a:off x="3857223" y="3309870"/>
            <a:ext cx="0" cy="528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405817" y="3846751"/>
            <a:ext cx="902811" cy="523220"/>
          </a:xfrm>
          <a:prstGeom prst="rect">
            <a:avLst/>
          </a:prstGeom>
          <a:noFill/>
        </p:spPr>
        <p:txBody>
          <a:bodyPr wrap="none" rtlCol="0">
            <a:spAutoFit/>
          </a:bodyPr>
          <a:lstStyle/>
          <a:p>
            <a:r>
              <a:rPr lang="zh-CN" altLang="en-US" sz="2800" b="1" dirty="0" smtClean="0"/>
              <a:t>载体</a:t>
            </a:r>
            <a:endParaRPr lang="zh-CN" altLang="en-US" sz="2800" b="1" dirty="0"/>
          </a:p>
        </p:txBody>
      </p:sp>
      <p:sp>
        <p:nvSpPr>
          <p:cNvPr id="24" name="文本框 23"/>
          <p:cNvSpPr txBox="1"/>
          <p:nvPr/>
        </p:nvSpPr>
        <p:spPr>
          <a:xfrm>
            <a:off x="6631974" y="3837904"/>
            <a:ext cx="902811" cy="523220"/>
          </a:xfrm>
          <a:prstGeom prst="rect">
            <a:avLst/>
          </a:prstGeom>
          <a:noFill/>
        </p:spPr>
        <p:txBody>
          <a:bodyPr wrap="none" rtlCol="0">
            <a:spAutoFit/>
          </a:bodyPr>
          <a:lstStyle/>
          <a:p>
            <a:r>
              <a:rPr lang="zh-CN" altLang="en-US" sz="2800" b="1" dirty="0" smtClean="0"/>
              <a:t>创新</a:t>
            </a:r>
            <a:endParaRPr lang="zh-CN" altLang="en-US" sz="2800" b="1" dirty="0"/>
          </a:p>
        </p:txBody>
      </p:sp>
      <p:cxnSp>
        <p:nvCxnSpPr>
          <p:cNvPr id="26" name="直接箭头连接符 25"/>
          <p:cNvCxnSpPr>
            <a:stCxn id="24" idx="0"/>
            <a:endCxn id="7" idx="2"/>
          </p:cNvCxnSpPr>
          <p:nvPr/>
        </p:nvCxnSpPr>
        <p:spPr>
          <a:xfrm flipV="1">
            <a:off x="7083380" y="3309870"/>
            <a:ext cx="1" cy="528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56213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63725" y="139700"/>
            <a:ext cx="8415020" cy="521970"/>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宋体" panose="02010600030101010101" pitchFamily="2" charset="-122"/>
              </a:rPr>
              <a:t>15</a:t>
            </a:r>
            <a:r>
              <a:rPr lang="zh-CN" altLang="en-US" sz="2800" b="1">
                <a:latin typeface="宋体" panose="02010600030101010101" pitchFamily="2" charset="-122"/>
                <a:ea typeface="宋体" panose="02010600030101010101" pitchFamily="2" charset="-122"/>
                <a:cs typeface="宋体" panose="02010600030101010101" pitchFamily="2" charset="-122"/>
              </a:rPr>
              <a:t>、甲烷的取代反应（必修二  </a:t>
            </a:r>
            <a:r>
              <a:rPr lang="en-US" altLang="zh-CN" sz="2800" b="1">
                <a:latin typeface="宋体" panose="02010600030101010101" pitchFamily="2" charset="-122"/>
                <a:ea typeface="宋体" panose="02010600030101010101" pitchFamily="2" charset="-122"/>
                <a:cs typeface="宋体" panose="02010600030101010101" pitchFamily="2" charset="-122"/>
              </a:rPr>
              <a:t>P61</a:t>
            </a:r>
            <a:r>
              <a:rPr lang="zh-CN" altLang="en-US" sz="2800" b="1">
                <a:latin typeface="宋体" panose="02010600030101010101" pitchFamily="2" charset="-122"/>
                <a:ea typeface="宋体" panose="02010600030101010101" pitchFamily="2" charset="-122"/>
                <a:cs typeface="宋体" panose="02010600030101010101" pitchFamily="2" charset="-122"/>
              </a:rPr>
              <a:t>）</a:t>
            </a:r>
          </a:p>
        </p:txBody>
      </p:sp>
      <p:pic>
        <p:nvPicPr>
          <p:cNvPr id="5" name="图片 4"/>
          <p:cNvPicPr>
            <a:picLocks noChangeAspect="1"/>
          </p:cNvPicPr>
          <p:nvPr>
            <p:custDataLst>
              <p:tags r:id="rId2"/>
            </p:custDataLst>
          </p:nvPr>
        </p:nvPicPr>
        <p:blipFill>
          <a:blip r:embed="rId4"/>
          <a:stretch>
            <a:fillRect/>
          </a:stretch>
        </p:blipFill>
        <p:spPr>
          <a:xfrm>
            <a:off x="3767455" y="661670"/>
            <a:ext cx="2526030" cy="2310130"/>
          </a:xfrm>
          <a:prstGeom prst="rect">
            <a:avLst/>
          </a:prstGeom>
        </p:spPr>
      </p:pic>
      <p:sp>
        <p:nvSpPr>
          <p:cNvPr id="6" name="文本框 5"/>
          <p:cNvSpPr txBox="1"/>
          <p:nvPr/>
        </p:nvSpPr>
        <p:spPr>
          <a:xfrm>
            <a:off x="2260514" y="4377615"/>
            <a:ext cx="1332230" cy="368300"/>
          </a:xfrm>
          <a:prstGeom prst="rect">
            <a:avLst/>
          </a:prstGeom>
          <a:noFill/>
        </p:spPr>
        <p:txBody>
          <a:bodyPr wrap="none" rtlCol="0" anchor="t">
            <a:spAutoFit/>
          </a:bodyPr>
          <a:lstStyle/>
          <a:p>
            <a:r>
              <a:rPr lang="zh-CN" b="1" dirty="0">
                <a:ea typeface="宋体" panose="02010600030101010101" pitchFamily="2" charset="-122"/>
                <a:sym typeface="+mn-ea"/>
              </a:rPr>
              <a:t>反应原理：</a:t>
            </a:r>
            <a:endParaRPr lang="zh-CN" altLang="en-US" dirty="0"/>
          </a:p>
        </p:txBody>
      </p:sp>
      <p:pic>
        <p:nvPicPr>
          <p:cNvPr id="7" name="图片 6"/>
          <p:cNvPicPr>
            <a:picLocks noChangeAspect="1"/>
          </p:cNvPicPr>
          <p:nvPr/>
        </p:nvPicPr>
        <p:blipFill>
          <a:blip r:embed="rId5"/>
          <a:stretch>
            <a:fillRect/>
          </a:stretch>
        </p:blipFill>
        <p:spPr>
          <a:xfrm>
            <a:off x="2339729" y="4900636"/>
            <a:ext cx="7525385" cy="1198245"/>
          </a:xfrm>
          <a:prstGeom prst="rect">
            <a:avLst/>
          </a:prstGeom>
        </p:spPr>
      </p:pic>
      <p:sp>
        <p:nvSpPr>
          <p:cNvPr id="8" name="文本框 7"/>
          <p:cNvSpPr txBox="1"/>
          <p:nvPr/>
        </p:nvSpPr>
        <p:spPr>
          <a:xfrm>
            <a:off x="2178628" y="3792163"/>
            <a:ext cx="8552341" cy="369332"/>
          </a:xfrm>
          <a:prstGeom prst="rect">
            <a:avLst/>
          </a:prstGeom>
          <a:noFill/>
        </p:spPr>
        <p:txBody>
          <a:bodyPr wrap="none" rtlCol="0" anchor="t">
            <a:spAutoFit/>
          </a:bodyPr>
          <a:lstStyle/>
          <a:p>
            <a:r>
              <a:rPr lang="zh-CN" altLang="en-US" b="1" dirty="0" smtClean="0">
                <a:latin typeface="宋体" panose="02010600030101010101" pitchFamily="2" charset="-122"/>
                <a:ea typeface="宋体" panose="02010600030101010101" pitchFamily="2" charset="-122"/>
                <a:cs typeface="宋体" panose="02010600030101010101" pitchFamily="2" charset="-122"/>
              </a:rPr>
              <a:t>试管</a:t>
            </a:r>
            <a:r>
              <a:rPr lang="zh-CN" altLang="en-US" b="1" dirty="0">
                <a:latin typeface="宋体" panose="02010600030101010101" pitchFamily="2" charset="-122"/>
                <a:ea typeface="宋体" panose="02010600030101010101" pitchFamily="2" charset="-122"/>
                <a:cs typeface="宋体" panose="02010600030101010101" pitchFamily="2" charset="-122"/>
              </a:rPr>
              <a:t>内壁有油状液滴；试管中有少量白雾；试管中液面上升；水槽中有固体析出</a:t>
            </a:r>
            <a:r>
              <a:rPr lang="zh-CN" altLang="en-US"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b="1" dirty="0">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2215355" y="3326220"/>
            <a:ext cx="1346844" cy="369332"/>
          </a:xfrm>
          <a:prstGeom prst="rect">
            <a:avLst/>
          </a:prstGeom>
        </p:spPr>
        <p:txBody>
          <a:bodyPr wrap="none">
            <a:spAutoFit/>
          </a:bodyPr>
          <a:lstStyle/>
          <a:p>
            <a:r>
              <a:rPr lang="zh-CN" altLang="en-US" b="1" dirty="0" smtClean="0">
                <a:latin typeface="宋体" panose="02010600030101010101" pitchFamily="2" charset="-122"/>
                <a:ea typeface="宋体" panose="02010600030101010101" pitchFamily="2" charset="-122"/>
                <a:cs typeface="宋体" panose="02010600030101010101" pitchFamily="2" charset="-122"/>
              </a:rPr>
              <a:t>实验现象：</a:t>
            </a:r>
            <a:endParaRPr lang="zh-CN" alt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8475" y="181610"/>
            <a:ext cx="5929630" cy="521970"/>
          </a:xfrm>
          <a:prstGeom prst="rect">
            <a:avLst/>
          </a:prstGeom>
          <a:noFill/>
        </p:spPr>
        <p:txBody>
          <a:bodyPr wrap="square" rtlCol="0">
            <a:spAutoFit/>
          </a:bodyPr>
          <a:lstStyle/>
          <a:p>
            <a:r>
              <a:rPr lang="en-US" altLang="zh-CN" sz="2800" b="1">
                <a:latin typeface="+mj-ea"/>
                <a:ea typeface="+mj-ea"/>
                <a:cs typeface="+mj-ea"/>
              </a:rPr>
              <a:t>16</a:t>
            </a:r>
            <a:r>
              <a:rPr lang="zh-CN" altLang="en-US" sz="2800" b="1">
                <a:latin typeface="+mj-ea"/>
                <a:ea typeface="+mj-ea"/>
                <a:cs typeface="+mj-ea"/>
              </a:rPr>
              <a:t>、石蜡油的分解实验（必修二 </a:t>
            </a:r>
            <a:r>
              <a:rPr lang="en-US" altLang="zh-CN" sz="2800" b="1">
                <a:latin typeface="+mj-ea"/>
                <a:ea typeface="+mj-ea"/>
                <a:cs typeface="+mj-ea"/>
              </a:rPr>
              <a:t>P67</a:t>
            </a:r>
            <a:r>
              <a:rPr lang="zh-CN" altLang="en-US" sz="2800" b="1">
                <a:latin typeface="+mj-ea"/>
                <a:ea typeface="+mj-ea"/>
                <a:cs typeface="+mj-ea"/>
              </a:rPr>
              <a:t>）</a:t>
            </a:r>
          </a:p>
        </p:txBody>
      </p:sp>
      <p:pic>
        <p:nvPicPr>
          <p:cNvPr id="3" name="图片 2"/>
          <p:cNvPicPr>
            <a:picLocks noChangeAspect="1"/>
          </p:cNvPicPr>
          <p:nvPr/>
        </p:nvPicPr>
        <p:blipFill>
          <a:blip r:embed="rId3"/>
          <a:stretch>
            <a:fillRect/>
          </a:stretch>
        </p:blipFill>
        <p:spPr>
          <a:xfrm>
            <a:off x="2446655" y="823595"/>
            <a:ext cx="6515100" cy="2171700"/>
          </a:xfrm>
          <a:prstGeom prst="rect">
            <a:avLst/>
          </a:prstGeom>
        </p:spPr>
      </p:pic>
      <p:pic>
        <p:nvPicPr>
          <p:cNvPr id="4" name="图片 3"/>
          <p:cNvPicPr>
            <a:picLocks noChangeAspect="1"/>
          </p:cNvPicPr>
          <p:nvPr/>
        </p:nvPicPr>
        <p:blipFill>
          <a:blip r:embed="rId4"/>
          <a:stretch>
            <a:fillRect/>
          </a:stretch>
        </p:blipFill>
        <p:spPr>
          <a:xfrm>
            <a:off x="3667760" y="3225165"/>
            <a:ext cx="5467350" cy="1238250"/>
          </a:xfrm>
          <a:prstGeom prst="rect">
            <a:avLst/>
          </a:prstGeom>
        </p:spPr>
      </p:pic>
      <p:sp>
        <p:nvSpPr>
          <p:cNvPr id="5" name="文本框 4"/>
          <p:cNvSpPr txBox="1"/>
          <p:nvPr/>
        </p:nvSpPr>
        <p:spPr>
          <a:xfrm>
            <a:off x="2028190" y="3436620"/>
            <a:ext cx="1332230" cy="368300"/>
          </a:xfrm>
          <a:prstGeom prst="rect">
            <a:avLst/>
          </a:prstGeom>
          <a:noFill/>
        </p:spPr>
        <p:txBody>
          <a:bodyPr wrap="none" rtlCol="0" anchor="t">
            <a:spAutoFit/>
          </a:bodyPr>
          <a:lstStyle/>
          <a:p>
            <a:r>
              <a:rPr lang="zh-CN" b="1">
                <a:ea typeface="宋体" panose="02010600030101010101" pitchFamily="2" charset="-122"/>
                <a:sym typeface="+mn-ea"/>
              </a:rPr>
              <a:t>反应原理：</a:t>
            </a:r>
            <a:endParaRPr lang="zh-CN" altLang="en-US"/>
          </a:p>
        </p:txBody>
      </p:sp>
      <p:sp>
        <p:nvSpPr>
          <p:cNvPr id="6" name="文本框 5"/>
          <p:cNvSpPr txBox="1"/>
          <p:nvPr/>
        </p:nvSpPr>
        <p:spPr>
          <a:xfrm>
            <a:off x="2028190" y="4796790"/>
            <a:ext cx="6045200" cy="922020"/>
          </a:xfrm>
          <a:prstGeom prst="rect">
            <a:avLst/>
          </a:prstGeom>
          <a:noFill/>
        </p:spPr>
        <p:txBody>
          <a:bodyPr wrap="none" rtlCol="0" anchor="t">
            <a:spAutoFit/>
          </a:bodyPr>
          <a:lstStyle/>
          <a:p>
            <a:r>
              <a:rPr lang="zh-CN" altLang="en-US" b="1" dirty="0">
                <a:latin typeface="宋体" panose="02010600030101010101" pitchFamily="2" charset="-122"/>
                <a:ea typeface="宋体" panose="02010600030101010101" pitchFamily="2" charset="-122"/>
                <a:cs typeface="宋体" panose="02010600030101010101" pitchFamily="2" charset="-122"/>
                <a:sym typeface="+mn-ea"/>
              </a:rPr>
              <a:t>常见考点：</a:t>
            </a:r>
          </a:p>
          <a:p>
            <a:r>
              <a:rPr lang="en-US" altLang="zh-CN" b="1" dirty="0">
                <a:latin typeface="宋体" panose="02010600030101010101" pitchFamily="2" charset="-122"/>
                <a:ea typeface="宋体" panose="02010600030101010101" pitchFamily="2" charset="-122"/>
                <a:cs typeface="宋体" panose="02010600030101010101" pitchFamily="2" charset="-122"/>
              </a:rPr>
              <a:t>1</a:t>
            </a:r>
            <a:r>
              <a:rPr lang="zh-CN" altLang="en-US" b="1" dirty="0">
                <a:latin typeface="宋体" panose="02010600030101010101" pitchFamily="2" charset="-122"/>
                <a:ea typeface="宋体" panose="02010600030101010101" pitchFamily="2" charset="-122"/>
                <a:cs typeface="宋体" panose="02010600030101010101" pitchFamily="2" charset="-122"/>
              </a:rPr>
              <a:t>、高锰酸钾和溴的四氯化碳褪色，说明有不饱和烃生成。</a:t>
            </a:r>
          </a:p>
          <a:p>
            <a:r>
              <a:rPr lang="en-US" altLang="zh-CN" b="1"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、碎瓷片的作用是催化剂。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8015" y="137160"/>
            <a:ext cx="5373370" cy="521970"/>
          </a:xfrm>
          <a:prstGeom prst="rect">
            <a:avLst/>
          </a:prstGeom>
          <a:noFill/>
        </p:spPr>
        <p:txBody>
          <a:bodyPr wrap="none" rtlCol="0">
            <a:spAutoFit/>
          </a:bodyPr>
          <a:lstStyle/>
          <a:p>
            <a:r>
              <a:rPr lang="en-US" altLang="zh-CN" sz="2800" b="1">
                <a:latin typeface="+mj-ea"/>
                <a:ea typeface="+mj-ea"/>
                <a:cs typeface="+mj-ea"/>
              </a:rPr>
              <a:t>17</a:t>
            </a:r>
            <a:r>
              <a:rPr lang="zh-CN" altLang="en-US" sz="2800" b="1">
                <a:latin typeface="+mj-ea"/>
                <a:ea typeface="+mj-ea"/>
                <a:cs typeface="+mj-ea"/>
              </a:rPr>
              <a:t>、溴苯的制取（必修二  </a:t>
            </a:r>
            <a:r>
              <a:rPr lang="en-US" altLang="zh-CN" sz="2800" b="1">
                <a:latin typeface="+mj-ea"/>
                <a:ea typeface="+mj-ea"/>
                <a:cs typeface="+mj-ea"/>
              </a:rPr>
              <a:t>P70</a:t>
            </a:r>
            <a:r>
              <a:rPr lang="zh-CN" altLang="en-US" sz="2800" b="1">
                <a:latin typeface="+mj-ea"/>
                <a:ea typeface="+mj-ea"/>
                <a:cs typeface="+mj-ea"/>
              </a:rPr>
              <a:t>）</a:t>
            </a:r>
          </a:p>
        </p:txBody>
      </p:sp>
      <p:pic>
        <p:nvPicPr>
          <p:cNvPr id="3" name="图片 2"/>
          <p:cNvPicPr>
            <a:picLocks noChangeAspect="1"/>
          </p:cNvPicPr>
          <p:nvPr/>
        </p:nvPicPr>
        <p:blipFill>
          <a:blip r:embed="rId3"/>
          <a:stretch>
            <a:fillRect/>
          </a:stretch>
        </p:blipFill>
        <p:spPr>
          <a:xfrm>
            <a:off x="1770380" y="659130"/>
            <a:ext cx="3549650" cy="2123440"/>
          </a:xfrm>
          <a:prstGeom prst="rect">
            <a:avLst/>
          </a:prstGeom>
        </p:spPr>
      </p:pic>
      <p:pic>
        <p:nvPicPr>
          <p:cNvPr id="4" name="图片 3"/>
          <p:cNvPicPr>
            <a:picLocks noChangeAspect="1"/>
          </p:cNvPicPr>
          <p:nvPr/>
        </p:nvPicPr>
        <p:blipFill>
          <a:blip r:embed="rId4"/>
          <a:stretch>
            <a:fillRect/>
          </a:stretch>
        </p:blipFill>
        <p:spPr>
          <a:xfrm>
            <a:off x="6292850" y="1423670"/>
            <a:ext cx="3600450" cy="821690"/>
          </a:xfrm>
          <a:prstGeom prst="rect">
            <a:avLst/>
          </a:prstGeom>
        </p:spPr>
      </p:pic>
      <p:sp>
        <p:nvSpPr>
          <p:cNvPr id="5" name="文本框 4"/>
          <p:cNvSpPr txBox="1"/>
          <p:nvPr/>
        </p:nvSpPr>
        <p:spPr>
          <a:xfrm>
            <a:off x="6844665" y="760730"/>
            <a:ext cx="1304290" cy="368300"/>
          </a:xfrm>
          <a:prstGeom prst="rect">
            <a:avLst/>
          </a:prstGeom>
          <a:noFill/>
        </p:spPr>
        <p:txBody>
          <a:bodyPr wrap="square" rtlCol="0" anchor="t">
            <a:spAutoFit/>
          </a:bodyPr>
          <a:lstStyle/>
          <a:p>
            <a:r>
              <a:rPr lang="zh-CN" b="1">
                <a:ea typeface="宋体" panose="02010600030101010101" pitchFamily="2" charset="-122"/>
                <a:sym typeface="+mn-ea"/>
              </a:rPr>
              <a:t>反应原理：</a:t>
            </a:r>
            <a:endParaRPr lang="zh-CN" altLang="en-US"/>
          </a:p>
        </p:txBody>
      </p:sp>
      <p:pic>
        <p:nvPicPr>
          <p:cNvPr id="6" name="图片 5"/>
          <p:cNvPicPr>
            <a:picLocks noChangeAspect="1"/>
          </p:cNvPicPr>
          <p:nvPr/>
        </p:nvPicPr>
        <p:blipFill>
          <a:blip r:embed="rId5"/>
          <a:stretch>
            <a:fillRect/>
          </a:stretch>
        </p:blipFill>
        <p:spPr>
          <a:xfrm>
            <a:off x="2172335" y="3265170"/>
            <a:ext cx="9313545" cy="1092200"/>
          </a:xfrm>
          <a:prstGeom prst="rect">
            <a:avLst/>
          </a:prstGeom>
        </p:spPr>
      </p:pic>
      <p:sp>
        <p:nvSpPr>
          <p:cNvPr id="7" name="文本框 6"/>
          <p:cNvSpPr txBox="1"/>
          <p:nvPr/>
        </p:nvSpPr>
        <p:spPr>
          <a:xfrm>
            <a:off x="2172335" y="2782570"/>
            <a:ext cx="1332230" cy="368300"/>
          </a:xfrm>
          <a:prstGeom prst="rect">
            <a:avLst/>
          </a:prstGeom>
          <a:noFill/>
        </p:spPr>
        <p:txBody>
          <a:bodyPr wrap="none" rtlCol="0">
            <a:spAutoFit/>
          </a:bodyPr>
          <a:lstStyle/>
          <a:p>
            <a:r>
              <a:rPr lang="zh-CN" altLang="en-US" b="1">
                <a:latin typeface="宋体" panose="02010600030101010101" pitchFamily="2" charset="-122"/>
                <a:ea typeface="宋体" panose="02010600030101010101" pitchFamily="2" charset="-122"/>
              </a:rPr>
              <a:t>实验现象：</a:t>
            </a:r>
          </a:p>
        </p:txBody>
      </p:sp>
      <p:sp>
        <p:nvSpPr>
          <p:cNvPr id="8" name="文本框 7"/>
          <p:cNvSpPr txBox="1"/>
          <p:nvPr/>
        </p:nvSpPr>
        <p:spPr>
          <a:xfrm>
            <a:off x="2172335" y="4357370"/>
            <a:ext cx="1538605" cy="368300"/>
          </a:xfrm>
          <a:prstGeom prst="rect">
            <a:avLst/>
          </a:prstGeom>
          <a:noFill/>
        </p:spPr>
        <p:txBody>
          <a:bodyPr wrap="square" rtlCol="0">
            <a:spAutoFit/>
          </a:bodyPr>
          <a:lstStyle/>
          <a:p>
            <a:r>
              <a:rPr lang="zh-CN" altLang="en-US" b="1">
                <a:latin typeface="宋体" panose="02010600030101010101" pitchFamily="2" charset="-122"/>
                <a:ea typeface="宋体" panose="02010600030101010101" pitchFamily="2" charset="-122"/>
              </a:rPr>
              <a:t>实验说明：</a:t>
            </a:r>
          </a:p>
        </p:txBody>
      </p:sp>
      <p:pic>
        <p:nvPicPr>
          <p:cNvPr id="9" name="图片 8"/>
          <p:cNvPicPr>
            <a:picLocks noChangeAspect="1"/>
          </p:cNvPicPr>
          <p:nvPr/>
        </p:nvPicPr>
        <p:blipFill>
          <a:blip r:embed="rId6"/>
          <a:stretch>
            <a:fillRect/>
          </a:stretch>
        </p:blipFill>
        <p:spPr>
          <a:xfrm>
            <a:off x="2172335" y="4725670"/>
            <a:ext cx="9598025" cy="2022475"/>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60550" y="139065"/>
            <a:ext cx="5910580" cy="521970"/>
          </a:xfrm>
          <a:prstGeom prst="rect">
            <a:avLst/>
          </a:prstGeom>
          <a:noFill/>
        </p:spPr>
        <p:txBody>
          <a:bodyPr wrap="none" rtlCol="0">
            <a:spAutoFit/>
          </a:bodyPr>
          <a:lstStyle/>
          <a:p>
            <a:r>
              <a:rPr lang="en-US" altLang="zh-CN" sz="2800" b="1">
                <a:latin typeface="+mj-ea"/>
                <a:ea typeface="+mj-ea"/>
                <a:cs typeface="+mj-ea"/>
              </a:rPr>
              <a:t>18</a:t>
            </a:r>
            <a:r>
              <a:rPr lang="zh-CN" altLang="en-US" sz="2800" b="1">
                <a:latin typeface="+mj-ea"/>
                <a:ea typeface="+mj-ea"/>
                <a:cs typeface="+mj-ea"/>
              </a:rPr>
              <a:t>、硝基苯的制取 （必修二  </a:t>
            </a:r>
            <a:r>
              <a:rPr lang="en-US" altLang="zh-CN" sz="2800" b="1">
                <a:latin typeface="+mj-ea"/>
                <a:ea typeface="+mj-ea"/>
                <a:cs typeface="+mj-ea"/>
              </a:rPr>
              <a:t>P70</a:t>
            </a:r>
            <a:r>
              <a:rPr lang="zh-CN" altLang="en-US" sz="2800" b="1">
                <a:latin typeface="+mj-ea"/>
                <a:ea typeface="+mj-ea"/>
                <a:cs typeface="+mj-ea"/>
              </a:rPr>
              <a:t>）</a:t>
            </a:r>
            <a:endParaRPr lang="en-US" altLang="zh-CN" sz="2800" b="1">
              <a:latin typeface="+mj-ea"/>
              <a:ea typeface="+mj-ea"/>
              <a:cs typeface="+mj-ea"/>
            </a:endParaRPr>
          </a:p>
        </p:txBody>
      </p:sp>
      <p:pic>
        <p:nvPicPr>
          <p:cNvPr id="4" name="图片 3"/>
          <p:cNvPicPr>
            <a:picLocks noChangeAspect="1"/>
          </p:cNvPicPr>
          <p:nvPr/>
        </p:nvPicPr>
        <p:blipFill>
          <a:blip r:embed="rId3"/>
          <a:stretch>
            <a:fillRect/>
          </a:stretch>
        </p:blipFill>
        <p:spPr>
          <a:xfrm>
            <a:off x="4902835" y="1859915"/>
            <a:ext cx="6174105" cy="990600"/>
          </a:xfrm>
          <a:prstGeom prst="rect">
            <a:avLst/>
          </a:prstGeom>
        </p:spPr>
      </p:pic>
      <p:sp>
        <p:nvSpPr>
          <p:cNvPr id="5" name="文本框 4"/>
          <p:cNvSpPr txBox="1"/>
          <p:nvPr/>
        </p:nvSpPr>
        <p:spPr>
          <a:xfrm>
            <a:off x="5711825" y="1071880"/>
            <a:ext cx="1332230" cy="368300"/>
          </a:xfrm>
          <a:prstGeom prst="rect">
            <a:avLst/>
          </a:prstGeom>
          <a:noFill/>
        </p:spPr>
        <p:txBody>
          <a:bodyPr wrap="none" rtlCol="0" anchor="t">
            <a:spAutoFit/>
          </a:bodyPr>
          <a:lstStyle/>
          <a:p>
            <a:r>
              <a:rPr lang="zh-CN" b="1">
                <a:ea typeface="宋体" panose="02010600030101010101" pitchFamily="2" charset="-122"/>
                <a:sym typeface="+mn-ea"/>
              </a:rPr>
              <a:t>反应原理：</a:t>
            </a:r>
            <a:endParaRPr lang="zh-CN" altLang="en-US"/>
          </a:p>
        </p:txBody>
      </p:sp>
      <p:sp>
        <p:nvSpPr>
          <p:cNvPr id="6" name="文本框 5"/>
          <p:cNvSpPr txBox="1"/>
          <p:nvPr/>
        </p:nvSpPr>
        <p:spPr>
          <a:xfrm>
            <a:off x="2322830" y="4450080"/>
            <a:ext cx="9727565" cy="2306955"/>
          </a:xfrm>
          <a:prstGeom prst="rect">
            <a:avLst/>
          </a:prstGeom>
          <a:noFill/>
        </p:spPr>
        <p:txBody>
          <a:bodyPr wrap="square" rtlCol="0" anchor="t">
            <a:spAutoFit/>
          </a:bodyPr>
          <a:lstStyle/>
          <a:p>
            <a:r>
              <a:rPr lang="zh-CN" altLang="en-US" b="1">
                <a:latin typeface="宋体" panose="02010600030101010101" pitchFamily="2" charset="-122"/>
                <a:ea typeface="宋体" panose="02010600030101010101" pitchFamily="2" charset="-122"/>
                <a:sym typeface="+mn-ea"/>
              </a:rPr>
              <a:t>实验说明：</a:t>
            </a:r>
          </a:p>
          <a:p>
            <a:r>
              <a:rPr lang="en-US" altLang="zh-CN" b="1">
                <a:latin typeface="宋体" panose="02010600030101010101" pitchFamily="2" charset="-122"/>
                <a:ea typeface="宋体" panose="02010600030101010101" pitchFamily="2" charset="-122"/>
                <a:cs typeface="宋体" panose="02010600030101010101" pitchFamily="2" charset="-122"/>
                <a:sym typeface="+mn-ea"/>
              </a:rPr>
              <a:t>1</a:t>
            </a:r>
            <a:r>
              <a:rPr lang="zh-CN" altLang="en-US" b="1">
                <a:latin typeface="宋体" panose="02010600030101010101" pitchFamily="2" charset="-122"/>
                <a:ea typeface="宋体" panose="02010600030101010101" pitchFamily="2" charset="-122"/>
                <a:cs typeface="宋体" panose="02010600030101010101" pitchFamily="2" charset="-122"/>
                <a:sym typeface="+mn-ea"/>
              </a:rPr>
              <a:t>、反应物的添加顺序：向浓硝酸中加入浓硫酸，混合均匀冷却后再加入苯。</a:t>
            </a:r>
          </a:p>
          <a:p>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、本实验</a:t>
            </a:r>
            <a:r>
              <a:rPr lang="zh-CN" altLang="en-US" b="1">
                <a:latin typeface="宋体" panose="02010600030101010101" pitchFamily="2" charset="-122"/>
                <a:ea typeface="宋体" panose="02010600030101010101" pitchFamily="2" charset="-122"/>
                <a:cs typeface="宋体" panose="02010600030101010101" pitchFamily="2" charset="-122"/>
                <a:sym typeface="+mn-ea"/>
              </a:rPr>
              <a:t>需控制温度在</a:t>
            </a:r>
            <a:r>
              <a:rPr lang="en-US" altLang="zh-CN" b="1">
                <a:latin typeface="宋体" panose="02010600030101010101" pitchFamily="2" charset="-122"/>
                <a:ea typeface="宋体" panose="02010600030101010101" pitchFamily="2" charset="-122"/>
                <a:cs typeface="宋体" panose="02010600030101010101" pitchFamily="2" charset="-122"/>
                <a:sym typeface="+mn-ea"/>
              </a:rPr>
              <a:t>50-60</a:t>
            </a:r>
            <a:r>
              <a:rPr lang="zh-CN" altLang="en-US" b="1">
                <a:latin typeface="宋体" panose="02010600030101010101" pitchFamily="2" charset="-122"/>
                <a:ea typeface="宋体" panose="02010600030101010101" pitchFamily="2" charset="-122"/>
                <a:cs typeface="宋体" panose="02010600030101010101" pitchFamily="2" charset="-122"/>
                <a:sym typeface="+mn-ea"/>
              </a:rPr>
              <a:t>度，同时使受热均匀，故</a:t>
            </a:r>
            <a:r>
              <a:rPr lang="zh-CN" altLang="en-US" b="1">
                <a:latin typeface="宋体" panose="02010600030101010101" pitchFamily="2" charset="-122"/>
                <a:ea typeface="宋体" panose="02010600030101010101" pitchFamily="2" charset="-122"/>
                <a:cs typeface="宋体" panose="02010600030101010101" pitchFamily="2" charset="-122"/>
              </a:rPr>
              <a:t>采用水浴加热。温度计测水浴的温度。</a:t>
            </a:r>
          </a:p>
          <a:p>
            <a:r>
              <a:rPr lang="en-US" altLang="zh-CN" b="1">
                <a:latin typeface="宋体" panose="02010600030101010101" pitchFamily="2" charset="-122"/>
                <a:ea typeface="宋体" panose="02010600030101010101" pitchFamily="2" charset="-122"/>
                <a:cs typeface="宋体" panose="02010600030101010101" pitchFamily="2" charset="-122"/>
              </a:rPr>
              <a:t>3</a:t>
            </a:r>
            <a:r>
              <a:rPr lang="zh-CN" altLang="en-US" b="1">
                <a:latin typeface="宋体" panose="02010600030101010101" pitchFamily="2" charset="-122"/>
                <a:ea typeface="宋体" panose="02010600030101010101" pitchFamily="2" charset="-122"/>
                <a:cs typeface="宋体" panose="02010600030101010101" pitchFamily="2" charset="-122"/>
              </a:rPr>
              <a:t>、试管口长玻璃导管的作用：导气、冷凝回流，减少苯的挥发。</a:t>
            </a:r>
          </a:p>
          <a:p>
            <a:r>
              <a:rPr lang="en-US" altLang="zh-CN" b="1">
                <a:latin typeface="宋体" panose="02010600030101010101" pitchFamily="2" charset="-122"/>
                <a:ea typeface="宋体" panose="02010600030101010101" pitchFamily="2" charset="-122"/>
                <a:cs typeface="宋体" panose="02010600030101010101" pitchFamily="2" charset="-122"/>
              </a:rPr>
              <a:t>4</a:t>
            </a:r>
            <a:r>
              <a:rPr lang="zh-CN" altLang="en-US" b="1">
                <a:latin typeface="宋体" panose="02010600030101010101" pitchFamily="2" charset="-122"/>
                <a:ea typeface="宋体" panose="02010600030101010101" pitchFamily="2" charset="-122"/>
                <a:cs typeface="宋体" panose="02010600030101010101" pitchFamily="2" charset="-122"/>
              </a:rPr>
              <a:t>、溴苯的提纯：粗溴苯中含溴、</a:t>
            </a:r>
            <a:r>
              <a:rPr lang="en-US" altLang="zh-CN" b="1">
                <a:latin typeface="宋体" panose="02010600030101010101" pitchFamily="2" charset="-122"/>
                <a:ea typeface="宋体" panose="02010600030101010101" pitchFamily="2" charset="-122"/>
                <a:cs typeface="宋体" panose="02010600030101010101" pitchFamily="2" charset="-122"/>
              </a:rPr>
              <a:t>FeBr</a:t>
            </a:r>
            <a:r>
              <a:rPr lang="en-US" altLang="zh-CN" b="1" baseline="-25000">
                <a:latin typeface="宋体" panose="02010600030101010101" pitchFamily="2" charset="-122"/>
                <a:ea typeface="宋体" panose="02010600030101010101" pitchFamily="2" charset="-122"/>
                <a:cs typeface="宋体" panose="02010600030101010101" pitchFamily="2" charset="-122"/>
              </a:rPr>
              <a:t>3</a:t>
            </a:r>
            <a:r>
              <a:rPr lang="zh-CN" altLang="en-US" b="1">
                <a:latin typeface="宋体" panose="02010600030101010101" pitchFamily="2" charset="-122"/>
                <a:ea typeface="宋体" panose="02010600030101010101" pitchFamily="2" charset="-122"/>
                <a:cs typeface="宋体" panose="02010600030101010101" pitchFamily="2" charset="-122"/>
              </a:rPr>
              <a:t>、</a:t>
            </a:r>
            <a:r>
              <a:rPr lang="en-US" altLang="zh-CN" b="1">
                <a:latin typeface="宋体" panose="02010600030101010101" pitchFamily="2" charset="-122"/>
                <a:ea typeface="宋体" panose="02010600030101010101" pitchFamily="2" charset="-122"/>
                <a:cs typeface="宋体" panose="02010600030101010101" pitchFamily="2" charset="-122"/>
              </a:rPr>
              <a:t>HBr</a:t>
            </a:r>
            <a:r>
              <a:rPr lang="zh-CN" altLang="en-US" b="1">
                <a:latin typeface="宋体" panose="02010600030101010101" pitchFamily="2" charset="-122"/>
                <a:ea typeface="宋体" panose="02010600030101010101" pitchFamily="2" charset="-122"/>
                <a:cs typeface="宋体" panose="02010600030101010101" pitchFamily="2" charset="-122"/>
              </a:rPr>
              <a:t>等杂质。先</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rPr>
              <a:t>水洗</a:t>
            </a:r>
            <a:r>
              <a:rPr lang="zh-CN" altLang="en-US" b="1">
                <a:latin typeface="宋体" panose="02010600030101010101" pitchFamily="2" charset="-122"/>
                <a:ea typeface="宋体" panose="02010600030101010101" pitchFamily="2" charset="-122"/>
                <a:cs typeface="宋体" panose="02010600030101010101" pitchFamily="2" charset="-122"/>
              </a:rPr>
              <a:t>除去</a:t>
            </a:r>
            <a:r>
              <a:rPr lang="en-US" altLang="zh-CN" b="1">
                <a:latin typeface="宋体" panose="02010600030101010101" pitchFamily="2" charset="-122"/>
                <a:ea typeface="宋体" panose="02010600030101010101" pitchFamily="2" charset="-122"/>
                <a:cs typeface="宋体" panose="02010600030101010101" pitchFamily="2" charset="-122"/>
                <a:sym typeface="+mn-ea"/>
              </a:rPr>
              <a:t>FeBr</a:t>
            </a:r>
            <a:r>
              <a:rPr lang="en-US" altLang="zh-CN" b="1" baseline="-25000">
                <a:latin typeface="宋体" panose="02010600030101010101" pitchFamily="2" charset="-122"/>
                <a:ea typeface="宋体" panose="02010600030101010101" pitchFamily="2" charset="-122"/>
                <a:cs typeface="宋体" panose="02010600030101010101" pitchFamily="2" charset="-122"/>
                <a:sym typeface="+mn-ea"/>
              </a:rPr>
              <a:t>3</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en-US" altLang="zh-CN" b="1">
                <a:latin typeface="宋体" panose="02010600030101010101" pitchFamily="2" charset="-122"/>
                <a:ea typeface="宋体" panose="02010600030101010101" pitchFamily="2" charset="-122"/>
                <a:cs typeface="宋体" panose="02010600030101010101" pitchFamily="2" charset="-122"/>
                <a:sym typeface="+mn-ea"/>
              </a:rPr>
              <a:t>HBr</a:t>
            </a:r>
            <a:r>
              <a:rPr lang="zh-CN" altLang="en-US" b="1">
                <a:latin typeface="宋体" panose="02010600030101010101" pitchFamily="2" charset="-122"/>
                <a:ea typeface="宋体" panose="02010600030101010101" pitchFamily="2" charset="-122"/>
                <a:cs typeface="宋体" panose="02010600030101010101" pitchFamily="2" charset="-122"/>
                <a:sym typeface="+mn-ea"/>
              </a:rPr>
              <a:t>；再用</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碱洗</a:t>
            </a:r>
            <a:r>
              <a:rPr lang="zh-CN" altLang="en-US" b="1">
                <a:latin typeface="宋体" panose="02010600030101010101" pitchFamily="2" charset="-122"/>
                <a:ea typeface="宋体" panose="02010600030101010101" pitchFamily="2" charset="-122"/>
                <a:cs typeface="宋体" panose="02010600030101010101" pitchFamily="2" charset="-122"/>
                <a:sym typeface="+mn-ea"/>
              </a:rPr>
              <a:t>除去溴及未除净的</a:t>
            </a:r>
            <a:r>
              <a:rPr lang="en-US" altLang="zh-CN" b="1">
                <a:latin typeface="宋体" panose="02010600030101010101" pitchFamily="2" charset="-122"/>
                <a:ea typeface="宋体" panose="02010600030101010101" pitchFamily="2" charset="-122"/>
                <a:cs typeface="宋体" panose="02010600030101010101" pitchFamily="2" charset="-122"/>
                <a:sym typeface="+mn-ea"/>
              </a:rPr>
              <a:t>HBr</a:t>
            </a:r>
            <a:r>
              <a:rPr lang="zh-CN" altLang="en-US" b="1">
                <a:latin typeface="宋体" panose="02010600030101010101" pitchFamily="2" charset="-122"/>
                <a:ea typeface="宋体" panose="02010600030101010101" pitchFamily="2" charset="-122"/>
                <a:cs typeface="宋体" panose="02010600030101010101" pitchFamily="2" charset="-122"/>
                <a:sym typeface="+mn-ea"/>
              </a:rPr>
              <a:t>，再</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水洗</a:t>
            </a:r>
            <a:r>
              <a:rPr lang="zh-CN" altLang="en-US" b="1">
                <a:latin typeface="宋体" panose="02010600030101010101" pitchFamily="2" charset="-122"/>
                <a:ea typeface="宋体" panose="02010600030101010101" pitchFamily="2" charset="-122"/>
                <a:cs typeface="宋体" panose="02010600030101010101" pitchFamily="2" charset="-122"/>
                <a:sym typeface="+mn-ea"/>
              </a:rPr>
              <a:t>除去过量的碱和生成的</a:t>
            </a:r>
            <a:r>
              <a:rPr lang="en-US" altLang="zh-CN" b="1">
                <a:latin typeface="宋体" panose="02010600030101010101" pitchFamily="2" charset="-122"/>
                <a:ea typeface="宋体" panose="02010600030101010101" pitchFamily="2" charset="-122"/>
                <a:cs typeface="宋体" panose="02010600030101010101" pitchFamily="2" charset="-122"/>
                <a:sym typeface="+mn-ea"/>
              </a:rPr>
              <a:t>NaBr</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en-US" altLang="zh-CN" b="1">
                <a:latin typeface="宋体" panose="02010600030101010101" pitchFamily="2" charset="-122"/>
                <a:ea typeface="宋体" panose="02010600030101010101" pitchFamily="2" charset="-122"/>
                <a:cs typeface="宋体" panose="02010600030101010101" pitchFamily="2" charset="-122"/>
                <a:sym typeface="+mn-ea"/>
              </a:rPr>
              <a:t>NaBrO</a:t>
            </a:r>
            <a:r>
              <a:rPr lang="zh-CN" altLang="en-US" b="1">
                <a:latin typeface="宋体" panose="02010600030101010101" pitchFamily="2" charset="-122"/>
                <a:ea typeface="宋体" panose="02010600030101010101" pitchFamily="2" charset="-122"/>
                <a:cs typeface="宋体" panose="02010600030101010101" pitchFamily="2" charset="-122"/>
                <a:sym typeface="+mn-ea"/>
              </a:rPr>
              <a:t>等，再用无水氯化钙</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干燥</a:t>
            </a:r>
            <a:r>
              <a:rPr lang="zh-CN" altLang="en-US" b="1">
                <a:latin typeface="宋体" panose="02010600030101010101" pitchFamily="2" charset="-122"/>
                <a:ea typeface="宋体" panose="02010600030101010101" pitchFamily="2" charset="-122"/>
                <a:cs typeface="宋体" panose="02010600030101010101" pitchFamily="2" charset="-122"/>
                <a:sym typeface="+mn-ea"/>
              </a:rPr>
              <a:t>除去水分，</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过滤</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蒸馏</a:t>
            </a:r>
            <a:r>
              <a:rPr lang="zh-CN" altLang="en-US" b="1">
                <a:latin typeface="宋体" panose="02010600030101010101" pitchFamily="2" charset="-122"/>
                <a:ea typeface="宋体" panose="02010600030101010101" pitchFamily="2" charset="-122"/>
                <a:cs typeface="宋体" panose="02010600030101010101" pitchFamily="2" charset="-122"/>
                <a:sym typeface="+mn-ea"/>
              </a:rPr>
              <a:t>滤液可得到溴苯。</a:t>
            </a:r>
            <a:endParaRPr lang="zh-CN" altLang="en-US" b="1">
              <a:latin typeface="宋体" panose="02010600030101010101" pitchFamily="2" charset="-122"/>
              <a:ea typeface="宋体" panose="02010600030101010101" pitchFamily="2" charset="-122"/>
              <a:cs typeface="宋体" panose="02010600030101010101" pitchFamily="2" charset="-122"/>
            </a:endParaRPr>
          </a:p>
          <a:p>
            <a:endParaRPr lang="zh-CN" altLang="en-US" b="1">
              <a:latin typeface="宋体" panose="02010600030101010101" pitchFamily="2" charset="-122"/>
              <a:ea typeface="宋体" panose="02010600030101010101" pitchFamily="2" charset="-122"/>
              <a:cs typeface="宋体" panose="02010600030101010101" pitchFamily="2" charset="-122"/>
            </a:endParaRPr>
          </a:p>
        </p:txBody>
      </p:sp>
      <p:pic>
        <p:nvPicPr>
          <p:cNvPr id="7174" name="Picture 4"/>
          <p:cNvPicPr>
            <a:picLocks noChangeAspect="1"/>
          </p:cNvPicPr>
          <p:nvPr/>
        </p:nvPicPr>
        <p:blipFill>
          <a:blip r:embed="rId4"/>
          <a:srcRect l="10757" t="4662" r="36987"/>
          <a:stretch>
            <a:fillRect/>
          </a:stretch>
        </p:blipFill>
        <p:spPr>
          <a:xfrm>
            <a:off x="2322830" y="661035"/>
            <a:ext cx="2148840" cy="3392805"/>
          </a:xfrm>
          <a:prstGeom prst="rect">
            <a:avLst/>
          </a:prstGeom>
          <a:noFill/>
          <a:ln w="9525">
            <a:noFill/>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963420" y="669290"/>
            <a:ext cx="4234180" cy="2344420"/>
          </a:xfrm>
          <a:prstGeom prst="rect">
            <a:avLst/>
          </a:prstGeom>
        </p:spPr>
      </p:pic>
      <p:sp>
        <p:nvSpPr>
          <p:cNvPr id="4" name="文本框 3"/>
          <p:cNvSpPr txBox="1"/>
          <p:nvPr/>
        </p:nvSpPr>
        <p:spPr>
          <a:xfrm>
            <a:off x="1730375" y="0"/>
            <a:ext cx="7037070" cy="521970"/>
          </a:xfrm>
          <a:prstGeom prst="rect">
            <a:avLst/>
          </a:prstGeom>
          <a:noFill/>
        </p:spPr>
        <p:txBody>
          <a:bodyPr wrap="square" rtlCol="0">
            <a:spAutoFit/>
          </a:bodyPr>
          <a:lstStyle/>
          <a:p>
            <a:r>
              <a:rPr lang="en-US" altLang="zh-CN" sz="2800" b="1">
                <a:latin typeface="+mj-ea"/>
                <a:ea typeface="+mj-ea"/>
                <a:cs typeface="+mj-ea"/>
              </a:rPr>
              <a:t>19</a:t>
            </a:r>
            <a:r>
              <a:rPr lang="zh-CN" altLang="en-US" sz="2800" b="1">
                <a:latin typeface="+mj-ea"/>
                <a:ea typeface="+mj-ea"/>
                <a:cs typeface="+mj-ea"/>
              </a:rPr>
              <a:t>、乙酸的酯化反应（必修二  </a:t>
            </a:r>
            <a:r>
              <a:rPr lang="en-US" altLang="zh-CN" sz="2800" b="1">
                <a:latin typeface="+mj-ea"/>
                <a:ea typeface="+mj-ea"/>
                <a:cs typeface="+mj-ea"/>
              </a:rPr>
              <a:t>P75</a:t>
            </a:r>
            <a:r>
              <a:rPr lang="zh-CN" altLang="en-US" sz="2800" b="1">
                <a:latin typeface="+mj-ea"/>
                <a:ea typeface="+mj-ea"/>
                <a:cs typeface="+mj-ea"/>
              </a:rPr>
              <a:t>）</a:t>
            </a:r>
          </a:p>
        </p:txBody>
      </p:sp>
      <p:pic>
        <p:nvPicPr>
          <p:cNvPr id="5" name="图片 4"/>
          <p:cNvPicPr>
            <a:picLocks noChangeAspect="1"/>
          </p:cNvPicPr>
          <p:nvPr/>
        </p:nvPicPr>
        <p:blipFill>
          <a:blip r:embed="rId4"/>
          <a:stretch>
            <a:fillRect/>
          </a:stretch>
        </p:blipFill>
        <p:spPr>
          <a:xfrm>
            <a:off x="6310630" y="1932305"/>
            <a:ext cx="5866130" cy="690245"/>
          </a:xfrm>
          <a:prstGeom prst="rect">
            <a:avLst/>
          </a:prstGeom>
        </p:spPr>
      </p:pic>
      <p:sp>
        <p:nvSpPr>
          <p:cNvPr id="2" name="文本框 1"/>
          <p:cNvSpPr txBox="1"/>
          <p:nvPr/>
        </p:nvSpPr>
        <p:spPr>
          <a:xfrm>
            <a:off x="7207885" y="1042670"/>
            <a:ext cx="1332230" cy="368300"/>
          </a:xfrm>
          <a:prstGeom prst="rect">
            <a:avLst/>
          </a:prstGeom>
          <a:noFill/>
        </p:spPr>
        <p:txBody>
          <a:bodyPr wrap="none" rtlCol="0" anchor="t">
            <a:spAutoFit/>
          </a:bodyPr>
          <a:lstStyle/>
          <a:p>
            <a:r>
              <a:rPr lang="zh-CN" b="1">
                <a:ea typeface="宋体" panose="02010600030101010101" pitchFamily="2" charset="-122"/>
                <a:sym typeface="+mn-ea"/>
              </a:rPr>
              <a:t>反应原理：</a:t>
            </a:r>
            <a:endParaRPr lang="zh-CN" altLang="en-US"/>
          </a:p>
        </p:txBody>
      </p:sp>
      <p:sp>
        <p:nvSpPr>
          <p:cNvPr id="6" name="文本框 5"/>
          <p:cNvSpPr txBox="1"/>
          <p:nvPr/>
        </p:nvSpPr>
        <p:spPr>
          <a:xfrm>
            <a:off x="2254885" y="3244850"/>
            <a:ext cx="8608733" cy="3277820"/>
          </a:xfrm>
          <a:prstGeom prst="rect">
            <a:avLst/>
          </a:prstGeom>
          <a:noFill/>
        </p:spPr>
        <p:txBody>
          <a:bodyPr wrap="square" rtlCol="0" anchor="t">
            <a:spAutoFit/>
          </a:bodyPr>
          <a:lstStyle/>
          <a:p>
            <a:pPr algn="l"/>
            <a:r>
              <a:rPr lang="zh-CN" altLang="en-US" b="1" dirty="0">
                <a:latin typeface="宋体" panose="02010600030101010101" pitchFamily="2" charset="-122"/>
                <a:ea typeface="宋体" panose="02010600030101010101" pitchFamily="2" charset="-122"/>
                <a:sym typeface="+mn-ea"/>
              </a:rPr>
              <a:t>实验说明：</a:t>
            </a: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1</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先加乙醇，再加浓硫酸</a:t>
            </a:r>
            <a:r>
              <a:rPr lang="zh-CN"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a:t>
            </a:r>
            <a:r>
              <a:rPr lang="zh-CN" altLang="en-US"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混合均匀，</a:t>
            </a:r>
            <a:r>
              <a:rPr lang="zh-CN"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最后</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加乙酸</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浓硫酸不能最先加入</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a:t>
            </a:r>
            <a:r>
              <a:rPr lang="zh-CN" altLang="en-US" b="1" kern="100" noProof="0" dirty="0">
                <a:ln>
                  <a:noFill/>
                </a:ln>
                <a:effectLst/>
                <a:uLnTx/>
                <a:uFillTx/>
                <a:latin typeface="Times New Roman" panose="02020603050405020304"/>
                <a:ea typeface="宋体" panose="02010600030101010101" pitchFamily="2" charset="-122"/>
                <a:cs typeface="Courier New" panose="02070309020205020404"/>
                <a:sym typeface="+mn-ea"/>
              </a:rPr>
              <a:t>。</a:t>
            </a:r>
            <a:endParaRPr kumimoji="0" lang="en-US" altLang="zh-CN" b="1" i="0" u="none" strike="noStrike" kern="100" cap="none" spc="0" normalizeH="0" baseline="0" noProof="0" dirty="0" smtClean="0">
              <a:ln>
                <a:noFill/>
              </a:ln>
              <a:solidFill>
                <a:schemeClr val="tx1"/>
              </a:solidFill>
              <a:effectLst/>
              <a:uLnTx/>
              <a:uFillTx/>
              <a:latin typeface="Times New Roman" panose="02020603050405020304"/>
              <a:ea typeface="宋体" panose="02010600030101010101" pitchFamily="2" charset="-122"/>
              <a:cs typeface="Times New Roman" panose="02020603050405020304"/>
            </a:endParaRP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2</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导气管末端不要插入饱和</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Na</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2</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CO</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3</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溶液中，防液体倒吸。</a:t>
            </a: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3</a:t>
            </a:r>
            <a:r>
              <a:rPr lang="zh-CN" altLang="en-US"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浓硫酸作用是催化剂、吸水剂。</a:t>
            </a: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en-US" altLang="zh-CN" dirty="0"/>
              <a:t>4</a:t>
            </a:r>
            <a:r>
              <a:rPr lang="zh-CN" altLang="en-US" dirty="0"/>
              <a:t>、</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饱和</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Na</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2</a:t>
            </a:r>
            <a:r>
              <a:rPr lang="en-US" altLang="zh-CN" b="1" kern="100" noProof="0" dirty="0">
                <a:ln>
                  <a:noFill/>
                </a:ln>
                <a:effectLst/>
                <a:uLnTx/>
                <a:uFillTx/>
                <a:latin typeface="Times New Roman" panose="02020603050405020304"/>
                <a:ea typeface="宋体" panose="02010600030101010101" pitchFamily="2" charset="-122"/>
                <a:cs typeface="Courier New" panose="02070309020205020404"/>
                <a:sym typeface="+mn-ea"/>
              </a:rPr>
              <a:t>CO</a:t>
            </a:r>
            <a:r>
              <a:rPr lang="en-US" altLang="zh-CN" b="1" kern="100" baseline="-25000" noProof="0" dirty="0">
                <a:ln>
                  <a:noFill/>
                </a:ln>
                <a:effectLst/>
                <a:uLnTx/>
                <a:uFillTx/>
                <a:latin typeface="Times New Roman" panose="02020603050405020304"/>
                <a:ea typeface="宋体" panose="02010600030101010101" pitchFamily="2" charset="-122"/>
                <a:cs typeface="Courier New" panose="02070309020205020404"/>
                <a:sym typeface="+mn-ea"/>
              </a:rPr>
              <a:t>3</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溶液的作用：</a:t>
            </a: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1</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）吸收乙酸，便于闻到乙酸乙酯的香味</a:t>
            </a: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 （</a:t>
            </a: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2</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）溶解乙醇；</a:t>
            </a:r>
          </a:p>
          <a:p>
            <a:pPr marL="0" marR="0" lvl="0" indent="0" algn="l" defTabSz="914400" rtl="0" eaLnBrk="1" fontAlgn="base" latinLnBrk="0" hangingPunct="1">
              <a:lnSpc>
                <a:spcPct val="150000"/>
              </a:lnSpc>
              <a:spcBef>
                <a:spcPct val="0"/>
              </a:spcBef>
              <a:spcAft>
                <a:spcPts val="0"/>
              </a:spcAft>
              <a:buClrTx/>
              <a:buSzTx/>
              <a:buFontTx/>
              <a:buNone/>
              <a:tabLst>
                <a:tab pos="2700655" algn="l"/>
              </a:tabLst>
              <a:defRPr/>
            </a:pP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a:t>
            </a:r>
            <a:r>
              <a:rPr lang="en-US"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3</a:t>
            </a:r>
            <a:r>
              <a:rPr lang="zh-CN" altLang="zh-CN" b="1" kern="100" noProof="0" dirty="0">
                <a:ln>
                  <a:noFill/>
                </a:ln>
                <a:effectLst/>
                <a:uLnTx/>
                <a:uFillTx/>
                <a:latin typeface="Times New Roman" panose="02020603050405020304"/>
                <a:ea typeface="宋体" panose="02010600030101010101" pitchFamily="2" charset="-122"/>
                <a:cs typeface="Times New Roman" panose="02020603050405020304"/>
                <a:sym typeface="+mn-ea"/>
              </a:rPr>
              <a:t>）降低乙酸乙酯的溶解度，分层，观察乙酸乙酯</a:t>
            </a:r>
            <a:r>
              <a:rPr lang="zh-CN" altLang="zh-CN" b="1" kern="100" noProof="0" dirty="0" smtClean="0">
                <a:ln>
                  <a:noFill/>
                </a:ln>
                <a:effectLst/>
                <a:uLnTx/>
                <a:uFillTx/>
                <a:latin typeface="Times New Roman" panose="02020603050405020304"/>
                <a:ea typeface="宋体" panose="02010600030101010101" pitchFamily="2" charset="-122"/>
                <a:cs typeface="Times New Roman" panose="02020603050405020304"/>
                <a:sym typeface="+mn-ea"/>
              </a:rPr>
              <a:t>。</a:t>
            </a:r>
            <a:endParaRPr lang="zh-CN" alt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3865" y="0"/>
            <a:ext cx="6088380" cy="521970"/>
          </a:xfrm>
          <a:prstGeom prst="rect">
            <a:avLst/>
          </a:prstGeom>
          <a:noFill/>
        </p:spPr>
        <p:txBody>
          <a:bodyPr wrap="none" rtlCol="0">
            <a:spAutoFit/>
          </a:bodyPr>
          <a:lstStyle/>
          <a:p>
            <a:r>
              <a:rPr lang="en-US" altLang="zh-CN" sz="2800" b="1">
                <a:latin typeface="+mj-ea"/>
                <a:ea typeface="+mj-ea"/>
                <a:cs typeface="+mj-ea"/>
              </a:rPr>
              <a:t>20</a:t>
            </a:r>
            <a:r>
              <a:rPr lang="zh-CN" altLang="en-US" sz="2800" b="1">
                <a:latin typeface="+mj-ea"/>
                <a:ea typeface="+mj-ea"/>
                <a:cs typeface="+mj-ea"/>
              </a:rPr>
              <a:t>、蔗糖的水解反应（必修二  </a:t>
            </a:r>
            <a:r>
              <a:rPr lang="en-US" altLang="zh-CN" sz="2800" b="1">
                <a:latin typeface="+mj-ea"/>
                <a:ea typeface="+mj-ea"/>
                <a:cs typeface="+mj-ea"/>
              </a:rPr>
              <a:t>P79</a:t>
            </a:r>
            <a:r>
              <a:rPr lang="zh-CN" altLang="en-US" sz="2800" b="1">
                <a:latin typeface="+mj-ea"/>
                <a:ea typeface="+mj-ea"/>
                <a:cs typeface="+mj-ea"/>
              </a:rPr>
              <a:t>）</a:t>
            </a:r>
          </a:p>
        </p:txBody>
      </p:sp>
      <p:pic>
        <p:nvPicPr>
          <p:cNvPr id="3" name="图片 2"/>
          <p:cNvPicPr>
            <a:picLocks noChangeAspect="1"/>
          </p:cNvPicPr>
          <p:nvPr/>
        </p:nvPicPr>
        <p:blipFill>
          <a:blip r:embed="rId3"/>
          <a:stretch>
            <a:fillRect/>
          </a:stretch>
        </p:blipFill>
        <p:spPr>
          <a:xfrm>
            <a:off x="2005330" y="521970"/>
            <a:ext cx="5505450" cy="1914525"/>
          </a:xfrm>
          <a:prstGeom prst="rect">
            <a:avLst/>
          </a:prstGeom>
        </p:spPr>
      </p:pic>
      <p:pic>
        <p:nvPicPr>
          <p:cNvPr id="4" name="图片 3"/>
          <p:cNvPicPr>
            <a:picLocks noChangeAspect="1"/>
          </p:cNvPicPr>
          <p:nvPr/>
        </p:nvPicPr>
        <p:blipFill>
          <a:blip r:embed="rId4"/>
          <a:stretch>
            <a:fillRect/>
          </a:stretch>
        </p:blipFill>
        <p:spPr>
          <a:xfrm>
            <a:off x="2420620" y="3020060"/>
            <a:ext cx="8353425" cy="1274445"/>
          </a:xfrm>
          <a:prstGeom prst="rect">
            <a:avLst/>
          </a:prstGeom>
        </p:spPr>
      </p:pic>
      <p:pic>
        <p:nvPicPr>
          <p:cNvPr id="5" name="图片 4"/>
          <p:cNvPicPr>
            <a:picLocks noChangeAspect="1"/>
          </p:cNvPicPr>
          <p:nvPr/>
        </p:nvPicPr>
        <p:blipFill>
          <a:blip r:embed="rId5"/>
          <a:stretch>
            <a:fillRect/>
          </a:stretch>
        </p:blipFill>
        <p:spPr>
          <a:xfrm>
            <a:off x="2293620" y="5008245"/>
            <a:ext cx="8613775" cy="313055"/>
          </a:xfrm>
          <a:prstGeom prst="rect">
            <a:avLst/>
          </a:prstGeom>
        </p:spPr>
      </p:pic>
      <p:sp>
        <p:nvSpPr>
          <p:cNvPr id="6" name="文本框 5"/>
          <p:cNvSpPr txBox="1"/>
          <p:nvPr/>
        </p:nvSpPr>
        <p:spPr>
          <a:xfrm>
            <a:off x="2099310" y="2651760"/>
            <a:ext cx="1332230" cy="368300"/>
          </a:xfrm>
          <a:prstGeom prst="rect">
            <a:avLst/>
          </a:prstGeom>
          <a:noFill/>
        </p:spPr>
        <p:txBody>
          <a:bodyPr wrap="none" rtlCol="0" anchor="t">
            <a:spAutoFit/>
          </a:bodyPr>
          <a:lstStyle/>
          <a:p>
            <a:r>
              <a:rPr lang="zh-CN" b="1">
                <a:ea typeface="宋体" panose="02010600030101010101" pitchFamily="2" charset="-122"/>
                <a:sym typeface="+mn-ea"/>
              </a:rPr>
              <a:t>反应原理：</a:t>
            </a:r>
            <a:endParaRPr lang="zh-CN" altLang="en-US"/>
          </a:p>
        </p:txBody>
      </p:sp>
      <p:sp>
        <p:nvSpPr>
          <p:cNvPr id="7" name="文本框 6"/>
          <p:cNvSpPr txBox="1"/>
          <p:nvPr/>
        </p:nvSpPr>
        <p:spPr>
          <a:xfrm>
            <a:off x="2198370" y="4528820"/>
            <a:ext cx="1332230" cy="368300"/>
          </a:xfrm>
          <a:prstGeom prst="rect">
            <a:avLst/>
          </a:prstGeom>
          <a:noFill/>
        </p:spPr>
        <p:txBody>
          <a:bodyPr wrap="none" rtlCol="0" anchor="t">
            <a:spAutoFit/>
          </a:bodyPr>
          <a:lstStyle/>
          <a:p>
            <a:pPr algn="l"/>
            <a:r>
              <a:rPr lang="zh-CN" altLang="en-US" b="1">
                <a:latin typeface="宋体" panose="02010600030101010101" pitchFamily="2" charset="-122"/>
                <a:ea typeface="宋体" panose="02010600030101010101" pitchFamily="2" charset="-122"/>
                <a:sym typeface="+mn-ea"/>
              </a:rPr>
              <a:t>实验说明：</a:t>
            </a:r>
            <a:endParaRPr lang="zh-CN" altLang="en-US"/>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9273" y="0"/>
            <a:ext cx="4660265" cy="737235"/>
          </a:xfrm>
          <a:prstGeom prst="rect">
            <a:avLst/>
          </a:prstGeom>
          <a:noFill/>
        </p:spPr>
        <p:txBody>
          <a:bodyPr wrap="none" rtlCol="0" anchor="t">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800" b="1" kern="100" noProof="0" dirty="0">
                <a:ln>
                  <a:noFill/>
                </a:ln>
                <a:effectLst/>
                <a:uLnTx/>
                <a:uFillTx/>
                <a:latin typeface="+mj-ea"/>
                <a:ea typeface="+mj-ea"/>
                <a:cs typeface="+mj-ea"/>
                <a:sym typeface="+mn-ea"/>
              </a:rPr>
              <a:t>21</a:t>
            </a:r>
            <a:r>
              <a:rPr lang="zh-CN" altLang="en-US" sz="2800" b="1" kern="100" noProof="0" dirty="0">
                <a:ln>
                  <a:noFill/>
                </a:ln>
                <a:effectLst/>
                <a:uLnTx/>
                <a:uFillTx/>
                <a:latin typeface="+mj-ea"/>
                <a:ea typeface="+mj-ea"/>
                <a:cs typeface="+mj-ea"/>
                <a:sym typeface="+mn-ea"/>
              </a:rPr>
              <a:t>、</a:t>
            </a:r>
            <a:r>
              <a:rPr lang="zh-CN" altLang="zh-CN" sz="2800" b="1" kern="100" noProof="0" dirty="0">
                <a:ln>
                  <a:noFill/>
                </a:ln>
                <a:effectLst/>
                <a:uLnTx/>
                <a:uFillTx/>
                <a:latin typeface="+mj-ea"/>
                <a:ea typeface="+mj-ea"/>
                <a:cs typeface="+mj-ea"/>
                <a:sym typeface="+mn-ea"/>
              </a:rPr>
              <a:t>铝热反应</a:t>
            </a:r>
            <a:r>
              <a:rPr lang="en-US" altLang="zh-CN" sz="2800" b="1" kern="100" noProof="0" dirty="0">
                <a:ln>
                  <a:noFill/>
                </a:ln>
                <a:effectLst/>
                <a:uLnTx/>
                <a:uFillTx/>
                <a:latin typeface="+mj-ea"/>
                <a:ea typeface="+mj-ea"/>
                <a:cs typeface="+mj-ea"/>
                <a:sym typeface="+mn-ea"/>
              </a:rPr>
              <a:t>(</a:t>
            </a:r>
            <a:r>
              <a:rPr lang="zh-CN" altLang="en-US" sz="2800" b="1" kern="100" noProof="0" dirty="0">
                <a:ln>
                  <a:noFill/>
                </a:ln>
                <a:effectLst/>
                <a:uLnTx/>
                <a:uFillTx/>
                <a:latin typeface="+mj-ea"/>
                <a:ea typeface="+mj-ea"/>
                <a:cs typeface="+mj-ea"/>
                <a:sym typeface="+mn-ea"/>
              </a:rPr>
              <a:t>必修二  </a:t>
            </a:r>
            <a:r>
              <a:rPr lang="en-US" altLang="zh-CN" sz="2800" b="1" kern="100" noProof="0" dirty="0">
                <a:ln>
                  <a:noFill/>
                </a:ln>
                <a:effectLst/>
                <a:uLnTx/>
                <a:uFillTx/>
                <a:latin typeface="+mj-ea"/>
                <a:ea typeface="+mj-ea"/>
                <a:cs typeface="+mj-ea"/>
                <a:sym typeface="+mn-ea"/>
              </a:rPr>
              <a:t>P89)</a:t>
            </a:r>
          </a:p>
        </p:txBody>
      </p:sp>
      <p:pic>
        <p:nvPicPr>
          <p:cNvPr id="15363" name="Picture 4" descr="B251"/>
          <p:cNvPicPr>
            <a:picLocks noChangeAspect="1"/>
          </p:cNvPicPr>
          <p:nvPr/>
        </p:nvPicPr>
        <p:blipFill>
          <a:blip r:embed="rId3">
            <a:clrChange>
              <a:clrFrom>
                <a:srgbClr val="FFFFFF"/>
              </a:clrFrom>
              <a:clrTo>
                <a:srgbClr val="FFFFFF">
                  <a:alpha val="0"/>
                </a:srgbClr>
              </a:clrTo>
            </a:clrChange>
          </a:blip>
          <a:stretch>
            <a:fillRect/>
          </a:stretch>
        </p:blipFill>
        <p:spPr>
          <a:xfrm>
            <a:off x="1946593" y="768668"/>
            <a:ext cx="3363912" cy="2647950"/>
          </a:xfrm>
          <a:prstGeom prst="rect">
            <a:avLst/>
          </a:prstGeom>
          <a:noFill/>
          <a:ln w="9525">
            <a:noFill/>
          </a:ln>
        </p:spPr>
      </p:pic>
      <p:pic>
        <p:nvPicPr>
          <p:cNvPr id="3" name="图片 2"/>
          <p:cNvPicPr>
            <a:picLocks noChangeAspect="1"/>
          </p:cNvPicPr>
          <p:nvPr/>
        </p:nvPicPr>
        <p:blipFill>
          <a:blip r:embed="rId4"/>
          <a:stretch>
            <a:fillRect/>
          </a:stretch>
        </p:blipFill>
        <p:spPr>
          <a:xfrm>
            <a:off x="6196965" y="1799590"/>
            <a:ext cx="4715510" cy="587375"/>
          </a:xfrm>
          <a:prstGeom prst="rect">
            <a:avLst/>
          </a:prstGeom>
        </p:spPr>
      </p:pic>
      <p:sp>
        <p:nvSpPr>
          <p:cNvPr id="4" name="文本框 3"/>
          <p:cNvSpPr txBox="1"/>
          <p:nvPr/>
        </p:nvSpPr>
        <p:spPr>
          <a:xfrm>
            <a:off x="6196965" y="1127760"/>
            <a:ext cx="1332230" cy="368300"/>
          </a:xfrm>
          <a:prstGeom prst="rect">
            <a:avLst/>
          </a:prstGeom>
          <a:noFill/>
        </p:spPr>
        <p:txBody>
          <a:bodyPr wrap="none" rtlCol="0" anchor="t">
            <a:spAutoFit/>
          </a:bodyPr>
          <a:lstStyle/>
          <a:p>
            <a:r>
              <a:rPr lang="zh-CN" b="1" dirty="0">
                <a:ea typeface="宋体" panose="02010600030101010101" pitchFamily="2" charset="-122"/>
                <a:sym typeface="+mn-ea"/>
              </a:rPr>
              <a:t>反应原理：</a:t>
            </a:r>
            <a:endParaRPr lang="zh-CN" altLang="en-US" dirty="0"/>
          </a:p>
        </p:txBody>
      </p:sp>
      <p:sp>
        <p:nvSpPr>
          <p:cNvPr id="5" name="文本框 4"/>
          <p:cNvSpPr txBox="1"/>
          <p:nvPr/>
        </p:nvSpPr>
        <p:spPr>
          <a:xfrm>
            <a:off x="1946910" y="3668395"/>
            <a:ext cx="9838690" cy="1753235"/>
          </a:xfrm>
          <a:prstGeom prst="rect">
            <a:avLst/>
          </a:prstGeom>
          <a:noFill/>
        </p:spPr>
        <p:txBody>
          <a:bodyPr wrap="none" rtlCol="0">
            <a:spAutoFit/>
          </a:bodyPr>
          <a:lstStyle/>
          <a:p>
            <a:r>
              <a:rPr lang="zh-CN" altLang="en-US" b="1" dirty="0">
                <a:latin typeface="宋体" panose="02010600030101010101" pitchFamily="2" charset="-122"/>
                <a:ea typeface="宋体" panose="02010600030101010101" pitchFamily="2" charset="-122"/>
                <a:cs typeface="宋体" panose="02010600030101010101" pitchFamily="2" charset="-122"/>
              </a:rPr>
              <a:t>常见考点：</a:t>
            </a:r>
          </a:p>
          <a:p>
            <a:r>
              <a:rPr lang="en-US" altLang="zh-CN" b="1" dirty="0">
                <a:latin typeface="宋体" panose="02010600030101010101" pitchFamily="2" charset="-122"/>
                <a:ea typeface="宋体" panose="02010600030101010101" pitchFamily="2" charset="-122"/>
                <a:cs typeface="宋体" panose="02010600030101010101" pitchFamily="2" charset="-122"/>
              </a:rPr>
              <a:t>1</a:t>
            </a:r>
            <a:r>
              <a:rPr lang="zh-CN" altLang="en-US" b="1" dirty="0">
                <a:latin typeface="宋体" panose="02010600030101010101" pitchFamily="2" charset="-122"/>
                <a:ea typeface="宋体" panose="02010600030101010101" pitchFamily="2" charset="-122"/>
                <a:cs typeface="宋体" panose="02010600030101010101" pitchFamily="2" charset="-122"/>
              </a:rPr>
              <a:t>、镁条作用：引燃剂，燃烧引发铝热反应；</a:t>
            </a:r>
          </a:p>
          <a:p>
            <a:r>
              <a:rPr lang="zh-CN" altLang="en-US" b="1" dirty="0">
                <a:latin typeface="宋体" panose="02010600030101010101" pitchFamily="2" charset="-122"/>
                <a:ea typeface="宋体" panose="02010600030101010101" pitchFamily="2" charset="-122"/>
                <a:cs typeface="宋体" panose="02010600030101010101" pitchFamily="2" charset="-122"/>
              </a:rPr>
              <a:t>   氯酸钾作用：助燃剂，分解产生氧气，促进镁条燃烧；</a:t>
            </a:r>
          </a:p>
          <a:p>
            <a:r>
              <a:rPr lang="zh-CN" altLang="en-US" b="1" dirty="0">
                <a:latin typeface="宋体" panose="02010600030101010101" pitchFamily="2" charset="-122"/>
                <a:ea typeface="宋体" panose="02010600030101010101" pitchFamily="2" charset="-122"/>
                <a:cs typeface="宋体" panose="02010600030101010101" pitchFamily="2" charset="-122"/>
              </a:rPr>
              <a:t>   铝热剂：氧化铁和铝粉的混合物。</a:t>
            </a:r>
          </a:p>
          <a:p>
            <a:r>
              <a:rPr lang="en-US" altLang="zh-CN" b="1"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、铝热反应实质是铝把活泼性较弱的金属从其氧化物中还原出来。 常用来冶炼高熔点的金属，</a:t>
            </a:r>
          </a:p>
          <a:p>
            <a:r>
              <a:rPr lang="zh-CN" altLang="en-US" b="1" dirty="0">
                <a:latin typeface="宋体" panose="02010600030101010101" pitchFamily="2" charset="-122"/>
                <a:ea typeface="宋体" panose="02010600030101010101" pitchFamily="2" charset="-122"/>
                <a:cs typeface="宋体" panose="02010600030101010101" pitchFamily="2" charset="-122"/>
              </a:rPr>
              <a:t>   如铁、铬、锰、钨等</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3018601"/>
            <a:ext cx="9144000" cy="1341477"/>
          </a:xfrm>
        </p:spPr>
        <p:txBody>
          <a:bodyPr/>
          <a:lstStyle/>
          <a:p>
            <a:r>
              <a:rPr lang="zh-CN" altLang="en-US" smtClean="0"/>
              <a:t>谢谢聆听</a:t>
            </a:r>
          </a:p>
        </p:txBody>
      </p:sp>
      <p:pic>
        <p:nvPicPr>
          <p:cNvPr id="10" name="图片 9"/>
          <p:cNvPicPr>
            <a:picLocks noChangeAspect="1"/>
          </p:cNvPicPr>
          <p:nvPr/>
        </p:nvPicPr>
        <p:blipFill>
          <a:blip r:embed="rId5"/>
          <a:stretch>
            <a:fillRect/>
          </a:stretch>
        </p:blipFill>
        <p:spPr>
          <a:xfrm>
            <a:off x="5227320" y="1080135"/>
            <a:ext cx="1717675" cy="1756410"/>
          </a:xfrm>
          <a:prstGeom prst="rect">
            <a:avLst/>
          </a:prstGeom>
        </p:spPr>
      </p:pic>
    </p:spTree>
    <p:custDataLst>
      <p:tags r:id="rId1"/>
    </p:custData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advClick="0" advTm="0">
        <p15:prstTrans prst="curtains"/>
      </p:transition>
    </mc:Choice>
    <mc:Fallback>
      <p:transition spd="slow"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39900" y="85090"/>
            <a:ext cx="7160895" cy="521970"/>
          </a:xfrm>
          <a:prstGeom prst="rect">
            <a:avLst/>
          </a:prstGeom>
          <a:noFill/>
        </p:spPr>
        <p:txBody>
          <a:bodyPr wrap="none" rtlCol="0">
            <a:spAutoFit/>
          </a:bodyPr>
          <a:lstStyle/>
          <a:p>
            <a:r>
              <a:rPr lang="en-US" altLang="zh-CN" sz="2800" b="1">
                <a:latin typeface="+mj-ea"/>
                <a:ea typeface="+mj-ea"/>
                <a:cs typeface="+mj-ea"/>
              </a:rPr>
              <a:t>22</a:t>
            </a:r>
            <a:r>
              <a:rPr lang="zh-CN" altLang="en-US" sz="2800" b="1">
                <a:latin typeface="+mj-ea"/>
                <a:ea typeface="+mj-ea"/>
                <a:cs typeface="+mj-ea"/>
              </a:rPr>
              <a:t>、证明海带中存在碘元素（必修二  </a:t>
            </a:r>
            <a:r>
              <a:rPr lang="en-US" altLang="zh-CN" sz="2800" b="1">
                <a:latin typeface="+mj-ea"/>
                <a:ea typeface="+mj-ea"/>
                <a:cs typeface="+mj-ea"/>
              </a:rPr>
              <a:t>P91</a:t>
            </a:r>
            <a:r>
              <a:rPr lang="zh-CN" altLang="en-US" sz="2800" b="1">
                <a:latin typeface="+mj-ea"/>
                <a:ea typeface="+mj-ea"/>
                <a:cs typeface="+mj-ea"/>
              </a:rPr>
              <a:t>）</a:t>
            </a:r>
          </a:p>
        </p:txBody>
      </p:sp>
      <p:pic>
        <p:nvPicPr>
          <p:cNvPr id="3" name="图片 2"/>
          <p:cNvPicPr>
            <a:picLocks noChangeAspect="1"/>
          </p:cNvPicPr>
          <p:nvPr/>
        </p:nvPicPr>
        <p:blipFill>
          <a:blip r:embed="rId3"/>
          <a:stretch>
            <a:fillRect/>
          </a:stretch>
        </p:blipFill>
        <p:spPr>
          <a:xfrm>
            <a:off x="2285365" y="938530"/>
            <a:ext cx="7537450" cy="717550"/>
          </a:xfrm>
          <a:prstGeom prst="rect">
            <a:avLst/>
          </a:prstGeom>
        </p:spPr>
      </p:pic>
      <p:sp>
        <p:nvSpPr>
          <p:cNvPr id="4" name="文本框 3"/>
          <p:cNvSpPr txBox="1"/>
          <p:nvPr/>
        </p:nvSpPr>
        <p:spPr>
          <a:xfrm flipH="1">
            <a:off x="2226945" y="2640330"/>
            <a:ext cx="9042400" cy="368300"/>
          </a:xfrm>
          <a:prstGeom prst="rect">
            <a:avLst/>
          </a:prstGeom>
          <a:noFill/>
        </p:spPr>
        <p:txBody>
          <a:bodyPr wrap="square" rtlCol="0">
            <a:spAutoFit/>
          </a:bodyPr>
          <a:lstStyle/>
          <a:p>
            <a:r>
              <a:rPr lang="zh-CN" altLang="en-US" b="1">
                <a:latin typeface="宋体" panose="02010600030101010101" pitchFamily="2" charset="-122"/>
                <a:ea typeface="宋体" panose="02010600030101010101" pitchFamily="2" charset="-122"/>
              </a:rPr>
              <a:t>实验仪器：</a:t>
            </a:r>
            <a:r>
              <a:rPr lang="zh-CN" altLang="en-US" b="1">
                <a:solidFill>
                  <a:srgbClr val="FF0000"/>
                </a:solidFill>
                <a:latin typeface="宋体" panose="02010600030101010101" pitchFamily="2" charset="-122"/>
                <a:ea typeface="宋体" panose="02010600030101010101" pitchFamily="2" charset="-122"/>
              </a:rPr>
              <a:t>坩埚</a:t>
            </a:r>
            <a:r>
              <a:rPr lang="zh-CN" altLang="en-US" b="1">
                <a:latin typeface="宋体" panose="02010600030101010101" pitchFamily="2" charset="-122"/>
                <a:ea typeface="宋体" panose="02010600030101010101" pitchFamily="2" charset="-122"/>
              </a:rPr>
              <a:t>、泥三角、三脚架、坩埚钳、烧杯、漏斗、玻璃棒、胶头滴管等</a:t>
            </a:r>
            <a:r>
              <a:rPr lang="zh-CN" altLang="en-US"/>
              <a:t>              </a:t>
            </a:r>
          </a:p>
        </p:txBody>
      </p:sp>
      <p:sp>
        <p:nvSpPr>
          <p:cNvPr id="5" name="文本框 4"/>
          <p:cNvSpPr txBox="1"/>
          <p:nvPr/>
        </p:nvSpPr>
        <p:spPr>
          <a:xfrm>
            <a:off x="2026285" y="1988820"/>
            <a:ext cx="1511300" cy="368300"/>
          </a:xfrm>
          <a:prstGeom prst="rect">
            <a:avLst/>
          </a:prstGeom>
          <a:noFill/>
        </p:spPr>
        <p:txBody>
          <a:bodyPr wrap="none" rtlCol="0" anchor="t">
            <a:spAutoFit/>
          </a:bodyPr>
          <a:lstStyle/>
          <a:p>
            <a:r>
              <a:rPr lang="zh-CN" altLang="en-US">
                <a:sym typeface="+mn-ea"/>
              </a:rPr>
              <a:t> </a:t>
            </a:r>
            <a:r>
              <a:rPr lang="zh-CN" altLang="en-US" b="1">
                <a:latin typeface="宋体" panose="02010600030101010101" pitchFamily="2" charset="-122"/>
                <a:ea typeface="宋体" panose="02010600030101010101" pitchFamily="2" charset="-122"/>
                <a:cs typeface="宋体" panose="02010600030101010101" pitchFamily="2" charset="-122"/>
                <a:sym typeface="+mn-ea"/>
              </a:rPr>
              <a:t> 反应原理：</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4"/>
          <a:stretch>
            <a:fillRect/>
          </a:stretch>
        </p:blipFill>
        <p:spPr>
          <a:xfrm>
            <a:off x="3737610" y="1898015"/>
            <a:ext cx="4223385" cy="459105"/>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35785" y="0"/>
            <a:ext cx="7229475" cy="521970"/>
          </a:xfrm>
          <a:prstGeom prst="rect">
            <a:avLst/>
          </a:prstGeom>
          <a:noFill/>
        </p:spPr>
        <p:txBody>
          <a:bodyPr wrap="square" rtlCol="0">
            <a:spAutoFit/>
          </a:bodyPr>
          <a:lstStyle/>
          <a:p>
            <a:r>
              <a:rPr lang="en-US" altLang="zh-CN" sz="2800" b="1" dirty="0">
                <a:latin typeface="+mj-ea"/>
                <a:ea typeface="+mj-ea"/>
                <a:cs typeface="+mj-ea"/>
              </a:rPr>
              <a:t>23</a:t>
            </a:r>
            <a:r>
              <a:rPr lang="zh-CN" altLang="en-US" sz="2800" b="1" dirty="0">
                <a:latin typeface="+mj-ea"/>
                <a:ea typeface="+mj-ea"/>
                <a:cs typeface="+mj-ea"/>
              </a:rPr>
              <a:t>、煤的干馏（必修二  </a:t>
            </a:r>
            <a:r>
              <a:rPr lang="en-US" altLang="zh-CN" sz="2800" b="1" dirty="0">
                <a:latin typeface="+mj-ea"/>
                <a:ea typeface="+mj-ea"/>
                <a:cs typeface="+mj-ea"/>
              </a:rPr>
              <a:t>P95</a:t>
            </a:r>
            <a:r>
              <a:rPr lang="zh-CN" altLang="en-US" sz="2800" b="1" dirty="0">
                <a:latin typeface="+mj-ea"/>
                <a:ea typeface="+mj-ea"/>
                <a:cs typeface="+mj-ea"/>
              </a:rPr>
              <a:t>）</a:t>
            </a:r>
          </a:p>
        </p:txBody>
      </p:sp>
      <p:pic>
        <p:nvPicPr>
          <p:cNvPr id="3" name="图片 2"/>
          <p:cNvPicPr>
            <a:picLocks noChangeAspect="1"/>
          </p:cNvPicPr>
          <p:nvPr/>
        </p:nvPicPr>
        <p:blipFill>
          <a:blip r:embed="rId3"/>
          <a:stretch>
            <a:fillRect/>
          </a:stretch>
        </p:blipFill>
        <p:spPr>
          <a:xfrm>
            <a:off x="2367280" y="726440"/>
            <a:ext cx="4695825" cy="3114675"/>
          </a:xfrm>
          <a:prstGeom prst="rect">
            <a:avLst/>
          </a:prstGeom>
        </p:spPr>
      </p:pic>
      <p:sp>
        <p:nvSpPr>
          <p:cNvPr id="4" name="文本框 3"/>
          <p:cNvSpPr txBox="1"/>
          <p:nvPr/>
        </p:nvSpPr>
        <p:spPr>
          <a:xfrm>
            <a:off x="3369310" y="4109085"/>
            <a:ext cx="4605020" cy="1753235"/>
          </a:xfrm>
          <a:prstGeom prst="rect">
            <a:avLst/>
          </a:prstGeom>
          <a:noFill/>
        </p:spPr>
        <p:txBody>
          <a:bodyPr wrap="square" rtlCol="0">
            <a:spAutoFit/>
          </a:bodyPr>
          <a:lstStyle/>
          <a:p>
            <a:r>
              <a:rPr lang="zh-CN" altLang="en-US" b="1">
                <a:latin typeface="宋体" panose="02010600030101010101" pitchFamily="2" charset="-122"/>
                <a:ea typeface="宋体" panose="02010600030101010101" pitchFamily="2" charset="-122"/>
                <a:cs typeface="宋体" panose="02010600030101010101" pitchFamily="2" charset="-122"/>
              </a:rPr>
              <a:t>煤的干馏的产物：</a:t>
            </a:r>
          </a:p>
          <a:p>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rPr>
              <a:t>、焦炭：主要成分碳</a:t>
            </a:r>
          </a:p>
          <a:p>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、煤焦油：含苯等芳香烃</a:t>
            </a:r>
          </a:p>
          <a:p>
            <a:r>
              <a:rPr lang="en-US" altLang="zh-CN" b="1">
                <a:latin typeface="宋体" panose="02010600030101010101" pitchFamily="2" charset="-122"/>
                <a:ea typeface="宋体" panose="02010600030101010101" pitchFamily="2" charset="-122"/>
                <a:cs typeface="宋体" panose="02010600030101010101" pitchFamily="2" charset="-122"/>
              </a:rPr>
              <a:t>3</a:t>
            </a:r>
            <a:r>
              <a:rPr lang="zh-CN" altLang="en-US" b="1">
                <a:latin typeface="宋体" panose="02010600030101010101" pitchFamily="2" charset="-122"/>
                <a:ea typeface="宋体" panose="02010600030101010101" pitchFamily="2" charset="-122"/>
                <a:cs typeface="宋体" panose="02010600030101010101" pitchFamily="2" charset="-122"/>
              </a:rPr>
              <a:t>、氨水</a:t>
            </a:r>
          </a:p>
          <a:p>
            <a:r>
              <a:rPr lang="en-US" altLang="zh-CN" b="1">
                <a:latin typeface="宋体" panose="02010600030101010101" pitchFamily="2" charset="-122"/>
                <a:ea typeface="宋体" panose="02010600030101010101" pitchFamily="2" charset="-122"/>
                <a:cs typeface="宋体" panose="02010600030101010101" pitchFamily="2" charset="-122"/>
              </a:rPr>
              <a:t>4</a:t>
            </a:r>
            <a:r>
              <a:rPr lang="zh-CN" altLang="en-US" b="1">
                <a:latin typeface="宋体" panose="02010600030101010101" pitchFamily="2" charset="-122"/>
                <a:ea typeface="宋体" panose="02010600030101010101" pitchFamily="2" charset="-122"/>
                <a:cs typeface="宋体" panose="02010600030101010101" pitchFamily="2" charset="-122"/>
              </a:rPr>
              <a:t>：焦炉气：含氢气、甲烷、一氧化碳等</a:t>
            </a:r>
          </a:p>
          <a:p>
            <a:r>
              <a:rPr lang="zh-CN" altLang="en-US" b="1">
                <a:latin typeface="宋体" panose="02010600030101010101" pitchFamily="2" charset="-122"/>
                <a:ea typeface="宋体" panose="02010600030101010101" pitchFamily="2" charset="-122"/>
                <a:cs typeface="宋体" panose="02010600030101010101" pitchFamily="2" charset="-122"/>
              </a:rPr>
              <a:t>         </a:t>
            </a:r>
          </a:p>
        </p:txBody>
      </p:sp>
      <p:sp>
        <p:nvSpPr>
          <p:cNvPr id="5" name="文本框 4"/>
          <p:cNvSpPr txBox="1"/>
          <p:nvPr/>
        </p:nvSpPr>
        <p:spPr>
          <a:xfrm>
            <a:off x="7063105" y="726440"/>
            <a:ext cx="4090670" cy="645160"/>
          </a:xfrm>
          <a:prstGeom prst="rect">
            <a:avLst/>
          </a:prstGeom>
          <a:noFill/>
        </p:spPr>
        <p:txBody>
          <a:bodyPr wrap="none" rtlCol="0">
            <a:spAutoFit/>
          </a:bodyPr>
          <a:lstStyle/>
          <a:p>
            <a:r>
              <a:rPr lang="zh-CN" altLang="en-US" b="1">
                <a:latin typeface="宋体" panose="02010600030101010101" pitchFamily="2" charset="-122"/>
                <a:ea typeface="宋体" panose="02010600030101010101" pitchFamily="2" charset="-122"/>
              </a:rPr>
              <a:t>定义：煤在隔绝空气的情况下加强热，</a:t>
            </a:r>
          </a:p>
          <a:p>
            <a:r>
              <a:rPr lang="zh-CN" altLang="en-US" b="1">
                <a:latin typeface="宋体" panose="02010600030101010101" pitchFamily="2" charset="-122"/>
                <a:ea typeface="宋体" panose="02010600030101010101" pitchFamily="2" charset="-122"/>
              </a:rPr>
              <a:t>使它分解的过程，叫做煤的干馏</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94840" y="108585"/>
            <a:ext cx="7340600" cy="521970"/>
          </a:xfrm>
          <a:prstGeom prst="rect">
            <a:avLst/>
          </a:prstGeom>
          <a:noFill/>
        </p:spPr>
        <p:txBody>
          <a:bodyPr wrap="none" rtlCol="0" anchor="t">
            <a:spAutoFit/>
          </a:bodyPr>
          <a:lstStyle/>
          <a:p>
            <a:r>
              <a:rPr lang="en-US" altLang="zh-CN" sz="2800" b="1">
                <a:latin typeface="+mj-ea"/>
                <a:ea typeface="+mj-ea"/>
                <a:cs typeface="+mj-ea"/>
                <a:sym typeface="+mn-ea"/>
              </a:rPr>
              <a:t>1</a:t>
            </a:r>
            <a:r>
              <a:rPr lang="zh-CN" altLang="en-US" sz="2800" b="1">
                <a:latin typeface="+mj-ea"/>
                <a:ea typeface="+mj-ea"/>
                <a:cs typeface="+mj-ea"/>
                <a:sym typeface="+mn-ea"/>
              </a:rPr>
              <a:t>、碘水的萃取与分液（必修一 </a:t>
            </a:r>
            <a:r>
              <a:rPr lang="en-US" altLang="zh-CN" sz="2800" b="1">
                <a:latin typeface="+mj-ea"/>
                <a:ea typeface="+mj-ea"/>
                <a:cs typeface="+mj-ea"/>
                <a:sym typeface="+mn-ea"/>
              </a:rPr>
              <a:t>P9 </a:t>
            </a:r>
            <a:r>
              <a:rPr lang="zh-CN" altLang="en-US" sz="2800" b="1">
                <a:latin typeface="+mj-ea"/>
                <a:ea typeface="+mj-ea"/>
                <a:cs typeface="+mj-ea"/>
                <a:sym typeface="+mn-ea"/>
              </a:rPr>
              <a:t>实验</a:t>
            </a:r>
            <a:r>
              <a:rPr lang="en-US" altLang="zh-CN" sz="2800" b="1">
                <a:latin typeface="+mj-ea"/>
                <a:ea typeface="+mj-ea"/>
                <a:cs typeface="+mj-ea"/>
                <a:sym typeface="+mn-ea"/>
              </a:rPr>
              <a:t>1-4</a:t>
            </a:r>
            <a:r>
              <a:rPr lang="zh-CN" altLang="en-US" sz="2800" b="1">
                <a:latin typeface="+mj-ea"/>
                <a:ea typeface="+mj-ea"/>
                <a:cs typeface="+mj-ea"/>
                <a:sym typeface="+mn-ea"/>
              </a:rPr>
              <a:t>）</a:t>
            </a:r>
            <a:endParaRPr lang="zh-CN" altLang="en-US" sz="2800" b="1">
              <a:latin typeface="+mj-ea"/>
              <a:ea typeface="+mj-ea"/>
              <a:cs typeface="+mj-ea"/>
            </a:endParaRPr>
          </a:p>
        </p:txBody>
      </p:sp>
      <p:pic>
        <p:nvPicPr>
          <p:cNvPr id="3" name="图片 2"/>
          <p:cNvPicPr>
            <a:picLocks noChangeAspect="1"/>
          </p:cNvPicPr>
          <p:nvPr/>
        </p:nvPicPr>
        <p:blipFill>
          <a:blip r:embed="rId3"/>
          <a:stretch>
            <a:fillRect/>
          </a:stretch>
        </p:blipFill>
        <p:spPr>
          <a:xfrm>
            <a:off x="1991360" y="630555"/>
            <a:ext cx="6983095" cy="2341245"/>
          </a:xfrm>
          <a:prstGeom prst="rect">
            <a:avLst/>
          </a:prstGeom>
        </p:spPr>
      </p:pic>
      <p:sp>
        <p:nvSpPr>
          <p:cNvPr id="5" name="文本框 4"/>
          <p:cNvSpPr txBox="1"/>
          <p:nvPr/>
        </p:nvSpPr>
        <p:spPr>
          <a:xfrm>
            <a:off x="1991360" y="3122295"/>
            <a:ext cx="133223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sym typeface="+mn-ea"/>
              </a:rPr>
              <a:t>常见考点：</a:t>
            </a:r>
            <a:endParaRPr lang="zh-CN" altLang="en-US">
              <a:latin typeface="宋体" panose="02010600030101010101" pitchFamily="2" charset="-122"/>
              <a:ea typeface="宋体" panose="02010600030101010101" pitchFamily="2" charset="-122"/>
            </a:endParaRPr>
          </a:p>
        </p:txBody>
      </p:sp>
      <p:sp>
        <p:nvSpPr>
          <p:cNvPr id="6" name="文本框 5"/>
          <p:cNvSpPr txBox="1"/>
          <p:nvPr/>
        </p:nvSpPr>
        <p:spPr>
          <a:xfrm>
            <a:off x="1991360" y="3490595"/>
            <a:ext cx="10050145" cy="3416320"/>
          </a:xfrm>
          <a:prstGeom prst="rect">
            <a:avLst/>
          </a:prstGeom>
          <a:noFill/>
        </p:spPr>
        <p:txBody>
          <a:bodyPr wrap="square" rtlCol="0" anchor="t">
            <a:spAutoFit/>
          </a:bodyPr>
          <a:lstStyle/>
          <a:p>
            <a:r>
              <a:rPr lang="en-US" altLang="zh-CN" b="1" dirty="0"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、能用酒精代替</a:t>
            </a:r>
            <a:r>
              <a:rPr lang="en-US" altLang="zh-CN" b="1" dirty="0" smtClean="0">
                <a:latin typeface="宋体" panose="02010600030101010101" pitchFamily="2" charset="-122"/>
                <a:ea typeface="宋体" panose="02010600030101010101" pitchFamily="2" charset="-122"/>
                <a:cs typeface="宋体" panose="02010600030101010101" pitchFamily="2" charset="-122"/>
                <a:sym typeface="+mn-ea"/>
              </a:rPr>
              <a:t>CCl</a:t>
            </a:r>
            <a:r>
              <a:rPr lang="en-US" altLang="zh-CN" b="1" baseline="-25000" dirty="0" smtClean="0">
                <a:latin typeface="宋体" panose="02010600030101010101" pitchFamily="2" charset="-122"/>
                <a:ea typeface="宋体" panose="02010600030101010101" pitchFamily="2" charset="-122"/>
                <a:cs typeface="宋体" panose="02010600030101010101" pitchFamily="2" charset="-122"/>
                <a:sym typeface="+mn-ea"/>
              </a:rPr>
              <a:t>4</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吗？能用裂化汽油</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萃取碘水</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中</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的碘吗</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b="1" dirty="0" smtClean="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   萃取剂</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的选择：</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）与原溶剂互不相容（</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）溶质在萃取剂中的溶解度远大于在原溶剂中的溶解度（</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）萃取剂和溶质不发生</a:t>
            </a:r>
            <a:r>
              <a:rPr lang="zh-CN" altLang="en-US"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反应</a:t>
            </a:r>
            <a:endParaRPr lang="en-US" altLang="zh-CN"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、怎样提高萃取率？</a:t>
            </a:r>
            <a:endParaRPr lang="en-US" altLang="zh-CN" b="1" dirty="0" smtClean="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b="1"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少量多次</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r>
              <a:rPr lang="en-US" altLang="zh-CN"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、分液漏斗使用前</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要？</a:t>
            </a:r>
            <a:endParaRPr lang="en-US" altLang="zh-CN" b="1" dirty="0" smtClean="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    检漏：在</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分液漏斗中加入少量的水，塞上瓶塞，倒置看是否漏水，若不漏水，放正后将</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瓶塞    旋转</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180</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度，再倒置看是否漏水。</a:t>
            </a:r>
            <a:endParaRPr lang="zh-CN" altLang="en-US" b="1" dirty="0">
              <a:latin typeface="宋体" panose="02010600030101010101" pitchFamily="2" charset="-122"/>
              <a:ea typeface="宋体" panose="02010600030101010101" pitchFamily="2" charset="-122"/>
              <a:cs typeface="宋体" panose="02010600030101010101" pitchFamily="2" charset="-122"/>
            </a:endParaRPr>
          </a:p>
          <a:p>
            <a:r>
              <a:rPr lang="en-US" altLang="zh-CN" b="1" dirty="0">
                <a:latin typeface="宋体" panose="02010600030101010101" pitchFamily="2" charset="-122"/>
                <a:ea typeface="宋体" panose="02010600030101010101" pitchFamily="2" charset="-122"/>
                <a:cs typeface="宋体" panose="02010600030101010101" pitchFamily="2" charset="-122"/>
                <a:sym typeface="+mn-ea"/>
              </a:rPr>
              <a:t>4</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、萃取和分</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液操作</a:t>
            </a:r>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注意什么？</a:t>
            </a:r>
            <a:endParaRPr lang="en-US" altLang="zh-CN" b="1" dirty="0" smtClean="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b="1" dirty="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）振荡时，要不时旋开活塞</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放气</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，以防止分液漏斗内压强过大造成危险。（</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）分液时，分液漏斗下端要</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紧靠</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烧杯内壁，以防液滴飞溅。（</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）分液时，</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下层</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液体从分液漏斗</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下口</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流出，</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上层</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液体从</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上口</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倒出。</a:t>
            </a:r>
            <a:endParaRPr lang="zh-CN" altLang="en-US"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4505" y="0"/>
            <a:ext cx="9467215" cy="521970"/>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宋体" panose="02010600030101010101" pitchFamily="2" charset="-122"/>
              </a:rPr>
              <a:t>24</a:t>
            </a:r>
            <a:r>
              <a:rPr lang="zh-CN" altLang="en-US" sz="2800" b="1">
                <a:latin typeface="宋体" panose="02010600030101010101" pitchFamily="2" charset="-122"/>
                <a:ea typeface="宋体" panose="02010600030101010101" pitchFamily="2" charset="-122"/>
                <a:cs typeface="宋体" panose="02010600030101010101" pitchFamily="2" charset="-122"/>
              </a:rPr>
              <a:t>、不同浓度草酸与高锰酸钾反应速率比较（选修四 </a:t>
            </a:r>
            <a:r>
              <a:rPr lang="en-US" altLang="zh-CN" sz="2800" b="1">
                <a:latin typeface="宋体" panose="02010600030101010101" pitchFamily="2" charset="-122"/>
                <a:ea typeface="宋体" panose="02010600030101010101" pitchFamily="2" charset="-122"/>
                <a:cs typeface="宋体" panose="02010600030101010101" pitchFamily="2" charset="-122"/>
              </a:rPr>
              <a:t>P20</a:t>
            </a:r>
            <a:r>
              <a:rPr lang="zh-CN" altLang="en-US" sz="2800" b="1">
                <a:latin typeface="宋体" panose="02010600030101010101" pitchFamily="2" charset="-122"/>
                <a:ea typeface="宋体" panose="02010600030101010101" pitchFamily="2" charset="-122"/>
                <a:cs typeface="宋体" panose="02010600030101010101" pitchFamily="2" charset="-122"/>
              </a:rPr>
              <a:t>）</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2332355" y="643255"/>
            <a:ext cx="6991985" cy="2148840"/>
          </a:xfrm>
          <a:prstGeom prst="rect">
            <a:avLst/>
          </a:prstGeom>
        </p:spPr>
      </p:pic>
      <p:sp>
        <p:nvSpPr>
          <p:cNvPr id="7" name="文本框 6"/>
          <p:cNvSpPr txBox="1"/>
          <p:nvPr/>
        </p:nvSpPr>
        <p:spPr>
          <a:xfrm>
            <a:off x="2332355" y="3695065"/>
            <a:ext cx="133223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反应原理：</a:t>
            </a:r>
            <a:endParaRPr lang="zh-CN" altLang="en-US"/>
          </a:p>
        </p:txBody>
      </p:sp>
      <p:pic>
        <p:nvPicPr>
          <p:cNvPr id="8" name="图片 7"/>
          <p:cNvPicPr>
            <a:picLocks noChangeAspect="1"/>
          </p:cNvPicPr>
          <p:nvPr/>
        </p:nvPicPr>
        <p:blipFill>
          <a:blip r:embed="rId4"/>
          <a:stretch>
            <a:fillRect/>
          </a:stretch>
        </p:blipFill>
        <p:spPr>
          <a:xfrm>
            <a:off x="2332355" y="4149090"/>
            <a:ext cx="9349740" cy="466725"/>
          </a:xfrm>
          <a:prstGeom prst="rect">
            <a:avLst/>
          </a:prstGeom>
        </p:spPr>
      </p:pic>
      <p:sp>
        <p:nvSpPr>
          <p:cNvPr id="9" name="文本框 8"/>
          <p:cNvSpPr txBox="1"/>
          <p:nvPr/>
        </p:nvSpPr>
        <p:spPr>
          <a:xfrm>
            <a:off x="2332355" y="4965700"/>
            <a:ext cx="4436110" cy="92202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实验说明：</a:t>
            </a:r>
          </a:p>
          <a:p>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rPr>
              <a:t>、草酸相对高锰酸钾要过量。</a:t>
            </a:r>
          </a:p>
          <a:p>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、注意控制变量，高锰酸钾浓度要相同。</a:t>
            </a:r>
          </a:p>
        </p:txBody>
      </p:sp>
      <p:sp>
        <p:nvSpPr>
          <p:cNvPr id="10" name="文本框 9"/>
          <p:cNvSpPr txBox="1"/>
          <p:nvPr/>
        </p:nvSpPr>
        <p:spPr>
          <a:xfrm>
            <a:off x="2332355" y="2962910"/>
            <a:ext cx="409067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实验目的：探究浓度对反应速率的影响</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0385" y="149225"/>
            <a:ext cx="9483725" cy="521970"/>
          </a:xfrm>
          <a:prstGeom prst="rect">
            <a:avLst/>
          </a:prstGeom>
          <a:noFill/>
        </p:spPr>
        <p:txBody>
          <a:bodyPr wrap="none" rtlCol="0">
            <a:spAutoFit/>
          </a:bodyPr>
          <a:lstStyle/>
          <a:p>
            <a:r>
              <a:rPr lang="en-US" altLang="zh-CN" sz="2800" b="1">
                <a:latin typeface="宋体" panose="02010600030101010101" pitchFamily="2" charset="-122"/>
                <a:ea typeface="宋体" panose="02010600030101010101" pitchFamily="2" charset="-122"/>
                <a:cs typeface="宋体" panose="02010600030101010101" pitchFamily="2" charset="-122"/>
              </a:rPr>
              <a:t>25</a:t>
            </a:r>
            <a:r>
              <a:rPr lang="zh-CN" altLang="en-US" sz="2800" b="1">
                <a:latin typeface="宋体" panose="02010600030101010101" pitchFamily="2" charset="-122"/>
                <a:ea typeface="宋体" panose="02010600030101010101" pitchFamily="2" charset="-122"/>
                <a:cs typeface="宋体" panose="02010600030101010101" pitchFamily="2" charset="-122"/>
              </a:rPr>
              <a:t>、重铬酸钾溶液中加酸加碱对平衡的影响（选修四 </a:t>
            </a:r>
            <a:r>
              <a:rPr lang="en-US" altLang="zh-CN" sz="2800" b="1">
                <a:latin typeface="宋体" panose="02010600030101010101" pitchFamily="2" charset="-122"/>
                <a:ea typeface="宋体" panose="02010600030101010101" pitchFamily="2" charset="-122"/>
                <a:cs typeface="宋体" panose="02010600030101010101" pitchFamily="2" charset="-122"/>
              </a:rPr>
              <a:t>P26</a:t>
            </a:r>
            <a:r>
              <a:rPr lang="zh-CN" altLang="en-US" sz="2800" b="1">
                <a:latin typeface="宋体" panose="02010600030101010101" pitchFamily="2" charset="-122"/>
                <a:ea typeface="宋体" panose="02010600030101010101" pitchFamily="2" charset="-122"/>
                <a:cs typeface="宋体" panose="02010600030101010101" pitchFamily="2" charset="-122"/>
              </a:rPr>
              <a:t>）</a:t>
            </a:r>
          </a:p>
        </p:txBody>
      </p:sp>
      <p:pic>
        <p:nvPicPr>
          <p:cNvPr id="3" name="图片 2"/>
          <p:cNvPicPr>
            <a:picLocks noChangeAspect="1"/>
          </p:cNvPicPr>
          <p:nvPr/>
        </p:nvPicPr>
        <p:blipFill>
          <a:blip r:embed="rId3"/>
          <a:stretch>
            <a:fillRect/>
          </a:stretch>
        </p:blipFill>
        <p:spPr>
          <a:xfrm>
            <a:off x="2393315" y="1267460"/>
            <a:ext cx="7196455" cy="2373630"/>
          </a:xfrm>
          <a:prstGeom prst="rect">
            <a:avLst/>
          </a:prstGeom>
        </p:spPr>
      </p:pic>
      <p:pic>
        <p:nvPicPr>
          <p:cNvPr id="4" name="图片 3"/>
          <p:cNvPicPr>
            <a:picLocks noChangeAspect="1"/>
          </p:cNvPicPr>
          <p:nvPr/>
        </p:nvPicPr>
        <p:blipFill>
          <a:blip r:embed="rId4"/>
          <a:stretch>
            <a:fillRect/>
          </a:stretch>
        </p:blipFill>
        <p:spPr>
          <a:xfrm>
            <a:off x="1798955" y="4456430"/>
            <a:ext cx="10319385" cy="1209675"/>
          </a:xfrm>
          <a:prstGeom prst="rect">
            <a:avLst/>
          </a:prstGeom>
        </p:spPr>
      </p:pic>
      <p:sp>
        <p:nvSpPr>
          <p:cNvPr id="5" name="文本框 4"/>
          <p:cNvSpPr txBox="1"/>
          <p:nvPr/>
        </p:nvSpPr>
        <p:spPr>
          <a:xfrm>
            <a:off x="1944370" y="3936365"/>
            <a:ext cx="133223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实验说明：</a:t>
            </a:r>
            <a:endParaRPr lang="zh-CN" altLang="en-US"/>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4330" y="0"/>
            <a:ext cx="10427335" cy="521970"/>
          </a:xfrm>
          <a:prstGeom prst="rect">
            <a:avLst/>
          </a:prstGeom>
          <a:noFill/>
        </p:spPr>
        <p:txBody>
          <a:bodyPr wrap="none" rtlCol="0">
            <a:spAutoFit/>
          </a:bodyPr>
          <a:lstStyle/>
          <a:p>
            <a:r>
              <a:rPr lang="en-US" altLang="zh-CN" sz="2800" b="1">
                <a:latin typeface="+mj-ea"/>
                <a:ea typeface="+mj-ea"/>
                <a:cs typeface="+mj-ea"/>
              </a:rPr>
              <a:t>26</a:t>
            </a:r>
            <a:r>
              <a:rPr lang="zh-CN" altLang="en-US" sz="2800" b="1">
                <a:latin typeface="+mj-ea"/>
                <a:ea typeface="+mj-ea"/>
                <a:cs typeface="+mj-ea"/>
              </a:rPr>
              <a:t>、温度对二氧化氮、四氧化二氮平衡体系的影响（选修四 </a:t>
            </a:r>
            <a:r>
              <a:rPr lang="en-US" altLang="zh-CN" sz="2800" b="1">
                <a:latin typeface="+mj-ea"/>
                <a:ea typeface="+mj-ea"/>
                <a:cs typeface="+mj-ea"/>
              </a:rPr>
              <a:t>P28</a:t>
            </a:r>
            <a:r>
              <a:rPr lang="zh-CN" altLang="en-US"/>
              <a:t>）</a:t>
            </a:r>
          </a:p>
        </p:txBody>
      </p:sp>
      <p:pic>
        <p:nvPicPr>
          <p:cNvPr id="3" name="图片 2"/>
          <p:cNvPicPr>
            <a:picLocks noChangeAspect="1"/>
          </p:cNvPicPr>
          <p:nvPr/>
        </p:nvPicPr>
        <p:blipFill>
          <a:blip r:embed="rId3"/>
          <a:stretch>
            <a:fillRect/>
          </a:stretch>
        </p:blipFill>
        <p:spPr>
          <a:xfrm>
            <a:off x="2630170" y="521970"/>
            <a:ext cx="4582795" cy="2153285"/>
          </a:xfrm>
          <a:prstGeom prst="rect">
            <a:avLst/>
          </a:prstGeom>
        </p:spPr>
      </p:pic>
      <p:pic>
        <p:nvPicPr>
          <p:cNvPr id="4" name="图片 3"/>
          <p:cNvPicPr>
            <a:picLocks noChangeAspect="1"/>
          </p:cNvPicPr>
          <p:nvPr/>
        </p:nvPicPr>
        <p:blipFill>
          <a:blip r:embed="rId4"/>
          <a:stretch>
            <a:fillRect/>
          </a:stretch>
        </p:blipFill>
        <p:spPr>
          <a:xfrm>
            <a:off x="2630170" y="3387090"/>
            <a:ext cx="5783580" cy="645160"/>
          </a:xfrm>
          <a:prstGeom prst="rect">
            <a:avLst/>
          </a:prstGeom>
        </p:spPr>
      </p:pic>
      <p:pic>
        <p:nvPicPr>
          <p:cNvPr id="5" name="图片 4"/>
          <p:cNvPicPr>
            <a:picLocks noChangeAspect="1"/>
          </p:cNvPicPr>
          <p:nvPr/>
        </p:nvPicPr>
        <p:blipFill>
          <a:blip r:embed="rId5"/>
          <a:stretch>
            <a:fillRect/>
          </a:stretch>
        </p:blipFill>
        <p:spPr>
          <a:xfrm>
            <a:off x="2053590" y="4696460"/>
            <a:ext cx="5775960" cy="314325"/>
          </a:xfrm>
          <a:prstGeom prst="rect">
            <a:avLst/>
          </a:prstGeom>
        </p:spPr>
      </p:pic>
      <p:pic>
        <p:nvPicPr>
          <p:cNvPr id="6" name="图片 5"/>
          <p:cNvPicPr>
            <a:picLocks noChangeAspect="1"/>
          </p:cNvPicPr>
          <p:nvPr/>
        </p:nvPicPr>
        <p:blipFill>
          <a:blip r:embed="rId6"/>
          <a:stretch>
            <a:fillRect/>
          </a:stretch>
        </p:blipFill>
        <p:spPr>
          <a:xfrm>
            <a:off x="1988185" y="5160010"/>
            <a:ext cx="10203815" cy="659765"/>
          </a:xfrm>
          <a:prstGeom prst="rect">
            <a:avLst/>
          </a:prstGeom>
        </p:spPr>
      </p:pic>
      <p:sp>
        <p:nvSpPr>
          <p:cNvPr id="7" name="文本框 6"/>
          <p:cNvSpPr txBox="1"/>
          <p:nvPr/>
        </p:nvSpPr>
        <p:spPr>
          <a:xfrm>
            <a:off x="2197735" y="3018790"/>
            <a:ext cx="133223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反应原理：</a:t>
            </a:r>
            <a:endParaRPr lang="zh-CN" altLang="en-US"/>
          </a:p>
        </p:txBody>
      </p:sp>
      <p:sp>
        <p:nvSpPr>
          <p:cNvPr id="8" name="文本框 7"/>
          <p:cNvSpPr txBox="1"/>
          <p:nvPr/>
        </p:nvSpPr>
        <p:spPr>
          <a:xfrm>
            <a:off x="2053590" y="4328160"/>
            <a:ext cx="133223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实验说明：</a:t>
            </a:r>
            <a:endParaRPr lang="zh-CN" altLang="en-US"/>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1335" y="0"/>
            <a:ext cx="8407400" cy="953135"/>
          </a:xfrm>
          <a:prstGeom prst="rect">
            <a:avLst/>
          </a:prstGeom>
          <a:noFill/>
        </p:spPr>
        <p:txBody>
          <a:bodyPr wrap="none" rtlCol="0">
            <a:spAutoFit/>
          </a:bodyPr>
          <a:lstStyle/>
          <a:p>
            <a:r>
              <a:rPr lang="en-US" altLang="zh-CN" sz="2800" b="1">
                <a:latin typeface="+mj-ea"/>
                <a:ea typeface="+mj-ea"/>
                <a:cs typeface="+mj-ea"/>
              </a:rPr>
              <a:t>27</a:t>
            </a:r>
            <a:r>
              <a:rPr lang="zh-CN" altLang="en-US" sz="2800" b="1">
                <a:latin typeface="+mj-ea"/>
                <a:ea typeface="+mj-ea"/>
                <a:cs typeface="+mj-ea"/>
              </a:rPr>
              <a:t>、氢氧化镁在蒸馏水、盐酸、氯化铵溶液中的溶解</a:t>
            </a:r>
          </a:p>
          <a:p>
            <a:r>
              <a:rPr lang="zh-CN" altLang="en-US" sz="2800" b="1">
                <a:latin typeface="+mj-ea"/>
                <a:ea typeface="+mj-ea"/>
                <a:cs typeface="+mj-ea"/>
              </a:rPr>
              <a:t>  （选修四 </a:t>
            </a:r>
            <a:r>
              <a:rPr lang="en-US" altLang="zh-CN" sz="2800" b="1">
                <a:latin typeface="+mj-ea"/>
                <a:ea typeface="+mj-ea"/>
                <a:cs typeface="+mj-ea"/>
              </a:rPr>
              <a:t>P63</a:t>
            </a:r>
            <a:r>
              <a:rPr lang="zh-CN" altLang="en-US" sz="2800" b="1">
                <a:latin typeface="+mj-ea"/>
                <a:ea typeface="+mj-ea"/>
                <a:cs typeface="+mj-ea"/>
              </a:rPr>
              <a:t>）</a:t>
            </a:r>
          </a:p>
        </p:txBody>
      </p:sp>
      <p:pic>
        <p:nvPicPr>
          <p:cNvPr id="3" name="图片 2"/>
          <p:cNvPicPr>
            <a:picLocks noChangeAspect="1"/>
          </p:cNvPicPr>
          <p:nvPr/>
        </p:nvPicPr>
        <p:blipFill>
          <a:blip r:embed="rId3"/>
          <a:stretch>
            <a:fillRect/>
          </a:stretch>
        </p:blipFill>
        <p:spPr>
          <a:xfrm>
            <a:off x="2720340" y="1431925"/>
            <a:ext cx="6277610" cy="1888490"/>
          </a:xfrm>
          <a:prstGeom prst="rect">
            <a:avLst/>
          </a:prstGeom>
        </p:spPr>
      </p:pic>
      <p:pic>
        <p:nvPicPr>
          <p:cNvPr id="4" name="图片 3"/>
          <p:cNvPicPr>
            <a:picLocks noChangeAspect="1"/>
          </p:cNvPicPr>
          <p:nvPr/>
        </p:nvPicPr>
        <p:blipFill>
          <a:blip r:embed="rId4"/>
          <a:stretch>
            <a:fillRect/>
          </a:stretch>
        </p:blipFill>
        <p:spPr>
          <a:xfrm>
            <a:off x="2124710" y="4005580"/>
            <a:ext cx="10067290" cy="785495"/>
          </a:xfrm>
          <a:prstGeom prst="rect">
            <a:avLst/>
          </a:prstGeom>
        </p:spPr>
      </p:pic>
      <p:sp>
        <p:nvSpPr>
          <p:cNvPr id="5" name="文本框 4"/>
          <p:cNvSpPr txBox="1"/>
          <p:nvPr/>
        </p:nvSpPr>
        <p:spPr>
          <a:xfrm>
            <a:off x="2124710" y="3637280"/>
            <a:ext cx="1332230" cy="36830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实验说明：</a:t>
            </a:r>
            <a:endParaRPr lang="zh-CN" alt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00225" y="108585"/>
            <a:ext cx="8590915" cy="521970"/>
          </a:xfrm>
          <a:prstGeom prst="rect">
            <a:avLst/>
          </a:prstGeom>
          <a:noFill/>
        </p:spPr>
        <p:txBody>
          <a:bodyPr wrap="none" rtlCol="0">
            <a:spAutoFit/>
          </a:bodyPr>
          <a:lstStyle/>
          <a:p>
            <a:r>
              <a:rPr lang="en-US" altLang="zh-CN" sz="2800" b="1">
                <a:latin typeface="+mj-ea"/>
                <a:ea typeface="+mj-ea"/>
                <a:cs typeface="+mj-ea"/>
              </a:rPr>
              <a:t>28</a:t>
            </a:r>
            <a:r>
              <a:rPr lang="zh-CN" altLang="en-US" sz="2800" b="1">
                <a:latin typeface="+mj-ea"/>
                <a:ea typeface="+mj-ea"/>
                <a:cs typeface="+mj-ea"/>
              </a:rPr>
              <a:t>、氢氧化镁、氢氧化铁沉淀的转化（选修四  </a:t>
            </a:r>
            <a:r>
              <a:rPr lang="en-US" altLang="zh-CN" sz="2800" b="1">
                <a:latin typeface="+mj-ea"/>
                <a:ea typeface="+mj-ea"/>
                <a:cs typeface="+mj-ea"/>
              </a:rPr>
              <a:t>P64</a:t>
            </a:r>
            <a:r>
              <a:rPr lang="zh-CN" altLang="en-US" sz="2800" b="1">
                <a:latin typeface="+mj-ea"/>
                <a:ea typeface="+mj-ea"/>
                <a:cs typeface="+mj-ea"/>
              </a:rPr>
              <a:t>）</a:t>
            </a:r>
          </a:p>
        </p:txBody>
      </p:sp>
      <p:pic>
        <p:nvPicPr>
          <p:cNvPr id="3" name="图片 2"/>
          <p:cNvPicPr>
            <a:picLocks noChangeAspect="1"/>
          </p:cNvPicPr>
          <p:nvPr/>
        </p:nvPicPr>
        <p:blipFill>
          <a:blip r:embed="rId3"/>
          <a:stretch>
            <a:fillRect/>
          </a:stretch>
        </p:blipFill>
        <p:spPr>
          <a:xfrm>
            <a:off x="3265170" y="761365"/>
            <a:ext cx="4340860" cy="2602230"/>
          </a:xfrm>
          <a:prstGeom prst="rect">
            <a:avLst/>
          </a:prstGeom>
        </p:spPr>
      </p:pic>
      <p:sp>
        <p:nvSpPr>
          <p:cNvPr id="6" name="文本框 5"/>
          <p:cNvSpPr txBox="1"/>
          <p:nvPr/>
        </p:nvSpPr>
        <p:spPr>
          <a:xfrm>
            <a:off x="1800225" y="3752850"/>
            <a:ext cx="10182860" cy="922020"/>
          </a:xfrm>
          <a:prstGeom prst="rect">
            <a:avLst/>
          </a:prstGeom>
          <a:noFill/>
        </p:spPr>
        <p:txBody>
          <a:bodyPr wrap="none" rtlCol="0" anchor="t">
            <a:spAutoFit/>
          </a:bodyPr>
          <a:lstStyle/>
          <a:p>
            <a:r>
              <a:rPr lang="zh-CN" altLang="en-US" b="1">
                <a:latin typeface="宋体" panose="02010600030101010101" pitchFamily="2" charset="-122"/>
                <a:ea typeface="宋体" panose="02010600030101010101" pitchFamily="2" charset="-122"/>
                <a:cs typeface="宋体" panose="02010600030101010101" pitchFamily="2" charset="-122"/>
                <a:sym typeface="+mn-ea"/>
              </a:rPr>
              <a:t>实验说明：</a:t>
            </a:r>
          </a:p>
          <a:p>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rPr>
              <a:t>、实验现象：先产生白色沉淀，加入氯化铁后，白色沉淀转化为红褐色沉淀。说明氯化铁更难溶。</a:t>
            </a:r>
          </a:p>
          <a:p>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、氯化镁和氢氧化钠反应时，氯化镁必须过量。</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92630" y="144780"/>
            <a:ext cx="10024110" cy="521970"/>
          </a:xfrm>
          <a:prstGeom prst="rect">
            <a:avLst/>
          </a:prstGeom>
          <a:noFill/>
        </p:spPr>
        <p:txBody>
          <a:bodyPr wrap="square" rtlCol="0" anchor="t">
            <a:spAutoFit/>
          </a:bodyPr>
          <a:lstStyle/>
          <a:p>
            <a:pPr algn="l"/>
            <a:r>
              <a:rPr lang="en-US" altLang="zh-CN" sz="2800" b="1" dirty="0">
                <a:solidFill>
                  <a:schemeClr val="tx1"/>
                </a:solidFill>
                <a:latin typeface="+mj-ea"/>
                <a:ea typeface="+mj-ea"/>
                <a:cs typeface="+mj-ea"/>
                <a:sym typeface="+mn-ea"/>
              </a:rPr>
              <a:t>2</a:t>
            </a:r>
            <a:r>
              <a:rPr lang="zh-CN" altLang="en-US" sz="2800" b="1" dirty="0">
                <a:solidFill>
                  <a:schemeClr val="tx1"/>
                </a:solidFill>
                <a:latin typeface="+mj-ea"/>
                <a:ea typeface="+mj-ea"/>
                <a:cs typeface="+mj-ea"/>
                <a:sym typeface="+mn-ea"/>
              </a:rPr>
              <a:t>、配置</a:t>
            </a:r>
            <a:r>
              <a:rPr lang="en-US" altLang="zh-CN" sz="2800" b="1" dirty="0">
                <a:solidFill>
                  <a:schemeClr val="tx1"/>
                </a:solidFill>
                <a:latin typeface="+mj-ea"/>
                <a:ea typeface="+mj-ea"/>
                <a:cs typeface="+mj-ea"/>
                <a:sym typeface="+mn-ea"/>
              </a:rPr>
              <a:t>100ML1.00mol/L</a:t>
            </a:r>
            <a:r>
              <a:rPr lang="zh-CN" altLang="en-US" sz="2800" b="1" dirty="0">
                <a:solidFill>
                  <a:schemeClr val="tx1"/>
                </a:solidFill>
                <a:latin typeface="+mj-ea"/>
                <a:ea typeface="+mj-ea"/>
                <a:cs typeface="+mj-ea"/>
                <a:sym typeface="+mn-ea"/>
              </a:rPr>
              <a:t>的</a:t>
            </a:r>
            <a:r>
              <a:rPr lang="en-US" altLang="zh-CN" sz="2800" b="1" dirty="0" err="1">
                <a:solidFill>
                  <a:schemeClr val="tx1"/>
                </a:solidFill>
                <a:latin typeface="+mj-ea"/>
                <a:ea typeface="+mj-ea"/>
                <a:cs typeface="+mj-ea"/>
                <a:sym typeface="+mn-ea"/>
              </a:rPr>
              <a:t>NaCl</a:t>
            </a:r>
            <a:r>
              <a:rPr lang="zh-CN" altLang="en-US" sz="2800" b="1" dirty="0">
                <a:solidFill>
                  <a:schemeClr val="tx1"/>
                </a:solidFill>
                <a:latin typeface="+mj-ea"/>
                <a:ea typeface="+mj-ea"/>
                <a:cs typeface="+mj-ea"/>
                <a:sym typeface="+mn-ea"/>
              </a:rPr>
              <a:t>溶液（必</a:t>
            </a:r>
            <a:r>
              <a:rPr lang="zh-CN" altLang="en-US" sz="2800" b="1" dirty="0">
                <a:latin typeface="+mj-ea"/>
                <a:ea typeface="+mj-ea"/>
                <a:cs typeface="+mj-ea"/>
                <a:sym typeface="+mn-ea"/>
              </a:rPr>
              <a:t>修一 </a:t>
            </a:r>
            <a:r>
              <a:rPr lang="en-US" altLang="zh-CN" sz="2800" b="1" dirty="0">
                <a:latin typeface="+mj-ea"/>
                <a:ea typeface="+mj-ea"/>
                <a:cs typeface="+mj-ea"/>
                <a:sym typeface="+mn-ea"/>
              </a:rPr>
              <a:t>P16 </a:t>
            </a:r>
            <a:r>
              <a:rPr lang="zh-CN" altLang="en-US" sz="2800" b="1" dirty="0">
                <a:latin typeface="+mj-ea"/>
                <a:ea typeface="+mj-ea"/>
                <a:cs typeface="+mj-ea"/>
                <a:sym typeface="+mn-ea"/>
              </a:rPr>
              <a:t>实验</a:t>
            </a:r>
            <a:r>
              <a:rPr lang="en-US" altLang="zh-CN" sz="2800" b="1" dirty="0">
                <a:latin typeface="+mj-ea"/>
                <a:ea typeface="+mj-ea"/>
                <a:cs typeface="+mj-ea"/>
                <a:sym typeface="+mn-ea"/>
              </a:rPr>
              <a:t>1-5</a:t>
            </a:r>
            <a:r>
              <a:rPr lang="zh-CN" altLang="en-US" sz="2800" b="1" dirty="0">
                <a:solidFill>
                  <a:schemeClr val="tx1"/>
                </a:solidFill>
                <a:latin typeface="+mj-ea"/>
                <a:ea typeface="+mj-ea"/>
                <a:cs typeface="+mj-ea"/>
                <a:sym typeface="+mn-ea"/>
              </a:rPr>
              <a:t>）</a:t>
            </a:r>
          </a:p>
        </p:txBody>
      </p:sp>
      <p:pic>
        <p:nvPicPr>
          <p:cNvPr id="1026" name="Picture 2"/>
          <p:cNvPicPr>
            <a:picLocks noChangeAspect="1" noChangeArrowheads="1"/>
          </p:cNvPicPr>
          <p:nvPr/>
        </p:nvPicPr>
        <p:blipFill>
          <a:blip r:embed="rId3"/>
          <a:srcRect/>
          <a:stretch>
            <a:fillRect/>
          </a:stretch>
        </p:blipFill>
        <p:spPr bwMode="auto">
          <a:xfrm>
            <a:off x="2796085" y="1052513"/>
            <a:ext cx="8436022" cy="542471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0410" y="307975"/>
            <a:ext cx="1713230" cy="460375"/>
          </a:xfrm>
          <a:prstGeom prst="rect">
            <a:avLst/>
          </a:prstGeom>
          <a:noFill/>
        </p:spPr>
        <p:txBody>
          <a:bodyPr wrap="none" rtlCol="0">
            <a:spAutoFit/>
          </a:bodyPr>
          <a:lstStyle/>
          <a:p>
            <a:r>
              <a:rPr lang="zh-CN" altLang="en-US" sz="2400" b="1">
                <a:latin typeface="宋体" panose="02010600030101010101" pitchFamily="2" charset="-122"/>
                <a:ea typeface="宋体" panose="02010600030101010101" pitchFamily="2" charset="-122"/>
              </a:rPr>
              <a:t>常见考点：</a:t>
            </a:r>
          </a:p>
        </p:txBody>
      </p:sp>
      <p:sp>
        <p:nvSpPr>
          <p:cNvPr id="3" name="文本框 2"/>
          <p:cNvSpPr txBox="1"/>
          <p:nvPr/>
        </p:nvSpPr>
        <p:spPr>
          <a:xfrm>
            <a:off x="1804670" y="1044575"/>
            <a:ext cx="10165080" cy="6186309"/>
          </a:xfrm>
          <a:prstGeom prst="rect">
            <a:avLst/>
          </a:prstGeom>
          <a:noFill/>
        </p:spPr>
        <p:txBody>
          <a:bodyPr wrap="square" rtlCol="0">
            <a:spAutoFit/>
          </a:bodyPr>
          <a:lstStyle/>
          <a:p>
            <a:r>
              <a:rPr lang="en-US" altLang="zh-CN" sz="2400" dirty="0"/>
              <a:t>1</a:t>
            </a:r>
            <a:r>
              <a:rPr lang="zh-CN" altLang="en-US" sz="2400" dirty="0" smtClean="0"/>
              <a:t>、实验需要哪些仪器？</a:t>
            </a:r>
            <a:endParaRPr lang="en-US" altLang="zh-CN" sz="2400" dirty="0" smtClean="0"/>
          </a:p>
          <a:p>
            <a:r>
              <a:rPr lang="en-US" altLang="zh-CN" sz="2400" dirty="0" smtClean="0">
                <a:sym typeface="+mn-ea"/>
              </a:rPr>
              <a:t>   </a:t>
            </a:r>
            <a:r>
              <a:rPr lang="zh-CN" altLang="en-US" sz="2400" dirty="0" smtClean="0">
                <a:sym typeface="+mn-ea"/>
              </a:rPr>
              <a:t>托盘</a:t>
            </a:r>
            <a:r>
              <a:rPr lang="zh-CN" altLang="en-US" sz="2400" dirty="0">
                <a:sym typeface="+mn-ea"/>
              </a:rPr>
              <a:t>天平、药匙、</a:t>
            </a:r>
            <a:r>
              <a:rPr lang="zh-CN" altLang="en-US" sz="2400" dirty="0">
                <a:solidFill>
                  <a:srgbClr val="FF0000"/>
                </a:solidFill>
                <a:sym typeface="+mn-ea"/>
              </a:rPr>
              <a:t>烧杯、</a:t>
            </a:r>
            <a:r>
              <a:rPr lang="zh-CN" altLang="en-US" sz="2400" dirty="0" smtClean="0">
                <a:solidFill>
                  <a:srgbClr val="FF0000"/>
                </a:solidFill>
                <a:sym typeface="+mn-ea"/>
              </a:rPr>
              <a:t>玻璃棒（作用？）、</a:t>
            </a:r>
            <a:r>
              <a:rPr lang="zh-CN" altLang="en-US" sz="2400" dirty="0">
                <a:solidFill>
                  <a:srgbClr val="FF0000"/>
                </a:solidFill>
                <a:sym typeface="+mn-ea"/>
              </a:rPr>
              <a:t>（量筒）、100mL容量瓶、胶头滴管。</a:t>
            </a:r>
          </a:p>
          <a:p>
            <a:r>
              <a:rPr lang="en-US" altLang="zh-CN" sz="2400" dirty="0">
                <a:solidFill>
                  <a:schemeClr val="tx1"/>
                </a:solidFill>
                <a:sym typeface="+mn-ea"/>
              </a:rPr>
              <a:t>2</a:t>
            </a:r>
            <a:r>
              <a:rPr lang="zh-CN" altLang="en-US" sz="2400" dirty="0">
                <a:solidFill>
                  <a:schemeClr val="tx1"/>
                </a:solidFill>
                <a:sym typeface="+mn-ea"/>
              </a:rPr>
              <a:t>、配置某一质量分数的</a:t>
            </a:r>
            <a:r>
              <a:rPr lang="zh-CN" altLang="en-US" sz="2400" dirty="0" smtClean="0">
                <a:solidFill>
                  <a:schemeClr val="tx1"/>
                </a:solidFill>
                <a:sym typeface="+mn-ea"/>
              </a:rPr>
              <a:t>溶液需要容量瓶吗？</a:t>
            </a:r>
            <a:endParaRPr lang="zh-CN" altLang="en-US" sz="2400" dirty="0">
              <a:solidFill>
                <a:schemeClr val="tx1"/>
              </a:solidFill>
              <a:sym typeface="+mn-ea"/>
            </a:endParaRPr>
          </a:p>
          <a:p>
            <a:r>
              <a:rPr lang="en-US" altLang="zh-CN" sz="2400" dirty="0" smtClean="0">
                <a:solidFill>
                  <a:schemeClr val="tx1"/>
                </a:solidFill>
                <a:sym typeface="+mn-ea"/>
              </a:rPr>
              <a:t>3</a:t>
            </a:r>
            <a:r>
              <a:rPr lang="zh-CN" altLang="en-US" sz="2400" dirty="0" smtClean="0">
                <a:solidFill>
                  <a:schemeClr val="tx1"/>
                </a:solidFill>
                <a:sym typeface="+mn-ea"/>
              </a:rPr>
              <a:t>、配置</a:t>
            </a:r>
            <a:r>
              <a:rPr lang="en-US" altLang="zh-CN" sz="2400" dirty="0">
                <a:solidFill>
                  <a:schemeClr val="tx1"/>
                </a:solidFill>
                <a:sym typeface="+mn-ea"/>
              </a:rPr>
              <a:t>480mL</a:t>
            </a:r>
            <a:r>
              <a:rPr lang="zh-CN" altLang="en-US" sz="2400" dirty="0">
                <a:solidFill>
                  <a:schemeClr val="tx1"/>
                </a:solidFill>
                <a:sym typeface="+mn-ea"/>
              </a:rPr>
              <a:t>溶液，则</a:t>
            </a:r>
            <a:r>
              <a:rPr lang="zh-CN" altLang="en-US" sz="2400" dirty="0" smtClean="0">
                <a:solidFill>
                  <a:schemeClr val="tx1"/>
                </a:solidFill>
                <a:sym typeface="+mn-ea"/>
              </a:rPr>
              <a:t>选择</a:t>
            </a:r>
            <a:r>
              <a:rPr lang="zh-CN" altLang="en-US" sz="2400" dirty="0" smtClean="0">
                <a:sym typeface="+mn-ea"/>
              </a:rPr>
              <a:t>多大的</a:t>
            </a:r>
            <a:r>
              <a:rPr lang="zh-CN" altLang="en-US" sz="2400" dirty="0" smtClean="0">
                <a:solidFill>
                  <a:schemeClr val="tx1"/>
                </a:solidFill>
                <a:sym typeface="+mn-ea"/>
              </a:rPr>
              <a:t>容量瓶</a:t>
            </a:r>
            <a:r>
              <a:rPr lang="zh-CN" altLang="en-US" sz="2400" dirty="0" smtClean="0">
                <a:sym typeface="+mn-ea"/>
              </a:rPr>
              <a:t>？</a:t>
            </a:r>
            <a:endParaRPr lang="en-US" altLang="zh-CN" sz="2400" dirty="0" smtClean="0">
              <a:solidFill>
                <a:schemeClr val="tx1"/>
              </a:solidFill>
              <a:sym typeface="+mn-ea"/>
            </a:endParaRPr>
          </a:p>
          <a:p>
            <a:r>
              <a:rPr lang="zh-CN" altLang="en-US" sz="2400" dirty="0" smtClean="0">
                <a:sym typeface="+mn-ea"/>
              </a:rPr>
              <a:t>    </a:t>
            </a:r>
            <a:r>
              <a:rPr lang="en-US" altLang="zh-CN" sz="2400" dirty="0" smtClean="0">
                <a:sym typeface="+mn-ea"/>
              </a:rPr>
              <a:t>500ML</a:t>
            </a:r>
            <a:r>
              <a:rPr lang="zh-CN" altLang="en-US" sz="2400" dirty="0" smtClean="0">
                <a:sym typeface="+mn-ea"/>
              </a:rPr>
              <a:t>，容量瓶的选择：</a:t>
            </a:r>
            <a:r>
              <a:rPr lang="en-US" altLang="zh-CN" sz="2400" dirty="0" smtClean="0">
                <a:sym typeface="+mn-ea"/>
              </a:rPr>
              <a:t>“</a:t>
            </a:r>
            <a:r>
              <a:rPr lang="zh-CN" altLang="en-US" sz="2400" dirty="0" smtClean="0">
                <a:sym typeface="+mn-ea"/>
              </a:rPr>
              <a:t>大而近</a:t>
            </a:r>
            <a:r>
              <a:rPr lang="en-US" altLang="zh-CN" sz="2400" dirty="0" smtClean="0">
                <a:sym typeface="+mn-ea"/>
              </a:rPr>
              <a:t>”</a:t>
            </a:r>
            <a:r>
              <a:rPr lang="zh-CN" altLang="en-US" sz="2400" dirty="0" smtClean="0">
                <a:sym typeface="+mn-ea"/>
              </a:rPr>
              <a:t>的原则</a:t>
            </a:r>
            <a:endParaRPr lang="zh-CN" altLang="en-US" sz="2400" dirty="0">
              <a:solidFill>
                <a:schemeClr val="tx1"/>
              </a:solidFill>
              <a:sym typeface="+mn-ea"/>
            </a:endParaRPr>
          </a:p>
          <a:p>
            <a:r>
              <a:rPr lang="en-US" altLang="zh-CN" sz="2400" dirty="0">
                <a:solidFill>
                  <a:schemeClr val="tx1"/>
                </a:solidFill>
                <a:sym typeface="+mn-ea"/>
              </a:rPr>
              <a:t>4</a:t>
            </a:r>
            <a:r>
              <a:rPr lang="zh-CN" altLang="en-US" sz="2400" dirty="0">
                <a:solidFill>
                  <a:schemeClr val="tx1"/>
                </a:solidFill>
                <a:sym typeface="+mn-ea"/>
              </a:rPr>
              <a:t>、容量瓶使用</a:t>
            </a:r>
            <a:r>
              <a:rPr lang="zh-CN" altLang="en-US" sz="2400" dirty="0" smtClean="0">
                <a:solidFill>
                  <a:schemeClr val="tx1"/>
                </a:solidFill>
                <a:sym typeface="+mn-ea"/>
              </a:rPr>
              <a:t>注意</a:t>
            </a:r>
            <a:r>
              <a:rPr lang="zh-CN" altLang="en-US" sz="2400" dirty="0" smtClean="0">
                <a:sym typeface="+mn-ea"/>
              </a:rPr>
              <a:t>什么？</a:t>
            </a:r>
            <a:endParaRPr lang="zh-CN" altLang="en-US" sz="2400" dirty="0">
              <a:solidFill>
                <a:schemeClr val="tx1"/>
              </a:solidFill>
              <a:sym typeface="+mn-ea"/>
            </a:endParaRPr>
          </a:p>
          <a:p>
            <a:r>
              <a:rPr lang="zh-CN" altLang="en-US" sz="2400" dirty="0">
                <a:solidFill>
                  <a:schemeClr val="tx1"/>
                </a:solidFill>
                <a:sym typeface="+mn-ea"/>
              </a:rPr>
              <a:t>（</a:t>
            </a:r>
            <a:r>
              <a:rPr lang="en-US" altLang="zh-CN" sz="2400" dirty="0">
                <a:solidFill>
                  <a:schemeClr val="tx1"/>
                </a:solidFill>
                <a:sym typeface="+mn-ea"/>
              </a:rPr>
              <a:t>1</a:t>
            </a:r>
            <a:r>
              <a:rPr lang="zh-CN" altLang="en-US" sz="2400" dirty="0">
                <a:solidFill>
                  <a:schemeClr val="tx1"/>
                </a:solidFill>
                <a:sym typeface="+mn-ea"/>
              </a:rPr>
              <a:t>）使用前要检漏。检查步骤：向容量瓶内加少量水，塞好瓶塞，把瓶倒立过来，如不漏水，正立，把瓶塞旋转180度后塞紧，再倒立，若不漏水，方可使用。</a:t>
            </a:r>
          </a:p>
          <a:p>
            <a:r>
              <a:rPr lang="zh-CN" altLang="en-US" sz="2400" dirty="0">
                <a:solidFill>
                  <a:schemeClr val="tx1"/>
                </a:solidFill>
                <a:sym typeface="+mn-ea"/>
              </a:rPr>
              <a:t>（</a:t>
            </a:r>
            <a:r>
              <a:rPr lang="en-US" altLang="zh-CN" sz="2400" dirty="0">
                <a:solidFill>
                  <a:schemeClr val="tx1"/>
                </a:solidFill>
                <a:sym typeface="+mn-ea"/>
              </a:rPr>
              <a:t>2</a:t>
            </a:r>
            <a:r>
              <a:rPr lang="zh-CN" altLang="en-US" sz="2400" dirty="0">
                <a:solidFill>
                  <a:schemeClr val="tx1"/>
                </a:solidFill>
                <a:sym typeface="+mn-ea"/>
              </a:rPr>
              <a:t>）容量瓶只能用来配置一定物质的量浓度的溶液，不能用来溶解或稀释，不能加热或者作为反应容器。</a:t>
            </a:r>
          </a:p>
          <a:p>
            <a:r>
              <a:rPr lang="en-US" altLang="zh-CN" sz="2400" dirty="0">
                <a:solidFill>
                  <a:schemeClr val="tx1"/>
                </a:solidFill>
                <a:sym typeface="+mn-ea"/>
              </a:rPr>
              <a:t>5</a:t>
            </a:r>
            <a:r>
              <a:rPr lang="zh-CN" altLang="en-US" sz="2400" dirty="0">
                <a:solidFill>
                  <a:schemeClr val="tx1"/>
                </a:solidFill>
                <a:sym typeface="+mn-ea"/>
              </a:rPr>
              <a:t>、溶液溶度偏大或偏小的误差分析：依据</a:t>
            </a:r>
            <a:r>
              <a:rPr lang="en-US" altLang="zh-CN" sz="2400" dirty="0">
                <a:solidFill>
                  <a:schemeClr val="tx1"/>
                </a:solidFill>
                <a:sym typeface="+mn-ea"/>
              </a:rPr>
              <a:t>C=n/V</a:t>
            </a:r>
            <a:r>
              <a:rPr lang="zh-CN" altLang="en-US" sz="2400" dirty="0" smtClean="0">
                <a:solidFill>
                  <a:schemeClr val="tx1"/>
                </a:solidFill>
                <a:sym typeface="+mn-ea"/>
              </a:rPr>
              <a:t>。</a:t>
            </a:r>
            <a:endParaRPr lang="en-US" altLang="zh-CN" sz="2400" dirty="0" smtClean="0">
              <a:solidFill>
                <a:schemeClr val="tx1"/>
              </a:solidFill>
              <a:sym typeface="+mn-ea"/>
            </a:endParaRPr>
          </a:p>
          <a:p>
            <a:r>
              <a:rPr lang="en-US" altLang="zh-CN" sz="2400" dirty="0" smtClean="0">
                <a:sym typeface="+mn-ea"/>
              </a:rPr>
              <a:t>   </a:t>
            </a:r>
            <a:r>
              <a:rPr lang="zh-CN" altLang="en-US" sz="2400" dirty="0" smtClean="0">
                <a:sym typeface="+mn-ea"/>
              </a:rPr>
              <a:t>称量</a:t>
            </a:r>
            <a:r>
              <a:rPr lang="en-US" altLang="zh-CN" sz="2400" dirty="0" smtClean="0">
                <a:sym typeface="+mn-ea"/>
              </a:rPr>
              <a:t>5.9g</a:t>
            </a:r>
            <a:r>
              <a:rPr lang="zh-CN" altLang="en-US" sz="2400" dirty="0" smtClean="0">
                <a:sym typeface="+mn-ea"/>
              </a:rPr>
              <a:t>氯化钠时，砝码和氯化钠的位置放反了，会使溶液浓度偏？</a:t>
            </a:r>
            <a:endParaRPr lang="en-US" altLang="zh-CN" sz="2400" dirty="0" smtClean="0">
              <a:sym typeface="+mn-ea"/>
            </a:endParaRPr>
          </a:p>
          <a:p>
            <a:r>
              <a:rPr lang="en-US" altLang="zh-CN" sz="2400" dirty="0" smtClean="0">
                <a:solidFill>
                  <a:schemeClr val="tx1"/>
                </a:solidFill>
                <a:sym typeface="+mn-ea"/>
              </a:rPr>
              <a:t>   </a:t>
            </a:r>
            <a:r>
              <a:rPr lang="zh-CN" altLang="en-US" sz="2400" dirty="0" smtClean="0">
                <a:solidFill>
                  <a:schemeClr val="tx1"/>
                </a:solidFill>
                <a:sym typeface="+mn-ea"/>
              </a:rPr>
              <a:t>定容时，俯视读数，会使溶液浓度偏？</a:t>
            </a:r>
            <a:endParaRPr lang="zh-CN" altLang="en-US" sz="2400" dirty="0">
              <a:solidFill>
                <a:schemeClr val="tx1"/>
              </a:solidFill>
              <a:sym typeface="+mn-ea"/>
            </a:endParaRPr>
          </a:p>
          <a:p>
            <a:endParaRPr lang="zh-CN" altLang="en-US" dirty="0">
              <a:solidFill>
                <a:srgbClr val="FF0000"/>
              </a:solidFill>
            </a:endParaRPr>
          </a:p>
          <a:p>
            <a:endParaRPr lang="en-US" altLang="zh-C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26895" y="0"/>
            <a:ext cx="9392285" cy="521970"/>
          </a:xfrm>
          <a:prstGeom prst="rect">
            <a:avLst/>
          </a:prstGeom>
          <a:noFill/>
        </p:spPr>
        <p:txBody>
          <a:bodyPr wrap="square" rtlCol="0">
            <a:spAutoFit/>
          </a:bodyPr>
          <a:lstStyle/>
          <a:p>
            <a:r>
              <a:rPr lang="en-US" altLang="zh-CN" sz="2800" b="1">
                <a:latin typeface="+mj-ea"/>
                <a:ea typeface="+mj-ea"/>
                <a:cs typeface="+mj-ea"/>
              </a:rPr>
              <a:t>3</a:t>
            </a:r>
            <a:r>
              <a:rPr lang="zh-CN" altLang="en-US" sz="2800" b="1">
                <a:latin typeface="+mj-ea"/>
                <a:ea typeface="+mj-ea"/>
                <a:cs typeface="+mj-ea"/>
              </a:rPr>
              <a:t>、氢氧化铁胶体的制备（</a:t>
            </a:r>
            <a:r>
              <a:rPr lang="zh-CN" altLang="en-US" sz="2800" b="1">
                <a:latin typeface="+mj-ea"/>
                <a:ea typeface="+mj-ea"/>
                <a:cs typeface="+mj-ea"/>
                <a:sym typeface="+mn-ea"/>
              </a:rPr>
              <a:t>必修一 </a:t>
            </a:r>
            <a:r>
              <a:rPr lang="en-US" altLang="zh-CN" sz="2800" b="1">
                <a:latin typeface="+mj-ea"/>
                <a:ea typeface="+mj-ea"/>
                <a:cs typeface="+mj-ea"/>
                <a:sym typeface="+mn-ea"/>
              </a:rPr>
              <a:t>P26   </a:t>
            </a:r>
            <a:r>
              <a:rPr lang="zh-CN" altLang="en-US" sz="2800" b="1">
                <a:latin typeface="+mj-ea"/>
                <a:ea typeface="+mj-ea"/>
                <a:cs typeface="+mj-ea"/>
                <a:sym typeface="+mn-ea"/>
              </a:rPr>
              <a:t>科学探究</a:t>
            </a:r>
            <a:r>
              <a:rPr lang="zh-CN" altLang="en-US" sz="2800" b="1">
                <a:latin typeface="+mj-ea"/>
                <a:ea typeface="+mj-ea"/>
                <a:cs typeface="+mj-ea"/>
              </a:rPr>
              <a:t>）</a:t>
            </a:r>
          </a:p>
        </p:txBody>
      </p:sp>
      <p:pic>
        <p:nvPicPr>
          <p:cNvPr id="5" name="图片 4"/>
          <p:cNvPicPr>
            <a:picLocks noChangeAspect="1"/>
          </p:cNvPicPr>
          <p:nvPr/>
        </p:nvPicPr>
        <p:blipFill>
          <a:blip r:embed="rId3"/>
          <a:stretch>
            <a:fillRect/>
          </a:stretch>
        </p:blipFill>
        <p:spPr>
          <a:xfrm>
            <a:off x="4227272" y="2884883"/>
            <a:ext cx="5025911" cy="599343"/>
          </a:xfrm>
          <a:prstGeom prst="rect">
            <a:avLst/>
          </a:prstGeom>
        </p:spPr>
      </p:pic>
      <p:sp>
        <p:nvSpPr>
          <p:cNvPr id="7" name="文本框 6"/>
          <p:cNvSpPr txBox="1"/>
          <p:nvPr/>
        </p:nvSpPr>
        <p:spPr>
          <a:xfrm>
            <a:off x="1984991" y="2254107"/>
            <a:ext cx="1713230" cy="460375"/>
          </a:xfrm>
          <a:prstGeom prst="rect">
            <a:avLst/>
          </a:prstGeom>
          <a:noFill/>
        </p:spPr>
        <p:txBody>
          <a:bodyPr wrap="none" rtlCol="0" anchor="t">
            <a:spAutoFit/>
          </a:bodyPr>
          <a:lstStyle/>
          <a:p>
            <a:r>
              <a:rPr lang="zh-CN" altLang="en-US" sz="2400" b="1" dirty="0">
                <a:latin typeface="宋体" panose="02010600030101010101" pitchFamily="2" charset="-122"/>
                <a:ea typeface="宋体" panose="02010600030101010101" pitchFamily="2" charset="-122"/>
              </a:rPr>
              <a:t>常见考点：</a:t>
            </a:r>
          </a:p>
        </p:txBody>
      </p:sp>
      <p:sp>
        <p:nvSpPr>
          <p:cNvPr id="3" name="文本框 2"/>
          <p:cNvSpPr txBox="1"/>
          <p:nvPr/>
        </p:nvSpPr>
        <p:spPr>
          <a:xfrm>
            <a:off x="2039582" y="1311247"/>
            <a:ext cx="9767570" cy="830997"/>
          </a:xfrm>
          <a:prstGeom prst="rect">
            <a:avLst/>
          </a:prstGeom>
          <a:noFill/>
        </p:spPr>
        <p:txBody>
          <a:bodyPr wrap="square" rtlCol="0">
            <a:spAutoFit/>
          </a:bodyPr>
          <a:lstStyle/>
          <a:p>
            <a:pPr algn="l"/>
            <a:r>
              <a:rPr lang="zh-CN" altLang="en-US" sz="2400" b="1" dirty="0" smtClean="0">
                <a:latin typeface="宋体" panose="02010600030101010101" pitchFamily="2" charset="-122"/>
                <a:ea typeface="宋体" panose="02010600030101010101" pitchFamily="2" charset="-122"/>
                <a:cs typeface="宋体" panose="02010600030101010101" pitchFamily="2" charset="-122"/>
              </a:rPr>
              <a:t>向</a:t>
            </a:r>
            <a:r>
              <a:rPr lang="zh-CN" altLang="en-US" sz="2400" b="1" dirty="0">
                <a:latin typeface="宋体" panose="02010600030101010101" pitchFamily="2" charset="-122"/>
                <a:ea typeface="宋体" panose="02010600030101010101" pitchFamily="2" charset="-122"/>
                <a:cs typeface="宋体" panose="02010600030101010101" pitchFamily="2" charset="-122"/>
              </a:rPr>
              <a:t>烧杯的沸水中加入</a:t>
            </a:r>
            <a:r>
              <a:rPr lang="en-US" altLang="zh-CN" sz="2400" b="1" dirty="0">
                <a:latin typeface="宋体" panose="02010600030101010101" pitchFamily="2" charset="-122"/>
                <a:ea typeface="宋体" panose="02010600030101010101" pitchFamily="2" charset="-122"/>
                <a:cs typeface="宋体" panose="02010600030101010101" pitchFamily="2" charset="-122"/>
              </a:rPr>
              <a:t>5-6</a:t>
            </a:r>
            <a:r>
              <a:rPr lang="zh-CN" altLang="en-US" sz="2400" b="1" dirty="0">
                <a:latin typeface="宋体" panose="02010600030101010101" pitchFamily="2" charset="-122"/>
                <a:ea typeface="宋体" panose="02010600030101010101" pitchFamily="2" charset="-122"/>
                <a:cs typeface="宋体" panose="02010600030101010101" pitchFamily="2" charset="-122"/>
              </a:rPr>
              <a:t>滴氯化铁</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饱和溶液</a:t>
            </a:r>
            <a:r>
              <a:rPr lang="zh-CN" altLang="en-US" sz="2400" b="1" dirty="0">
                <a:latin typeface="宋体" panose="02010600030101010101" pitchFamily="2" charset="-122"/>
                <a:ea typeface="宋体" panose="02010600030101010101" pitchFamily="2" charset="-122"/>
                <a:cs typeface="宋体" panose="02010600030101010101" pitchFamily="2" charset="-122"/>
              </a:rPr>
              <a:t>，继续煮沸至溶液呈红褐色，</a:t>
            </a:r>
          </a:p>
          <a:p>
            <a:pPr algn="l"/>
            <a:r>
              <a:rPr lang="zh-CN" altLang="en-US" sz="2400" b="1" dirty="0">
                <a:latin typeface="宋体" panose="02010600030101010101" pitchFamily="2" charset="-122"/>
                <a:ea typeface="宋体" panose="02010600030101010101" pitchFamily="2" charset="-122"/>
                <a:cs typeface="宋体" panose="02010600030101010101" pitchFamily="2" charset="-122"/>
              </a:rPr>
              <a:t>停止加热。</a:t>
            </a:r>
          </a:p>
        </p:txBody>
      </p:sp>
      <p:sp>
        <p:nvSpPr>
          <p:cNvPr id="9" name="文本框 8"/>
          <p:cNvSpPr txBox="1"/>
          <p:nvPr/>
        </p:nvSpPr>
        <p:spPr>
          <a:xfrm>
            <a:off x="1957696" y="2871613"/>
            <a:ext cx="9990455" cy="2677656"/>
          </a:xfrm>
          <a:prstGeom prst="rect">
            <a:avLst/>
          </a:prstGeom>
          <a:noFill/>
        </p:spPr>
        <p:txBody>
          <a:bodyPr wrap="square" rtlCol="0">
            <a:spAutoFit/>
          </a:bodyPr>
          <a:lstStyle/>
          <a:p>
            <a:r>
              <a:rPr lang="en-US" altLang="zh-CN" sz="2400" b="1" dirty="0">
                <a:latin typeface="宋体" panose="02010600030101010101" pitchFamily="2" charset="-122"/>
                <a:ea typeface="宋体" panose="02010600030101010101" pitchFamily="2" charset="-122"/>
                <a:cs typeface="宋体" panose="02010600030101010101" pitchFamily="2" charset="-122"/>
              </a:rPr>
              <a:t>1</a:t>
            </a:r>
            <a:r>
              <a:rPr lang="zh-CN" altLang="en-US" sz="2400" b="1" dirty="0">
                <a:latin typeface="宋体" panose="02010600030101010101" pitchFamily="2" charset="-122"/>
                <a:ea typeface="宋体" panose="02010600030101010101" pitchFamily="2" charset="-122"/>
                <a:cs typeface="宋体" panose="02010600030101010101" pitchFamily="2" charset="-122"/>
              </a:rPr>
              <a:t>、制备原理</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r>
              <a:rPr lang="en-US" altLang="zh-CN" sz="2400" b="1" dirty="0">
                <a:latin typeface="宋体" panose="02010600030101010101" pitchFamily="2" charset="-122"/>
                <a:ea typeface="宋体" panose="02010600030101010101" pitchFamily="2" charset="-122"/>
                <a:cs typeface="宋体" panose="02010600030101010101" pitchFamily="2" charset="-122"/>
              </a:rPr>
              <a:t>2</a:t>
            </a:r>
            <a:r>
              <a:rPr lang="zh-CN" altLang="en-US" sz="2400" b="1" dirty="0">
                <a:latin typeface="宋体" panose="02010600030101010101" pitchFamily="2" charset="-122"/>
                <a:ea typeface="宋体" panose="02010600030101010101" pitchFamily="2" charset="-122"/>
                <a:cs typeface="宋体" panose="02010600030101010101" pitchFamily="2" charset="-122"/>
              </a:rPr>
              <a:t>、氯化铁</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溶液为什么要</a:t>
            </a:r>
            <a:r>
              <a:rPr lang="zh-CN" altLang="en-US" sz="2400" b="1" dirty="0">
                <a:latin typeface="宋体" panose="02010600030101010101" pitchFamily="2" charset="-122"/>
                <a:ea typeface="宋体" panose="02010600030101010101" pitchFamily="2" charset="-122"/>
                <a:cs typeface="宋体" panose="02010600030101010101" pitchFamily="2" charset="-122"/>
              </a:rPr>
              <a:t>求是饱和</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的？</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   提高</a:t>
            </a:r>
            <a:r>
              <a:rPr lang="zh-CN" altLang="en-US" sz="2400" b="1" dirty="0">
                <a:latin typeface="宋体" panose="02010600030101010101" pitchFamily="2" charset="-122"/>
                <a:ea typeface="宋体" panose="02010600030101010101" pitchFamily="2" charset="-122"/>
                <a:cs typeface="宋体" panose="02010600030101010101" pitchFamily="2" charset="-122"/>
              </a:rPr>
              <a:t>转化效率。浓度过小，不利于胶体形成。</a:t>
            </a:r>
          </a:p>
          <a:p>
            <a:r>
              <a:rPr lang="en-US" altLang="zh-CN" sz="2400" b="1" dirty="0">
                <a:latin typeface="宋体" panose="02010600030101010101" pitchFamily="2" charset="-122"/>
                <a:ea typeface="宋体" panose="02010600030101010101" pitchFamily="2" charset="-122"/>
                <a:cs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、稍微加热的目的是什么？</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sz="24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是</a:t>
            </a:r>
            <a:r>
              <a:rPr lang="zh-CN" altLang="en-US" sz="2400" b="1" dirty="0">
                <a:latin typeface="宋体" panose="02010600030101010101" pitchFamily="2" charset="-122"/>
                <a:ea typeface="宋体" panose="02010600030101010101" pitchFamily="2" charset="-122"/>
                <a:cs typeface="宋体" panose="02010600030101010101" pitchFamily="2" charset="-122"/>
              </a:rPr>
              <a:t>为了促进氯化铁水解，促进胶体生成。</a:t>
            </a:r>
          </a:p>
          <a:p>
            <a:r>
              <a:rPr lang="en-US" altLang="zh-CN" sz="2400" b="1" dirty="0">
                <a:latin typeface="宋体" panose="02010600030101010101" pitchFamily="2" charset="-122"/>
                <a:ea typeface="宋体" panose="02010600030101010101" pitchFamily="2" charset="-122"/>
                <a:cs typeface="宋体" panose="02010600030101010101" pitchFamily="2" charset="-122"/>
              </a:rPr>
              <a:t>4</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、为什么不能长</a:t>
            </a:r>
            <a:r>
              <a:rPr lang="zh-CN" altLang="en-US" sz="2400" b="1" dirty="0">
                <a:latin typeface="宋体" panose="02010600030101010101" pitchFamily="2" charset="-122"/>
                <a:ea typeface="宋体" panose="02010600030101010101" pitchFamily="2" charset="-122"/>
                <a:cs typeface="宋体" panose="02010600030101010101" pitchFamily="2" charset="-122"/>
              </a:rPr>
              <a:t>时间加热或者</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搅拌？</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sz="2400" b="1" dirty="0" smtClean="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会</a:t>
            </a:r>
            <a:r>
              <a:rPr lang="zh-CN" altLang="en-US" sz="2400" b="1" dirty="0">
                <a:latin typeface="宋体" panose="02010600030101010101" pitchFamily="2" charset="-122"/>
                <a:ea typeface="宋体" panose="02010600030101010101" pitchFamily="2" charset="-122"/>
                <a:cs typeface="宋体" panose="02010600030101010101" pitchFamily="2" charset="-122"/>
              </a:rPr>
              <a:t>使胶体聚沉。</a:t>
            </a:r>
          </a:p>
        </p:txBody>
      </p:sp>
      <p:sp>
        <p:nvSpPr>
          <p:cNvPr id="8" name="矩形 7"/>
          <p:cNvSpPr/>
          <p:nvPr/>
        </p:nvSpPr>
        <p:spPr>
          <a:xfrm>
            <a:off x="1942399" y="774089"/>
            <a:ext cx="1731564" cy="461665"/>
          </a:xfrm>
          <a:prstGeom prst="rect">
            <a:avLst/>
          </a:prstGeom>
        </p:spPr>
        <p:txBody>
          <a:bodyPr wrap="none">
            <a:spAutoFit/>
          </a:bodyPr>
          <a:lstStyle/>
          <a:p>
            <a:r>
              <a:rPr lang="zh-CN" altLang="en-US" sz="2400" b="1" dirty="0" smtClean="0">
                <a:latin typeface="宋体" panose="02010600030101010101" pitchFamily="2" charset="-122"/>
                <a:ea typeface="宋体" panose="02010600030101010101" pitchFamily="2" charset="-122"/>
                <a:cs typeface="宋体" panose="02010600030101010101" pitchFamily="2" charset="-122"/>
              </a:rPr>
              <a:t>实验步骤：</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linds(horizontal)">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blinds(horizontal)">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blinds(horizontal)">
                                      <p:cBhvr>
                                        <p:cTn id="2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1025" y="118745"/>
            <a:ext cx="8785860" cy="521970"/>
          </a:xfrm>
          <a:prstGeom prst="rect">
            <a:avLst/>
          </a:prstGeom>
          <a:noFill/>
        </p:spPr>
        <p:txBody>
          <a:bodyPr wrap="square" rtlCol="0">
            <a:spAutoFit/>
          </a:bodyPr>
          <a:lstStyle/>
          <a:p>
            <a:r>
              <a:rPr lang="en-US" altLang="zh-CN" sz="2800" b="1" dirty="0">
                <a:latin typeface="+mj-ea"/>
                <a:ea typeface="+mj-ea"/>
                <a:cs typeface="+mj-ea"/>
              </a:rPr>
              <a:t>4</a:t>
            </a:r>
            <a:r>
              <a:rPr lang="zh-CN" altLang="en-US" sz="2800" b="1" dirty="0">
                <a:latin typeface="+mj-ea"/>
                <a:ea typeface="+mj-ea"/>
                <a:cs typeface="+mj-ea"/>
              </a:rPr>
              <a:t>、</a:t>
            </a:r>
            <a:r>
              <a:rPr lang="en-US" altLang="zh-CN" sz="2800" b="1" dirty="0">
                <a:latin typeface="+mj-ea"/>
                <a:ea typeface="+mj-ea"/>
                <a:cs typeface="+mj-ea"/>
              </a:rPr>
              <a:t>Fe</a:t>
            </a:r>
            <a:r>
              <a:rPr lang="zh-CN" altLang="en-US" sz="2800" b="1" dirty="0">
                <a:latin typeface="+mj-ea"/>
                <a:ea typeface="+mj-ea"/>
                <a:cs typeface="+mj-ea"/>
              </a:rPr>
              <a:t>粉和高温水蒸气反应（</a:t>
            </a:r>
            <a:r>
              <a:rPr lang="zh-CN" altLang="en-US" sz="2800" b="1" dirty="0">
                <a:latin typeface="+mj-ea"/>
                <a:ea typeface="+mj-ea"/>
                <a:cs typeface="+mj-ea"/>
                <a:sym typeface="+mn-ea"/>
              </a:rPr>
              <a:t>必修一 </a:t>
            </a:r>
            <a:r>
              <a:rPr lang="en-US" altLang="zh-CN" sz="2800" b="1" dirty="0">
                <a:latin typeface="+mj-ea"/>
                <a:ea typeface="+mj-ea"/>
                <a:cs typeface="+mj-ea"/>
                <a:sym typeface="+mn-ea"/>
              </a:rPr>
              <a:t>P50 </a:t>
            </a:r>
            <a:r>
              <a:rPr lang="zh-CN" altLang="en-US" sz="2800" b="1" dirty="0">
                <a:latin typeface="+mj-ea"/>
                <a:ea typeface="+mj-ea"/>
                <a:cs typeface="+mj-ea"/>
                <a:sym typeface="+mn-ea"/>
              </a:rPr>
              <a:t>科学探究</a:t>
            </a:r>
            <a:r>
              <a:rPr lang="zh-CN" altLang="en-US" sz="2800" b="1" dirty="0">
                <a:latin typeface="+mj-ea"/>
                <a:ea typeface="+mj-ea"/>
                <a:cs typeface="+mj-ea"/>
              </a:rPr>
              <a:t>）</a:t>
            </a:r>
          </a:p>
        </p:txBody>
      </p:sp>
      <p:sp>
        <p:nvSpPr>
          <p:cNvPr id="3" name="文本框 2"/>
          <p:cNvSpPr txBox="1"/>
          <p:nvPr/>
        </p:nvSpPr>
        <p:spPr>
          <a:xfrm>
            <a:off x="2974975" y="4120515"/>
            <a:ext cx="3200400" cy="368300"/>
          </a:xfrm>
          <a:prstGeom prst="rect">
            <a:avLst/>
          </a:prstGeom>
          <a:noFill/>
        </p:spPr>
        <p:txBody>
          <a:bodyPr wrap="square" rtlCol="0">
            <a:spAutoFit/>
          </a:bodyPr>
          <a:lstStyle/>
          <a:p>
            <a:endParaRPr lang="zh-CN" altLang="en-US"/>
          </a:p>
        </p:txBody>
      </p:sp>
      <p:pic>
        <p:nvPicPr>
          <p:cNvPr id="4" name="图片 3"/>
          <p:cNvPicPr>
            <a:picLocks noChangeAspect="1"/>
          </p:cNvPicPr>
          <p:nvPr/>
        </p:nvPicPr>
        <p:blipFill>
          <a:blip r:embed="rId3"/>
          <a:stretch>
            <a:fillRect/>
          </a:stretch>
        </p:blipFill>
        <p:spPr>
          <a:xfrm>
            <a:off x="2261235" y="846455"/>
            <a:ext cx="9481185" cy="2512060"/>
          </a:xfrm>
          <a:prstGeom prst="rect">
            <a:avLst/>
          </a:prstGeom>
        </p:spPr>
      </p:pic>
      <p:sp>
        <p:nvSpPr>
          <p:cNvPr id="5" name="文本框 4"/>
          <p:cNvSpPr txBox="1"/>
          <p:nvPr/>
        </p:nvSpPr>
        <p:spPr>
          <a:xfrm>
            <a:off x="2261235" y="3555365"/>
            <a:ext cx="1713230" cy="460375"/>
          </a:xfrm>
          <a:prstGeom prst="rect">
            <a:avLst/>
          </a:prstGeom>
          <a:noFill/>
        </p:spPr>
        <p:txBody>
          <a:bodyPr wrap="none" rtlCol="0" anchor="t">
            <a:spAutoFit/>
          </a:bodyPr>
          <a:lstStyle/>
          <a:p>
            <a:r>
              <a:rPr lang="zh-CN" altLang="en-US" sz="2400" b="1" dirty="0">
                <a:latin typeface="宋体" panose="02010600030101010101" pitchFamily="2" charset="-122"/>
                <a:ea typeface="宋体" panose="02010600030101010101" pitchFamily="2" charset="-122"/>
                <a:sym typeface="+mn-ea"/>
              </a:rPr>
              <a:t>实验原理：</a:t>
            </a:r>
          </a:p>
        </p:txBody>
      </p:sp>
      <p:pic>
        <p:nvPicPr>
          <p:cNvPr id="6" name="图片 5"/>
          <p:cNvPicPr>
            <a:picLocks noChangeAspect="1"/>
          </p:cNvPicPr>
          <p:nvPr/>
        </p:nvPicPr>
        <p:blipFill>
          <a:blip r:embed="rId4"/>
          <a:stretch>
            <a:fillRect/>
          </a:stretch>
        </p:blipFill>
        <p:spPr>
          <a:xfrm>
            <a:off x="4511040" y="3555365"/>
            <a:ext cx="5335905" cy="933450"/>
          </a:xfrm>
          <a:prstGeom prst="rect">
            <a:avLst/>
          </a:prstGeom>
        </p:spPr>
      </p:pic>
      <p:sp>
        <p:nvSpPr>
          <p:cNvPr id="7" name="文本框 6"/>
          <p:cNvSpPr txBox="1"/>
          <p:nvPr/>
        </p:nvSpPr>
        <p:spPr>
          <a:xfrm>
            <a:off x="2315824" y="4372255"/>
            <a:ext cx="8493202" cy="2308324"/>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cs typeface="宋体" panose="02010600030101010101" pitchFamily="2" charset="-122"/>
              </a:rPr>
              <a:t>常见考点：</a:t>
            </a:r>
          </a:p>
          <a:p>
            <a:r>
              <a:rPr lang="en-US" altLang="zh-CN" sz="2400" b="1" dirty="0">
                <a:latin typeface="宋体" panose="02010600030101010101" pitchFamily="2" charset="-122"/>
                <a:ea typeface="宋体" panose="02010600030101010101" pitchFamily="2" charset="-122"/>
                <a:cs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、如何</a:t>
            </a:r>
            <a:r>
              <a:rPr lang="zh-CN" altLang="en-US" sz="2400" b="1" dirty="0">
                <a:latin typeface="宋体" panose="02010600030101010101" pitchFamily="2" charset="-122"/>
                <a:ea typeface="宋体" panose="02010600030101010101" pitchFamily="2" charset="-122"/>
                <a:cs typeface="宋体" panose="02010600030101010101" pitchFamily="2" charset="-122"/>
              </a:rPr>
              <a:t>改进实验</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装置？改进的装置有哪些优点？</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r>
              <a:rPr lang="en-US" altLang="zh-CN" sz="2400" b="1" dirty="0">
                <a:latin typeface="宋体" panose="02010600030101010101" pitchFamily="2" charset="-122"/>
                <a:ea typeface="宋体" panose="02010600030101010101" pitchFamily="2" charset="-122"/>
                <a:cs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、如何检验生成的氢气？</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sz="2400" b="1" dirty="0" smtClean="0">
                <a:latin typeface="宋体" panose="02010600030101010101" pitchFamily="2" charset="-122"/>
                <a:ea typeface="宋体" panose="02010600030101010101" pitchFamily="2" charset="-122"/>
                <a:cs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、设计实验确定试管中黑色固体的成分？</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sz="2400" b="1" dirty="0" smtClean="0">
                <a:latin typeface="宋体" panose="02010600030101010101" pitchFamily="2" charset="-122"/>
                <a:ea typeface="宋体" panose="02010600030101010101" pitchFamily="2" charset="-122"/>
                <a:cs typeface="宋体" panose="02010600030101010101" pitchFamily="2" charset="-122"/>
              </a:rPr>
              <a:t>   </a:t>
            </a:r>
            <a:r>
              <a:rPr lang="en-US" altLang="zh-CN" sz="2400" b="1" dirty="0" err="1" smtClean="0">
                <a:latin typeface="宋体" panose="02010600030101010101" pitchFamily="2" charset="-122"/>
                <a:ea typeface="宋体" panose="02010600030101010101" pitchFamily="2" charset="-122"/>
                <a:cs typeface="宋体" panose="02010600030101010101" pitchFamily="2" charset="-122"/>
              </a:rPr>
              <a:t>A.Fe</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    B.Fe</a:t>
            </a:r>
            <a:r>
              <a:rPr lang="en-US" altLang="zh-CN" sz="2400" b="1" baseline="-25000" dirty="0" smtClean="0">
                <a:latin typeface="宋体" panose="02010600030101010101" pitchFamily="2" charset="-122"/>
                <a:ea typeface="宋体" panose="02010600030101010101" pitchFamily="2" charset="-122"/>
                <a:cs typeface="宋体" panose="02010600030101010101" pitchFamily="2" charset="-122"/>
              </a:rPr>
              <a:t>3</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O</a:t>
            </a:r>
            <a:r>
              <a:rPr lang="en-US" altLang="zh-CN" sz="2400" b="1" baseline="-25000" dirty="0" smtClean="0">
                <a:latin typeface="宋体" panose="02010600030101010101" pitchFamily="2" charset="-122"/>
                <a:ea typeface="宋体" panose="02010600030101010101" pitchFamily="2" charset="-122"/>
                <a:cs typeface="宋体" panose="02010600030101010101" pitchFamily="2" charset="-122"/>
              </a:rPr>
              <a:t>4 </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   C. Fe</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和</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Fe</a:t>
            </a:r>
            <a:r>
              <a:rPr lang="en-US" altLang="zh-CN" sz="2400" b="1" baseline="-25000" dirty="0" smtClean="0">
                <a:latin typeface="宋体" panose="02010600030101010101" pitchFamily="2" charset="-122"/>
                <a:ea typeface="宋体" panose="02010600030101010101" pitchFamily="2" charset="-122"/>
                <a:cs typeface="宋体" panose="02010600030101010101" pitchFamily="2" charset="-122"/>
              </a:rPr>
              <a:t>3</a:t>
            </a:r>
            <a:r>
              <a:rPr lang="en-US" altLang="zh-CN" sz="2400" b="1" dirty="0" smtClean="0">
                <a:latin typeface="宋体" panose="02010600030101010101" pitchFamily="2" charset="-122"/>
                <a:ea typeface="宋体" panose="02010600030101010101" pitchFamily="2" charset="-122"/>
                <a:cs typeface="宋体" panose="02010600030101010101" pitchFamily="2" charset="-122"/>
              </a:rPr>
              <a:t>O</a:t>
            </a:r>
            <a:r>
              <a:rPr lang="en-US" altLang="zh-CN" sz="2400" b="1" baseline="-25000" dirty="0" smtClean="0">
                <a:latin typeface="宋体" panose="02010600030101010101" pitchFamily="2" charset="-122"/>
                <a:ea typeface="宋体" panose="02010600030101010101" pitchFamily="2" charset="-122"/>
                <a:cs typeface="宋体" panose="02010600030101010101" pitchFamily="2" charset="-122"/>
              </a:rPr>
              <a:t>4 </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r>
              <a:rPr lang="en-US" altLang="zh-CN" sz="2400" b="1" dirty="0" smtClean="0">
                <a:latin typeface="宋体" panose="02010600030101010101" pitchFamily="2" charset="-122"/>
                <a:ea typeface="宋体" panose="02010600030101010101" pitchFamily="2" charset="-122"/>
                <a:cs typeface="宋体" panose="02010600030101010101" pitchFamily="2" charset="-122"/>
              </a:rPr>
              <a:t>   </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7370" y="163830"/>
            <a:ext cx="10044430" cy="521970"/>
          </a:xfrm>
          <a:prstGeom prst="rect">
            <a:avLst/>
          </a:prstGeom>
          <a:noFill/>
        </p:spPr>
        <p:txBody>
          <a:bodyPr wrap="square" rtlCol="0">
            <a:spAutoFit/>
          </a:bodyPr>
          <a:lstStyle/>
          <a:p>
            <a:r>
              <a:rPr lang="en-US" altLang="zh-CN" sz="2800" b="1"/>
              <a:t>5</a:t>
            </a:r>
            <a:r>
              <a:rPr lang="zh-CN" altLang="en-US" sz="2800" b="1"/>
              <a:t>、碳酸钠和碳酸氢钠的热稳定性对比（</a:t>
            </a:r>
            <a:r>
              <a:rPr lang="zh-CN" altLang="en-US" sz="2800" b="1">
                <a:sym typeface="+mn-ea"/>
              </a:rPr>
              <a:t>必修一 </a:t>
            </a:r>
            <a:r>
              <a:rPr lang="en-US" altLang="zh-CN" sz="2800" b="1">
                <a:sym typeface="+mn-ea"/>
              </a:rPr>
              <a:t>P56  </a:t>
            </a:r>
            <a:r>
              <a:rPr lang="zh-CN" altLang="en-US" sz="2800" b="1">
                <a:sym typeface="+mn-ea"/>
              </a:rPr>
              <a:t>科学探究</a:t>
            </a:r>
            <a:r>
              <a:rPr lang="zh-CN" altLang="en-US" sz="2800" b="1"/>
              <a:t>）</a:t>
            </a:r>
          </a:p>
        </p:txBody>
      </p:sp>
      <p:pic>
        <p:nvPicPr>
          <p:cNvPr id="4" name="图片 3"/>
          <p:cNvPicPr>
            <a:picLocks noChangeAspect="1"/>
          </p:cNvPicPr>
          <p:nvPr/>
        </p:nvPicPr>
        <p:blipFill>
          <a:blip r:embed="rId3"/>
          <a:stretch>
            <a:fillRect/>
          </a:stretch>
        </p:blipFill>
        <p:spPr>
          <a:xfrm>
            <a:off x="2436495" y="840105"/>
            <a:ext cx="5950585" cy="3621405"/>
          </a:xfrm>
          <a:prstGeom prst="rect">
            <a:avLst/>
          </a:prstGeom>
        </p:spPr>
      </p:pic>
      <p:sp>
        <p:nvSpPr>
          <p:cNvPr id="5" name="文本框 4"/>
          <p:cNvSpPr txBox="1"/>
          <p:nvPr/>
        </p:nvSpPr>
        <p:spPr>
          <a:xfrm>
            <a:off x="2246630" y="4697730"/>
            <a:ext cx="7392670" cy="460375"/>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rPr>
              <a:t>常见考点：碳酸钠和碳酸氢钠的放置位置</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84350" y="115570"/>
            <a:ext cx="7800975" cy="521970"/>
          </a:xfrm>
          <a:prstGeom prst="rect">
            <a:avLst/>
          </a:prstGeom>
          <a:noFill/>
        </p:spPr>
        <p:txBody>
          <a:bodyPr wrap="square" rtlCol="0">
            <a:spAutoFit/>
          </a:bodyPr>
          <a:lstStyle/>
          <a:p>
            <a:r>
              <a:rPr lang="en-US" altLang="zh-CN" sz="2800" b="1">
                <a:latin typeface="+mn-ea"/>
                <a:cs typeface="+mn-ea"/>
              </a:rPr>
              <a:t>6</a:t>
            </a:r>
            <a:r>
              <a:rPr lang="zh-CN" altLang="en-US" sz="2800" b="1">
                <a:latin typeface="+mn-ea"/>
                <a:cs typeface="+mn-ea"/>
              </a:rPr>
              <a:t>、焰色反应（</a:t>
            </a:r>
            <a:r>
              <a:rPr lang="zh-CN" altLang="en-US" sz="2800" b="1">
                <a:latin typeface="+mn-ea"/>
                <a:cs typeface="+mn-ea"/>
                <a:sym typeface="+mn-ea"/>
              </a:rPr>
              <a:t>必修一  </a:t>
            </a:r>
            <a:r>
              <a:rPr lang="en-US" altLang="zh-CN" sz="2800" b="1">
                <a:latin typeface="+mn-ea"/>
                <a:cs typeface="+mn-ea"/>
                <a:sym typeface="+mn-ea"/>
              </a:rPr>
              <a:t>P57  </a:t>
            </a:r>
            <a:r>
              <a:rPr lang="zh-CN" altLang="en-US" sz="2800" b="1">
                <a:latin typeface="+mn-ea"/>
                <a:cs typeface="+mn-ea"/>
                <a:sym typeface="+mn-ea"/>
              </a:rPr>
              <a:t>实验</a:t>
            </a:r>
            <a:r>
              <a:rPr lang="en-US" altLang="zh-CN" sz="2800" b="1">
                <a:latin typeface="+mn-ea"/>
                <a:cs typeface="+mn-ea"/>
                <a:sym typeface="+mn-ea"/>
              </a:rPr>
              <a:t>3-6</a:t>
            </a:r>
            <a:r>
              <a:rPr lang="zh-CN" altLang="en-US" sz="2800" b="1">
                <a:latin typeface="+mn-ea"/>
                <a:cs typeface="+mn-ea"/>
              </a:rPr>
              <a:t>）</a:t>
            </a:r>
          </a:p>
        </p:txBody>
      </p:sp>
      <p:sp>
        <p:nvSpPr>
          <p:cNvPr id="5" name="文本框 4"/>
          <p:cNvSpPr txBox="1"/>
          <p:nvPr/>
        </p:nvSpPr>
        <p:spPr>
          <a:xfrm>
            <a:off x="2033270" y="1478840"/>
            <a:ext cx="10158730" cy="559769"/>
          </a:xfrm>
          <a:prstGeom prst="rect">
            <a:avLst/>
          </a:prstGeom>
          <a:noFill/>
        </p:spPr>
        <p:txBody>
          <a:bodyPr wrap="square" rtlCol="0" anchor="t">
            <a:spAutoFit/>
          </a:bodyPr>
          <a:lstStyle/>
          <a:p>
            <a:pPr marL="252095" marR="0" lvl="0" indent="-43180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400" b="1" kern="100" dirty="0"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kern="1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常见考点</a:t>
            </a:r>
            <a:r>
              <a:rPr lang="zh-CN" altLang="en-US" sz="2400" b="1" kern="1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kern="100" noProof="0" dirty="0" smtClean="0">
              <a:ln>
                <a:noFill/>
              </a:ln>
              <a:effectLst/>
              <a:uLnTx/>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2033905" y="822325"/>
            <a:ext cx="5233670" cy="645160"/>
          </a:xfrm>
          <a:prstGeom prst="rect">
            <a:avLst/>
          </a:prstGeom>
          <a:noFill/>
        </p:spPr>
        <p:txBody>
          <a:bodyPr wrap="none" rtlCol="0" anchor="t">
            <a:spAutoFit/>
          </a:bodyPr>
          <a:lstStyle/>
          <a:p>
            <a:pPr marL="252095" marR="0" lvl="0" indent="-431800" algn="just" defTabSz="914400" rtl="0" eaLnBrk="1" fontAlgn="base" latinLnBrk="0" hangingPunct="1">
              <a:lnSpc>
                <a:spcPct val="150000"/>
              </a:lnSpc>
              <a:spcBef>
                <a:spcPct val="0"/>
              </a:spcBef>
              <a:spcAft>
                <a:spcPts val="0"/>
              </a:spcAft>
              <a:buClrTx/>
              <a:buSzTx/>
              <a:buFontTx/>
              <a:buNone/>
              <a:tabLst>
                <a:tab pos="2700655" algn="l"/>
              </a:tabLst>
              <a:defRPr/>
            </a:pP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步骤：洗</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烧</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蘸</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烧</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洗</a:t>
            </a:r>
            <a:r>
              <a:rPr lang="en-US"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a:t>
            </a:r>
            <a:r>
              <a:rPr lang="zh-CN" altLang="zh-CN" sz="2400" b="1" kern="100" noProof="0" dirty="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烧。</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2251880" y="2239960"/>
            <a:ext cx="8679976" cy="3046988"/>
          </a:xfrm>
          <a:prstGeom prst="rect">
            <a:avLst/>
          </a:prstGeom>
        </p:spPr>
        <p:txBody>
          <a:bodyPr wrap="square">
            <a:spAutoFit/>
          </a:bodyPr>
          <a:lstStyle/>
          <a:p>
            <a:pPr marL="457200" indent="-457200" fontAlgn="ctr"/>
            <a:r>
              <a:rPr lang="zh-CN" altLang="en-US" sz="2400" b="1" dirty="0" smtClean="0">
                <a:latin typeface="宋体" pitchFamily="2" charset="-122"/>
                <a:ea typeface="宋体" pitchFamily="2" charset="-122"/>
              </a:rPr>
              <a:t>判断下列说法的正误：</a:t>
            </a:r>
            <a:endParaRPr lang="en-US" altLang="zh-CN" sz="2400" b="1" dirty="0" smtClean="0">
              <a:latin typeface="宋体" pitchFamily="2" charset="-122"/>
              <a:ea typeface="宋体" pitchFamily="2" charset="-122"/>
            </a:endParaRPr>
          </a:p>
          <a:p>
            <a:pPr marL="457200" indent="-457200" fontAlgn="ctr">
              <a:buAutoNum type="alphaUcPeriod"/>
            </a:pPr>
            <a:r>
              <a:rPr lang="zh-CN" altLang="en-US" sz="2400" b="1" dirty="0" smtClean="0">
                <a:latin typeface="宋体" pitchFamily="2" charset="-122"/>
                <a:ea typeface="宋体" pitchFamily="2" charset="-122"/>
              </a:rPr>
              <a:t>焰色反应是金属单质表现的性质</a:t>
            </a:r>
            <a:endParaRPr lang="en-US" altLang="zh-CN" sz="2400" b="1" dirty="0" smtClean="0">
              <a:latin typeface="宋体" pitchFamily="2" charset="-122"/>
              <a:ea typeface="宋体" pitchFamily="2" charset="-122"/>
            </a:endParaRPr>
          </a:p>
          <a:p>
            <a:pPr marL="457200" indent="-457200" fontAlgn="ctr">
              <a:buAutoNum type="alphaUcPeriod"/>
            </a:pPr>
            <a:r>
              <a:rPr lang="zh-CN" altLang="en-US" sz="2400" b="1" dirty="0" smtClean="0">
                <a:latin typeface="宋体" pitchFamily="2" charset="-122"/>
                <a:ea typeface="宋体" pitchFamily="2" charset="-122"/>
              </a:rPr>
              <a:t>焰色反应是因为发生了化学变化而产生的</a:t>
            </a:r>
            <a:endParaRPr lang="en-US" altLang="zh-CN" sz="2400" b="1" dirty="0" smtClean="0">
              <a:latin typeface="宋体" pitchFamily="2" charset="-122"/>
              <a:ea typeface="宋体" pitchFamily="2" charset="-122"/>
            </a:endParaRPr>
          </a:p>
          <a:p>
            <a:pPr marL="457200" indent="-457200" fontAlgn="ctr">
              <a:buAutoNum type="alphaUcPeriod"/>
            </a:pPr>
            <a:r>
              <a:rPr lang="zh-CN" altLang="en-US" sz="2400" b="1" dirty="0" smtClean="0">
                <a:latin typeface="宋体" pitchFamily="2" charset="-122"/>
                <a:ea typeface="宋体" pitchFamily="2" charset="-122"/>
              </a:rPr>
              <a:t>焰色反应看到黄色火焰并不能确定该物质一定不含钾元素</a:t>
            </a:r>
            <a:endParaRPr lang="en-US" altLang="zh-CN" sz="2400" b="1" dirty="0" smtClean="0">
              <a:latin typeface="宋体" pitchFamily="2" charset="-122"/>
              <a:ea typeface="宋体" pitchFamily="2" charset="-122"/>
            </a:endParaRPr>
          </a:p>
          <a:p>
            <a:pPr marL="457200" indent="-457200" fontAlgn="ctr">
              <a:buAutoNum type="alphaUcPeriod"/>
            </a:pPr>
            <a:r>
              <a:rPr lang="zh-CN" altLang="en-US" sz="2400" b="1" dirty="0" smtClean="0">
                <a:latin typeface="宋体" pitchFamily="2" charset="-122"/>
                <a:ea typeface="宋体" pitchFamily="2" charset="-122"/>
              </a:rPr>
              <a:t>洗涤焰色反应</a:t>
            </a:r>
            <a:r>
              <a:rPr lang="zh-CN" altLang="en-US" sz="2400" b="1" dirty="0" smtClean="0">
                <a:latin typeface="宋体" pitchFamily="2" charset="-122"/>
                <a:ea typeface="宋体" pitchFamily="2" charset="-122"/>
              </a:rPr>
              <a:t>中清洗铂</a:t>
            </a:r>
            <a:r>
              <a:rPr lang="zh-CN" altLang="en-US" sz="2400" b="1" dirty="0" smtClean="0">
                <a:latin typeface="宋体" pitchFamily="2" charset="-122"/>
                <a:ea typeface="宋体" pitchFamily="2" charset="-122"/>
              </a:rPr>
              <a:t>丝可用稀硫酸代替稀盐酸</a:t>
            </a:r>
            <a:endParaRPr lang="en-US" altLang="zh-CN" sz="2400" b="1" dirty="0" smtClean="0">
              <a:latin typeface="宋体" pitchFamily="2" charset="-122"/>
              <a:ea typeface="宋体" pitchFamily="2" charset="-122"/>
            </a:endParaRPr>
          </a:p>
          <a:p>
            <a:pPr marL="457200" indent="-457200" fontAlgn="ctr">
              <a:buAutoNum type="alphaUcPeriod"/>
            </a:pPr>
            <a:r>
              <a:rPr lang="zh-CN" altLang="en-US" sz="2400" b="1" dirty="0" smtClean="0">
                <a:latin typeface="宋体" pitchFamily="2" charset="-122"/>
                <a:ea typeface="宋体" pitchFamily="2" charset="-122"/>
              </a:rPr>
              <a:t>用玻璃棒蘸取待测液进行实验</a:t>
            </a:r>
            <a:endParaRPr lang="en-US" altLang="zh-CN" sz="2400" b="1" dirty="0" smtClean="0">
              <a:latin typeface="宋体" pitchFamily="2" charset="-122"/>
              <a:ea typeface="宋体" pitchFamily="2" charset="-122"/>
            </a:endParaRPr>
          </a:p>
          <a:p>
            <a:pPr marL="457200" indent="-457200" fontAlgn="ctr">
              <a:buAutoNum type="alphaUcPeriod"/>
            </a:pPr>
            <a:endParaRPr lang="en-US" altLang="zh-CN" sz="2400" b="1" dirty="0" smtClean="0">
              <a:latin typeface="宋体" pitchFamily="2" charset="-122"/>
              <a:ea typeface="宋体" pitchFamily="2" charset="-122"/>
            </a:endParaRPr>
          </a:p>
          <a:p>
            <a:pPr marL="457200" indent="-457200" fontAlgn="ctr"/>
            <a:endParaRPr lang="zh-CN" altLang="en-US" sz="2400" b="1" dirty="0">
              <a:latin typeface="宋体" pitchFamily="2" charset="-122"/>
              <a:ea typeface="宋体"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56"/>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56"/>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2.xml><?xml version="1.0" encoding="utf-8"?>
<p:tagLst xmlns:a="http://schemas.openxmlformats.org/drawingml/2006/main" xmlns:r="http://schemas.openxmlformats.org/officeDocument/2006/relationships" xmlns:p="http://schemas.openxmlformats.org/presentationml/2006/main">
  <p:tag name="REFSHAPE" val="596484468"/>
  <p:tag name="KSO_WM_UNIT_PLACING_PICTURE_USER_VIEWPORT" val="{&quot;height&quot;:3375,&quot;width&quot;:3690}"/>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56"/>
  <p:tag name="KSO_WM_TAG_VERSION" val="1.0"/>
  <p:tag name="KSO_WM_SLIDE_ID" val="basetag20163656_38"/>
  <p:tag name="KSO_WM_SLIDE_INDEX" val="38"/>
  <p:tag name="KSO_WM_SLIDE_ITEM_CNT" val="3"/>
  <p:tag name="KSO_WM_SLIDE_TYPE" val="endPage"/>
  <p:tag name="KSO_WM_BEAUTIFY_FLAG" val="#wm#"/>
  <p:tag name="KSO_WM_SLIDE_LAYOUT" val="a_f"/>
  <p:tag name="KSO_WM_SLIDE_LAYOUT_CNT" val="1_2"/>
  <p:tag name="KSO_WM_SLIDE_SUBTYPE" val="pureTxt"/>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56"/>
  <p:tag name="KSO_WM_TAG_VERSION" val="1.0"/>
  <p:tag name="KSO_WM_TEMPLATE_THUMBS_INDEX" val="1、3、6、7、10、12、14、17、18、19、22、27、28、35、36、37、38"/>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TYPE" val="a"/>
  <p:tag name="KSO_WM_UNIT_INDEX" val="1"/>
  <p:tag name="KSO_WM_UNIT_ID" val="basetag20163656_38*a*1"/>
  <p:tag name="KSO_WM_UNIT_LAYERLEVEL" val="1"/>
  <p:tag name="KSO_WM_UNIT_VALUE" val="9"/>
  <p:tag name="KSO_WM_UNIT_ISCONTENTSTITLE" val="0"/>
  <p:tag name="KSO_WM_UNIT_HIGHLIGHT" val="0"/>
  <p:tag name="KSO_WM_UNIT_COMPATIBLE" val="0"/>
  <p:tag name="KSO_WM_UNIT_CLEAR" val="0"/>
  <p:tag name="KSO_WM_UNIT_PRESET_TEXT" val="谢谢观看"/>
  <p:tag name="KSO_WM_BEAUTIFY_FLAG" val="#wm#"/>
  <p:tag name="KSO_WM_TAG_VERSION" val="1.0"/>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80962_1"/>
  <p:tag name="KSO_WM_TEMPLATE_CATEGORY" val="basetag"/>
  <p:tag name="KSO_WM_TEMPLATE_INDEX" val="20163656"/>
  <p:tag name="KSO_WM_SLIDE_ID" val="custom20181639_1"/>
  <p:tag name="KSO_WM_SLIDE_INDEX" val="1"/>
  <p:tag name="KSO_WM_TEMPLATE_SUBCATEGORY" val="combine"/>
  <p:tag name="KSO_WM_TEMPLATE_THUMBS_INDEX" val="1、4、5、6、12、13、19、2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basetag"/>
  <p:tag name="KSO_WM_TEMPLATE_INDEX" val="20163656"/>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2456</Words>
  <Application>Microsoft Office PowerPoint</Application>
  <PresentationFormat>自定义</PresentationFormat>
  <Paragraphs>203</Paragraphs>
  <Slides>34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Arial</vt:lpstr>
      <vt:lpstr>宋体</vt:lpstr>
      <vt:lpstr>迷你简启体</vt:lpstr>
      <vt:lpstr>黑体</vt:lpstr>
      <vt:lpstr>Times New Roman</vt:lpstr>
      <vt:lpstr>Courier New</vt:lpstr>
      <vt:lpstr>Calibri</vt:lpstr>
      <vt:lpstr>方正姚体</vt:lpstr>
      <vt:lpstr>1_自定义设计方案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谢谢聆听</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65</cp:revision>
  <dcterms:created xsi:type="dcterms:W3CDTF">2018-01-08T11:22:00Z</dcterms:created>
  <dcterms:modified xsi:type="dcterms:W3CDTF">2020-02-04T18:17:25Z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