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47" r:id="rId3"/>
    <p:sldId id="451" r:id="rId4"/>
    <p:sldId id="457" r:id="rId5"/>
    <p:sldId id="476" r:id="rId6"/>
    <p:sldId id="452" r:id="rId7"/>
    <p:sldId id="456" r:id="rId8"/>
    <p:sldId id="446" r:id="rId9"/>
    <p:sldId id="458" r:id="rId10"/>
    <p:sldId id="479" r:id="rId11"/>
    <p:sldId id="474" r:id="rId12"/>
    <p:sldId id="462" r:id="rId13"/>
    <p:sldId id="461" r:id="rId14"/>
    <p:sldId id="463" r:id="rId15"/>
    <p:sldId id="464" r:id="rId16"/>
    <p:sldId id="465" r:id="rId17"/>
    <p:sldId id="466" r:id="rId18"/>
    <p:sldId id="467" r:id="rId19"/>
    <p:sldId id="468" r:id="rId20"/>
    <p:sldId id="469" r:id="rId21"/>
    <p:sldId id="470" r:id="rId22"/>
    <p:sldId id="471" r:id="rId23"/>
    <p:sldId id="494" r:id="rId24"/>
  </p:sldIdLst>
  <p:sldSz cx="12192000" cy="6858000"/>
  <p:notesSz cx="7103745" cy="10234295"/>
  <p:embeddedFontLst>
    <p:embeddedFont>
      <p:font typeface="迷你简启体" panose="02010600030101010101" charset="-122"/>
      <p:regular r:id="rId29"/>
    </p:embeddedFont>
    <p:embeddedFont>
      <p:font typeface="华文中宋" panose="02010600040101010101" charset="-122"/>
      <p:regular r:id="rId30"/>
    </p:embeddedFont>
    <p:embeddedFont>
      <p:font typeface="新宋体" panose="02010609030101010101" charset="-122"/>
      <p:regular r:id="rId31"/>
    </p:embeddedFont>
    <p:embeddedFont>
      <p:font typeface="Calibri" panose="020F0502020204030204" charset="0"/>
      <p:regular r:id="rId32"/>
      <p:bold r:id="rId33"/>
      <p:italic r:id="rId34"/>
      <p:boldItalic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BFC"/>
    <a:srgbClr val="C5FDFA"/>
    <a:srgbClr val="8FFBF6"/>
    <a:srgbClr val="EFFB8F"/>
    <a:srgbClr val="D9F7F8"/>
    <a:srgbClr val="EAE0DE"/>
    <a:srgbClr val="FF7C80"/>
    <a:srgbClr val="CB2327"/>
    <a:srgbClr val="A7272B"/>
    <a:srgbClr val="BD2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476" autoAdjust="0"/>
  </p:normalViewPr>
  <p:slideViewPr>
    <p:cSldViewPr snapToGrid="0">
      <p:cViewPr varScale="1">
        <p:scale>
          <a:sx n="58" d="100"/>
          <a:sy n="58" d="100"/>
        </p:scale>
        <p:origin x="948" y="2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178"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梯形 6"/>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2725783" y="2416670"/>
            <a:ext cx="9144000" cy="840230"/>
          </a:xfrm>
        </p:spPr>
        <p:txBody>
          <a:bodyPr anchor="ctr" anchorCtr="0">
            <a:spAutoFit/>
          </a:bodyPr>
          <a:lstStyle>
            <a:lvl1pPr algn="ctr">
              <a:defRPr sz="5400">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3449026" y="3622417"/>
            <a:ext cx="7065373" cy="424732"/>
          </a:xfrm>
        </p:spPr>
        <p:txBody>
          <a:bodyPr anchor="ctr" anchorCtr="0">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梯形 6"/>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2629988" y="2965310"/>
            <a:ext cx="9144000" cy="840230"/>
          </a:xfrm>
        </p:spPr>
        <p:txBody>
          <a:bodyPr anchor="ctr" anchorCtr="0">
            <a:spAutoFit/>
          </a:bodyPr>
          <a:lstStyle>
            <a:lvl1pPr algn="ctr">
              <a:defRPr sz="5400">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3353231" y="4171057"/>
            <a:ext cx="7065373" cy="424732"/>
          </a:xfrm>
        </p:spPr>
        <p:txBody>
          <a:bodyPr anchor="ctr" anchorCtr="0">
            <a:sp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12" name="同心圆 11"/>
          <p:cNvSpPr/>
          <p:nvPr userDrawn="1"/>
        </p:nvSpPr>
        <p:spPr>
          <a:xfrm>
            <a:off x="6011475" y="1321140"/>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12"/>
                                        </p:tgtEl>
                                        <p:attrNameLst>
                                          <p:attrName>ppt_x</p:attrName>
                                          <p:attrName>ppt_y</p:attrName>
                                        </p:attrNameLst>
                                      </p:cBhvr>
                                      <p:rCtr x="2815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3" name="任意多边形 12"/>
          <p:cNvSpPr/>
          <p:nvPr/>
        </p:nvSpPr>
        <p:spPr>
          <a:xfrm rot="10800000">
            <a:off x="5483821" y="1802755"/>
            <a:ext cx="2490700" cy="1554480"/>
          </a:xfrm>
          <a:custGeom>
            <a:avLst/>
            <a:gdLst>
              <a:gd name="connsiteX0" fmla="*/ 4735 w 1611630"/>
              <a:gd name="connsiteY0" fmla="*/ 0 h 1005840"/>
              <a:gd name="connsiteX1" fmla="*/ 1606895 w 1611630"/>
              <a:gd name="connsiteY1" fmla="*/ 0 h 1005840"/>
              <a:gd name="connsiteX2" fmla="*/ 1607470 w 1611630"/>
              <a:gd name="connsiteY2" fmla="*/ 4247 h 1005840"/>
              <a:gd name="connsiteX3" fmla="*/ 1611630 w 1611630"/>
              <a:gd name="connsiteY3" fmla="*/ 97155 h 1005840"/>
              <a:gd name="connsiteX4" fmla="*/ 805815 w 1611630"/>
              <a:gd name="connsiteY4" fmla="*/ 1005840 h 1005840"/>
              <a:gd name="connsiteX5" fmla="*/ 0 w 1611630"/>
              <a:gd name="connsiteY5" fmla="*/ 97155 h 1005840"/>
              <a:gd name="connsiteX6" fmla="*/ 4160 w 1611630"/>
              <a:gd name="connsiteY6" fmla="*/ 4247 h 1005840"/>
              <a:gd name="connsiteX7" fmla="*/ 4735 w 1611630"/>
              <a:gd name="connsiteY7"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630" h="1005840">
                <a:moveTo>
                  <a:pt x="4735" y="0"/>
                </a:moveTo>
                <a:lnTo>
                  <a:pt x="1606895" y="0"/>
                </a:lnTo>
                <a:lnTo>
                  <a:pt x="1607470" y="4247"/>
                </a:lnTo>
                <a:cubicBezTo>
                  <a:pt x="1610221" y="34795"/>
                  <a:pt x="1611630" y="65789"/>
                  <a:pt x="1611630" y="97155"/>
                </a:cubicBezTo>
                <a:cubicBezTo>
                  <a:pt x="1611630" y="599008"/>
                  <a:pt x="1250854" y="1005840"/>
                  <a:pt x="805815" y="1005840"/>
                </a:cubicBezTo>
                <a:cubicBezTo>
                  <a:pt x="360776" y="1005840"/>
                  <a:pt x="0" y="599008"/>
                  <a:pt x="0" y="97155"/>
                </a:cubicBezTo>
                <a:cubicBezTo>
                  <a:pt x="0" y="65789"/>
                  <a:pt x="1410" y="34795"/>
                  <a:pt x="4160" y="4247"/>
                </a:cubicBezTo>
                <a:lnTo>
                  <a:pt x="4735"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3159852" y="3357235"/>
            <a:ext cx="7138638" cy="0"/>
          </a:xfrm>
          <a:prstGeom prst="line">
            <a:avLst/>
          </a:prstGeom>
          <a:ln>
            <a:solidFill>
              <a:srgbClr val="BC242A"/>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3030582" y="3429622"/>
            <a:ext cx="7480663" cy="590931"/>
          </a:xfrm>
        </p:spPr>
        <p:txBody>
          <a:bodyPr wrap="square" anchor="t">
            <a:spAutoFit/>
          </a:bodyPr>
          <a:lstStyle>
            <a:lvl1pPr algn="ctr">
              <a:defRPr sz="3600"/>
            </a:lvl1pPr>
          </a:lstStyle>
          <a:p>
            <a:r>
              <a:rPr lang="zh-CN" altLang="en-US" dirty="0"/>
              <a:t>编辑标题</a:t>
            </a:r>
            <a:endParaRPr lang="zh-CN" altLang="en-US" dirty="0"/>
          </a:p>
        </p:txBody>
      </p:sp>
      <p:pic>
        <p:nvPicPr>
          <p:cNvPr id="9" name="图片 8" descr="省实校徽确认稿_00"/>
          <p:cNvPicPr>
            <a:picLocks noChangeAspect="1"/>
          </p:cNvPicPr>
          <p:nvPr userDrawn="1"/>
        </p:nvPicPr>
        <p:blipFill>
          <a:blip r:embed="rId2" cstate="print"/>
          <a:stretch>
            <a:fillRect/>
          </a:stretch>
        </p:blipFill>
        <p:spPr>
          <a:xfrm>
            <a:off x="213088" y="107315"/>
            <a:ext cx="1383665" cy="126619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865811" y="166383"/>
            <a:ext cx="9559835" cy="590931"/>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0A0F2237-1CDC-4A9F-9B50-E2751CF020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fld>
            <a:endParaRPr lang="zh-CN" altLang="en-US"/>
          </a:p>
        </p:txBody>
      </p:sp>
      <p:sp>
        <p:nvSpPr>
          <p:cNvPr id="6" name="文本占位符 2"/>
          <p:cNvSpPr>
            <a:spLocks noGrp="1"/>
          </p:cNvSpPr>
          <p:nvPr>
            <p:ph idx="1"/>
            <p:custDataLst>
              <p:tags r:id="rId2"/>
            </p:custDataLst>
          </p:nvPr>
        </p:nvSpPr>
        <p:spPr>
          <a:xfrm>
            <a:off x="1865811" y="1063710"/>
            <a:ext cx="9559835" cy="1706108"/>
          </a:xfrm>
          <a:prstGeom prst="rect">
            <a:avLst/>
          </a:prstGeom>
        </p:spPr>
        <p:txBody>
          <a:bodyPr vert="horz" wrap="square" lIns="91440" tIns="45720" rIns="91440" bIns="45720" rtlCol="0">
            <a:sp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7" name="图片 6" descr="省实校徽确认稿_00"/>
          <p:cNvPicPr>
            <a:picLocks noChangeAspect="1"/>
          </p:cNvPicPr>
          <p:nvPr userDrawn="1"/>
        </p:nvPicPr>
        <p:blipFill>
          <a:blip r:embed="rId3" cstate="print"/>
          <a:stretch>
            <a:fillRect/>
          </a:stretch>
        </p:blipFill>
        <p:spPr>
          <a:xfrm>
            <a:off x="993775" y="6172110"/>
            <a:ext cx="691334" cy="632639"/>
          </a:xfrm>
          <a:prstGeom prst="rect">
            <a:avLst/>
          </a:prstGeom>
          <a:ln>
            <a:noFill/>
          </a:ln>
          <a:effectLst>
            <a:outerShdw blurRad="190500" algn="tl" rotWithShape="0">
              <a:srgbClr val="000000">
                <a:alpha val="7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image" Target="../media/image5.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1865811" y="166383"/>
            <a:ext cx="9542418" cy="590931"/>
          </a:xfrm>
          <a:prstGeom prst="rect">
            <a:avLst/>
          </a:prstGeom>
        </p:spPr>
        <p:txBody>
          <a:bodyPr vert="horz" wrap="square" lIns="91440" tIns="45720" rIns="91440" bIns="45720" rtlCol="0" anchor="ctr">
            <a:sp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1865811" y="1259567"/>
            <a:ext cx="9542418" cy="1706108"/>
          </a:xfrm>
          <a:prstGeom prst="rect">
            <a:avLst/>
          </a:prstGeom>
        </p:spPr>
        <p:txBody>
          <a:bodyPr vert="horz" wrap="square" lIns="91440" tIns="45720" rIns="91440" bIns="45720" rtlCol="0">
            <a:sp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1676400" y="648843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A0F2237-1CDC-4A9F-9B50-E2751CF02005}" type="datetimeFigureOut">
              <a:rPr lang="zh-CN" altLang="en-US" smtClean="0"/>
            </a:fld>
            <a:endParaRPr lang="zh-CN" altLang="en-US"/>
          </a:p>
        </p:txBody>
      </p:sp>
      <p:sp>
        <p:nvSpPr>
          <p:cNvPr id="5" name="页脚占位符 4"/>
          <p:cNvSpPr>
            <a:spLocks noGrp="1"/>
          </p:cNvSpPr>
          <p:nvPr>
            <p:ph type="ftr" sz="quarter" idx="3"/>
          </p:nvPr>
        </p:nvSpPr>
        <p:spPr>
          <a:xfrm>
            <a:off x="4876800" y="64884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448800" y="648843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60BD5C9-D31B-404C-B346-DE2E8DFE88CF}" type="slidenum">
              <a:rPr lang="zh-CN" altLang="en-US" smtClean="0"/>
            </a:fld>
            <a:endParaRPr lang="zh-CN" altLang="en-US"/>
          </a:p>
        </p:txBody>
      </p:sp>
      <p:sp>
        <p:nvSpPr>
          <p:cNvPr id="7"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9050" y="4445"/>
            <a:ext cx="1703070" cy="6849110"/>
            <a:chOff x="77" y="7"/>
            <a:chExt cx="2682" cy="10786"/>
          </a:xfrm>
        </p:grpSpPr>
        <p:pic>
          <p:nvPicPr>
            <p:cNvPr id="8" name="图片 7" descr="IMG_9419_副本_副本01"/>
            <p:cNvPicPr>
              <a:picLocks noChangeAspect="1"/>
            </p:cNvPicPr>
            <p:nvPr/>
          </p:nvPicPr>
          <p:blipFill>
            <a:blip r:embed="rId9"/>
            <a:stretch>
              <a:fillRect/>
            </a:stretch>
          </p:blipFill>
          <p:spPr>
            <a:xfrm>
              <a:off x="77" y="7"/>
              <a:ext cx="2682" cy="10786"/>
            </a:xfrm>
            <a:prstGeom prst="rect">
              <a:avLst/>
            </a:prstGeom>
          </p:spPr>
        </p:pic>
        <p:sp>
          <p:nvSpPr>
            <p:cNvPr id="9" name="矩形 8"/>
            <p:cNvSpPr/>
            <p:nvPr/>
          </p:nvSpPr>
          <p:spPr>
            <a:xfrm>
              <a:off x="77" y="7"/>
              <a:ext cx="2683" cy="10786"/>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省实校徽确认稿_00"/>
          <p:cNvPicPr>
            <a:picLocks noChangeAspect="1"/>
          </p:cNvPicPr>
          <p:nvPr userDrawn="1"/>
        </p:nvPicPr>
        <p:blipFill>
          <a:blip r:embed="rId10" cstate="print"/>
          <a:stretch>
            <a:fillRect/>
          </a:stretch>
        </p:blipFill>
        <p:spPr>
          <a:xfrm>
            <a:off x="993775" y="6172110"/>
            <a:ext cx="691334" cy="632639"/>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3600" kern="1200">
          <a:solidFill>
            <a:schemeClr val="tx1"/>
          </a:solidFill>
          <a:latin typeface="迷你简启体" panose="02010600030101010101" charset="-122"/>
          <a:ea typeface="迷你简启体" panose="0201060003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迷你简启体" panose="02010600030101010101" charset="-122"/>
          <a:ea typeface="迷你简启体" panose="0201060003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NULL" TargetMode="Externa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NULL" TargetMode="Externa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NULL" TargetMode="Externa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NULL" TargetMode="Externa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xml"/><Relationship Id="rId2" Type="http://schemas.openxmlformats.org/officeDocument/2006/relationships/image" Target="NULL" TargetMode="Externa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NULL" TargetMode="Externa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25783" y="2043670"/>
            <a:ext cx="9144000" cy="1586230"/>
          </a:xfrm>
        </p:spPr>
        <p:txBody>
          <a:bodyPr wrap="square"/>
          <a:lstStyle/>
          <a:p>
            <a:r>
              <a:rPr lang="zh-CN" altLang="zh-CN"/>
              <a:t>广东实验中学</a:t>
            </a:r>
            <a:br>
              <a:rPr lang="zh-CN" altLang="zh-CN"/>
            </a:br>
            <a:r>
              <a:rPr lang="zh-CN" altLang="zh-CN">
                <a:sym typeface="+mn-ea"/>
              </a:rPr>
              <a:t>高三一轮生物复习课</a:t>
            </a:r>
            <a:endParaRPr lang="zh-CN" altLang="zh-CN">
              <a:sym typeface="+mn-ea"/>
            </a:endParaRPr>
          </a:p>
        </p:txBody>
      </p:sp>
      <p:sp>
        <p:nvSpPr>
          <p:cNvPr id="3" name="副标题 2"/>
          <p:cNvSpPr>
            <a:spLocks noGrp="1"/>
          </p:cNvSpPr>
          <p:nvPr>
            <p:ph type="subTitle" idx="1"/>
          </p:nvPr>
        </p:nvSpPr>
        <p:spPr>
          <a:xfrm>
            <a:off x="7534275" y="5910580"/>
            <a:ext cx="4406265" cy="423545"/>
          </a:xfrm>
        </p:spPr>
        <p:txBody>
          <a:bodyPr wrap="square"/>
          <a:lstStyle/>
          <a:p>
            <a:r>
              <a:rPr lang="zh-CN" altLang="en-US"/>
              <a:t>主讲人：生物科  王颖</a:t>
            </a:r>
            <a:endParaRPr lang="zh-CN" altLang="en-US"/>
          </a:p>
        </p:txBody>
      </p:sp>
      <p:pic>
        <p:nvPicPr>
          <p:cNvPr id="4" name="图片 3" descr="省实校徽确认稿_00"/>
          <p:cNvPicPr>
            <a:picLocks noChangeAspect="1"/>
          </p:cNvPicPr>
          <p:nvPr/>
        </p:nvPicPr>
        <p:blipFill>
          <a:blip r:embed="rId1" cstate="print"/>
          <a:stretch>
            <a:fillRect/>
          </a:stretch>
        </p:blipFill>
        <p:spPr>
          <a:xfrm>
            <a:off x="202796" y="231083"/>
            <a:ext cx="1383665" cy="12661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800" y="30480"/>
            <a:ext cx="12077065" cy="1076325"/>
          </a:xfrm>
          <a:prstGeom prst="rect">
            <a:avLst/>
          </a:prstGeom>
          <a:solidFill>
            <a:schemeClr val="bg1"/>
          </a:solidFill>
          <a:ln w="9525">
            <a:noFill/>
          </a:ln>
        </p:spPr>
        <p:txBody>
          <a:bodyPr wrap="square">
            <a:spAutoFit/>
          </a:bodyPr>
          <a:lstStyle/>
          <a:p>
            <a:pPr indent="267970"/>
            <a:r>
              <a:rPr lang="zh-CN" sz="3200" b="1">
                <a:ea typeface="宋体" panose="02010600030101010101" pitchFamily="2" charset="-122"/>
              </a:rPr>
              <a:t>例题</a:t>
            </a:r>
            <a:r>
              <a:rPr lang="en-US" altLang="zh-CN" sz="3200" b="1">
                <a:ea typeface="宋体" panose="02010600030101010101" pitchFamily="2" charset="-122"/>
              </a:rPr>
              <a:t>2</a:t>
            </a:r>
            <a:r>
              <a:rPr lang="zh-CN" sz="3200" b="1">
                <a:ea typeface="宋体" panose="02010600030101010101" pitchFamily="2" charset="-122"/>
              </a:rPr>
              <a:t>.下图为植物生长发育过程中的激素相对浓度变化情况，有关叙述错误的是（       ）</a:t>
            </a:r>
            <a:r>
              <a:rPr lang="en-US" sz="3200" b="1">
                <a:latin typeface="宋体" panose="02010600030101010101" pitchFamily="2" charset="-122"/>
              </a:rPr>
              <a:t> </a:t>
            </a:r>
            <a:r>
              <a:rPr lang="en-US" sz="1050" b="1">
                <a:latin typeface="宋体" panose="02010600030101010101" pitchFamily="2" charset="-122"/>
              </a:rPr>
              <a:t> </a:t>
            </a:r>
            <a:endParaRPr lang="zh-CN" altLang="en-US"/>
          </a:p>
        </p:txBody>
      </p:sp>
      <p:pic>
        <p:nvPicPr>
          <p:cNvPr id="1073743884" name="图片 1073743883" descr="8-156.TIF"/>
          <p:cNvPicPr>
            <a:picLocks noChangeAspect="1"/>
          </p:cNvPicPr>
          <p:nvPr/>
        </p:nvPicPr>
        <p:blipFill>
          <a:blip r:embed="rId1" r:link="rId2"/>
          <a:stretch>
            <a:fillRect/>
          </a:stretch>
        </p:blipFill>
        <p:spPr>
          <a:xfrm>
            <a:off x="2259965" y="1161415"/>
            <a:ext cx="6972300" cy="2566035"/>
          </a:xfrm>
          <a:prstGeom prst="rect">
            <a:avLst/>
          </a:prstGeom>
          <a:noFill/>
          <a:ln w="9525">
            <a:noFill/>
          </a:ln>
        </p:spPr>
      </p:pic>
      <p:sp>
        <p:nvSpPr>
          <p:cNvPr id="101" name="文本框 100"/>
          <p:cNvSpPr txBox="1"/>
          <p:nvPr/>
        </p:nvSpPr>
        <p:spPr>
          <a:xfrm>
            <a:off x="248285" y="3811905"/>
            <a:ext cx="11656060" cy="3046095"/>
          </a:xfrm>
          <a:prstGeom prst="rect">
            <a:avLst/>
          </a:prstGeom>
          <a:solidFill>
            <a:schemeClr val="bg1"/>
          </a:solidFill>
          <a:ln w="9525">
            <a:noFill/>
          </a:ln>
        </p:spPr>
        <p:txBody>
          <a:bodyPr wrap="square">
            <a:spAutoFit/>
          </a:bodyPr>
          <a:lstStyle/>
          <a:p>
            <a:pPr indent="0">
              <a:lnSpc>
                <a:spcPct val="100000"/>
              </a:lnSpc>
            </a:pPr>
            <a:r>
              <a:rPr lang="en-US" sz="3200" b="1">
                <a:latin typeface="华文中宋" panose="02010600040101010101" charset="-122"/>
                <a:ea typeface="华文中宋" panose="02010600040101010101" charset="-122"/>
                <a:cs typeface="华文中宋" panose="02010600040101010101" charset="-122"/>
              </a:rPr>
              <a:t>A.</a:t>
            </a:r>
            <a:r>
              <a:rPr lang="zh-CN" sz="3200" b="1">
                <a:latin typeface="华文中宋" panose="02010600040101010101" charset="-122"/>
                <a:ea typeface="华文中宋" panose="02010600040101010101" charset="-122"/>
                <a:cs typeface="华文中宋" panose="02010600040101010101" charset="-122"/>
              </a:rPr>
              <a:t>不同阶段各种激素的相对浓度不同，根本原因是基因的</a:t>
            </a:r>
            <a:endParaRPr lang="zh-CN" sz="3200" b="1">
              <a:latin typeface="华文中宋" panose="02010600040101010101" charset="-122"/>
              <a:ea typeface="华文中宋" panose="02010600040101010101" charset="-122"/>
              <a:cs typeface="华文中宋" panose="02010600040101010101" charset="-122"/>
            </a:endParaRPr>
          </a:p>
          <a:p>
            <a:pPr indent="0">
              <a:lnSpc>
                <a:spcPct val="100000"/>
              </a:lnSpc>
            </a:pPr>
            <a:r>
              <a:rPr lang="zh-CN" sz="3200" b="1">
                <a:latin typeface="华文中宋" panose="02010600040101010101" charset="-122"/>
                <a:ea typeface="华文中宋" panose="02010600040101010101" charset="-122"/>
                <a:cs typeface="华文中宋" panose="02010600040101010101" charset="-122"/>
              </a:rPr>
              <a:t>   选择性表达</a:t>
            </a:r>
            <a:endParaRPr lang="en-US" sz="3200" b="1">
              <a:latin typeface="华文中宋" panose="02010600040101010101" charset="-122"/>
              <a:ea typeface="华文中宋" panose="02010600040101010101" charset="-122"/>
              <a:cs typeface="华文中宋" panose="02010600040101010101" charset="-122"/>
            </a:endParaRPr>
          </a:p>
          <a:p>
            <a:r>
              <a:rPr lang="en-US" sz="3200" b="1">
                <a:latin typeface="华文中宋" panose="02010600040101010101" charset="-122"/>
                <a:ea typeface="华文中宋" panose="02010600040101010101" charset="-122"/>
                <a:cs typeface="华文中宋" panose="02010600040101010101" charset="-122"/>
              </a:rPr>
              <a:t>B.</a:t>
            </a:r>
            <a:r>
              <a:rPr lang="zh-CN" sz="3200" b="1">
                <a:latin typeface="华文中宋" panose="02010600040101010101" charset="-122"/>
                <a:ea typeface="华文中宋" panose="02010600040101010101" charset="-122"/>
                <a:cs typeface="华文中宋" panose="02010600040101010101" charset="-122"/>
              </a:rPr>
              <a:t>植物激素间相互作用，有的是拮抗关系，有的是协同关系</a:t>
            </a:r>
            <a:endParaRPr lang="zh-CN" sz="3200" b="1">
              <a:latin typeface="华文中宋" panose="02010600040101010101" charset="-122"/>
              <a:ea typeface="华文中宋" panose="02010600040101010101" charset="-122"/>
              <a:cs typeface="华文中宋" panose="02010600040101010101" charset="-122"/>
            </a:endParaRPr>
          </a:p>
          <a:p>
            <a:r>
              <a:rPr lang="zh-CN" sz="3200" b="1">
                <a:latin typeface="华文中宋" panose="02010600040101010101" charset="-122"/>
                <a:ea typeface="华文中宋" panose="02010600040101010101" charset="-122"/>
                <a:cs typeface="华文中宋" panose="02010600040101010101" charset="-122"/>
              </a:rPr>
              <a:t>C.生长素是基因转录翻译的产物</a:t>
            </a:r>
            <a:endParaRPr lang="en-US" sz="3200" b="1">
              <a:latin typeface="华文中宋" panose="02010600040101010101" charset="-122"/>
              <a:ea typeface="华文中宋" panose="02010600040101010101" charset="-122"/>
              <a:cs typeface="华文中宋" panose="02010600040101010101" charset="-122"/>
            </a:endParaRPr>
          </a:p>
          <a:p>
            <a:r>
              <a:rPr lang="en-US" sz="3200" b="1">
                <a:latin typeface="华文中宋" panose="02010600040101010101" charset="-122"/>
                <a:ea typeface="华文中宋" panose="02010600040101010101" charset="-122"/>
                <a:cs typeface="华文中宋" panose="02010600040101010101" charset="-122"/>
              </a:rPr>
              <a:t>D.</a:t>
            </a:r>
            <a:r>
              <a:rPr lang="zh-CN" sz="3200" b="1">
                <a:latin typeface="华文中宋" panose="02010600040101010101" charset="-122"/>
                <a:ea typeface="华文中宋" panose="02010600040101010101" charset="-122"/>
                <a:cs typeface="华文中宋" panose="02010600040101010101" charset="-122"/>
              </a:rPr>
              <a:t>在植物的生长发育过程中，各种植物激素不是孤立起作用，  </a:t>
            </a:r>
            <a:endParaRPr lang="zh-CN" sz="3200" b="1">
              <a:latin typeface="华文中宋" panose="02010600040101010101" charset="-122"/>
              <a:ea typeface="华文中宋" panose="02010600040101010101" charset="-122"/>
              <a:cs typeface="华文中宋" panose="02010600040101010101" charset="-122"/>
            </a:endParaRPr>
          </a:p>
          <a:p>
            <a:pPr indent="0">
              <a:lnSpc>
                <a:spcPct val="100000"/>
              </a:lnSpc>
            </a:pPr>
            <a:r>
              <a:rPr lang="zh-CN" sz="3200" b="1">
                <a:latin typeface="华文中宋" panose="02010600040101010101" charset="-122"/>
                <a:ea typeface="华文中宋" panose="02010600040101010101" charset="-122"/>
                <a:cs typeface="华文中宋" panose="02010600040101010101" charset="-122"/>
              </a:rPr>
              <a:t>    而是相互作用共同调节</a:t>
            </a:r>
            <a:endParaRPr lang="zh-CN" altLang="en-US" sz="3200" b="1">
              <a:latin typeface="华文中宋" panose="02010600040101010101" charset="-122"/>
              <a:ea typeface="华文中宋" panose="02010600040101010101" charset="-122"/>
              <a:cs typeface="华文中宋" panose="02010600040101010101" charset="-122"/>
            </a:endParaRPr>
          </a:p>
        </p:txBody>
      </p:sp>
      <p:sp>
        <p:nvSpPr>
          <p:cNvPr id="21" name="文本框 20"/>
          <p:cNvSpPr txBox="1"/>
          <p:nvPr/>
        </p:nvSpPr>
        <p:spPr>
          <a:xfrm>
            <a:off x="3544570" y="400050"/>
            <a:ext cx="549910" cy="706755"/>
          </a:xfrm>
          <a:prstGeom prst="rect">
            <a:avLst/>
          </a:prstGeom>
          <a:noFill/>
        </p:spPr>
        <p:txBody>
          <a:bodyPr wrap="none" rtlCol="0">
            <a:spAutoFit/>
          </a:bodyPr>
          <a:lstStyle/>
          <a:p>
            <a:r>
              <a:rPr lang="en-US" altLang="zh-CN" sz="4000">
                <a:solidFill>
                  <a:srgbClr val="FF0000"/>
                </a:solidFill>
              </a:rPr>
              <a:t>C</a:t>
            </a:r>
            <a:endParaRPr lang="en-US" altLang="zh-CN" sz="4000">
              <a:solidFill>
                <a:srgbClr val="FF0000"/>
              </a:solidFill>
            </a:endParaRPr>
          </a:p>
        </p:txBody>
      </p:sp>
      <p:sp>
        <p:nvSpPr>
          <p:cNvPr id="3" name="文本框 2"/>
          <p:cNvSpPr txBox="1"/>
          <p:nvPr/>
        </p:nvSpPr>
        <p:spPr>
          <a:xfrm>
            <a:off x="805815" y="5781675"/>
            <a:ext cx="10765790" cy="1076325"/>
          </a:xfrm>
          <a:prstGeom prst="rect">
            <a:avLst/>
          </a:prstGeom>
          <a:solidFill>
            <a:schemeClr val="bg1"/>
          </a:solidFill>
        </p:spPr>
        <p:txBody>
          <a:bodyPr wrap="none" rtlCol="0">
            <a:spAutoFit/>
          </a:bodyPr>
          <a:lstStyle/>
          <a:p>
            <a:pPr indent="0" algn="l">
              <a:lnSpc>
                <a:spcPct val="100000"/>
              </a:lnSpc>
            </a:pPr>
            <a:r>
              <a:rPr lang="zh-CN" sz="3200" b="1">
                <a:solidFill>
                  <a:srgbClr val="FF0000"/>
                </a:solidFill>
                <a:latin typeface="华文中宋" panose="02010600040101010101" charset="-122"/>
                <a:ea typeface="华文中宋" panose="02010600040101010101" charset="-122"/>
                <a:cs typeface="华文中宋" panose="02010600040101010101" charset="-122"/>
                <a:sym typeface="+mn-ea"/>
              </a:rPr>
              <a:t>在植物的生长发育过程中，各种植物激素不是孤立起作用，  </a:t>
            </a:r>
            <a:endParaRPr lang="zh-CN" sz="3200" b="1">
              <a:solidFill>
                <a:srgbClr val="FF0000"/>
              </a:solidFill>
              <a:latin typeface="华文中宋" panose="02010600040101010101" charset="-122"/>
              <a:ea typeface="华文中宋" panose="02010600040101010101" charset="-122"/>
              <a:cs typeface="华文中宋" panose="02010600040101010101" charset="-122"/>
            </a:endParaRPr>
          </a:p>
          <a:p>
            <a:pPr indent="0" algn="l">
              <a:lnSpc>
                <a:spcPct val="100000"/>
              </a:lnSpc>
            </a:pPr>
            <a:r>
              <a:rPr lang="zh-CN" sz="3200" b="1">
                <a:solidFill>
                  <a:srgbClr val="FF0000"/>
                </a:solidFill>
                <a:latin typeface="华文中宋" panose="02010600040101010101" charset="-122"/>
                <a:ea typeface="华文中宋" panose="02010600040101010101" charset="-122"/>
                <a:cs typeface="华文中宋" panose="02010600040101010101" charset="-122"/>
                <a:sym typeface="+mn-ea"/>
              </a:rPr>
              <a:t>    而是相互作用共同调节</a:t>
            </a:r>
            <a:endPar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785" y="0"/>
            <a:ext cx="12134215" cy="2061210"/>
          </a:xfrm>
          <a:prstGeom prst="rect">
            <a:avLst/>
          </a:prstGeom>
          <a:solidFill>
            <a:schemeClr val="accent6">
              <a:lumMod val="20000"/>
              <a:lumOff val="80000"/>
            </a:schemeClr>
          </a:solidFill>
          <a:ln w="9525">
            <a:noFill/>
          </a:ln>
        </p:spPr>
        <p:txBody>
          <a:bodyPr wrap="square">
            <a:spAutoFit/>
          </a:bodyPr>
          <a:lstStyle/>
          <a:p>
            <a:pPr indent="267970"/>
            <a:r>
              <a:rPr sz="3200" b="1"/>
              <a:t>例</a:t>
            </a:r>
            <a:r>
              <a:rPr lang="en-US" sz="3200" b="1"/>
              <a:t>3</a:t>
            </a:r>
            <a:r>
              <a:rPr sz="3200" b="1"/>
              <a:t>．(2017·全国Ⅲ，30)干旱可促进植物体内脱落酸(ABA)的合成。取正常水分条件下生长的某种植物的野生型和ABA缺失突变体幼苗，进行适度干旱处理，测定一定时间内茎叶和根的生长量，结果如图所示。</a:t>
            </a:r>
            <a:endParaRPr sz="3200" b="1"/>
          </a:p>
        </p:txBody>
      </p:sp>
      <p:sp>
        <p:nvSpPr>
          <p:cNvPr id="101" name="文本框 100"/>
          <p:cNvSpPr txBox="1"/>
          <p:nvPr/>
        </p:nvSpPr>
        <p:spPr>
          <a:xfrm>
            <a:off x="0" y="4808220"/>
            <a:ext cx="12076430" cy="2061210"/>
          </a:xfrm>
          <a:prstGeom prst="rect">
            <a:avLst/>
          </a:prstGeom>
          <a:solidFill>
            <a:schemeClr val="bg1"/>
          </a:solidFill>
          <a:ln w="9525">
            <a:noFill/>
          </a:ln>
        </p:spPr>
        <p:txBody>
          <a:bodyPr wrap="square">
            <a:spAutoFit/>
          </a:bodyPr>
          <a:lstStyle/>
          <a:p>
            <a:pPr indent="0"/>
            <a:r>
              <a:rPr sz="3200" b="1">
                <a:latin typeface="华文中宋" panose="02010600040101010101" charset="-122"/>
                <a:ea typeface="华文中宋" panose="02010600040101010101" charset="-122"/>
                <a:cs typeface="华文中宋" panose="02010600040101010101" charset="-122"/>
              </a:rPr>
              <a:t>(2)若给干旱处理的突变体幼苗施加适量的ABA，推测植物叶片的蒸腾速率会__________，以对环境的变化作出反应。</a:t>
            </a:r>
            <a:endParaRPr sz="3200" b="1">
              <a:latin typeface="华文中宋" panose="02010600040101010101" charset="-122"/>
              <a:ea typeface="华文中宋" panose="02010600040101010101" charset="-122"/>
              <a:cs typeface="华文中宋" panose="02010600040101010101" charset="-122"/>
            </a:endParaRPr>
          </a:p>
          <a:p>
            <a:pPr indent="0"/>
            <a:r>
              <a:rPr sz="3200" b="1">
                <a:latin typeface="华文中宋" panose="02010600040101010101" charset="-122"/>
                <a:ea typeface="华文中宋" panose="02010600040101010101" charset="-122"/>
                <a:cs typeface="华文中宋" panose="02010600040101010101" charset="-122"/>
              </a:rPr>
              <a:t>(3)ABA有“逆境激素”之称，其在植物体中的主要合成部位有_________________________</a:t>
            </a:r>
            <a:endParaRPr sz="3200" b="1">
              <a:latin typeface="华文中宋" panose="02010600040101010101" charset="-122"/>
              <a:ea typeface="华文中宋" panose="02010600040101010101" charset="-122"/>
              <a:cs typeface="华文中宋" panose="02010600040101010101" charset="-122"/>
            </a:endParaRPr>
          </a:p>
        </p:txBody>
      </p:sp>
      <p:pic>
        <p:nvPicPr>
          <p:cNvPr id="2" name="图片 -2147482182"/>
          <p:cNvPicPr>
            <a:picLocks noChangeAspect="1"/>
          </p:cNvPicPr>
          <p:nvPr/>
        </p:nvPicPr>
        <p:blipFill>
          <a:blip r:embed="rId1"/>
          <a:stretch>
            <a:fillRect/>
          </a:stretch>
        </p:blipFill>
        <p:spPr>
          <a:xfrm>
            <a:off x="0" y="2028825"/>
            <a:ext cx="5504815" cy="2779395"/>
          </a:xfrm>
          <a:prstGeom prst="rect">
            <a:avLst/>
          </a:prstGeom>
          <a:noFill/>
          <a:ln w="9525">
            <a:noFill/>
          </a:ln>
        </p:spPr>
      </p:pic>
      <p:sp>
        <p:nvSpPr>
          <p:cNvPr id="3" name="文本框 2"/>
          <p:cNvSpPr txBox="1"/>
          <p:nvPr/>
        </p:nvSpPr>
        <p:spPr>
          <a:xfrm>
            <a:off x="5425440" y="2066925"/>
            <a:ext cx="6897189" cy="2554545"/>
          </a:xfrm>
          <a:prstGeom prst="rect">
            <a:avLst/>
          </a:prstGeom>
          <a:noFill/>
        </p:spPr>
        <p:txBody>
          <a:bodyPr wrap="square" rtlCol="0">
            <a:spAutoFit/>
          </a:bodyPr>
          <a:lstStyle/>
          <a:p>
            <a:pPr indent="0"/>
            <a:r>
              <a:rPr sz="3200" b="1" dirty="0">
                <a:latin typeface="华文中宋" panose="02010600040101010101" charset="-122"/>
                <a:ea typeface="华文中宋" panose="02010600040101010101" charset="-122"/>
                <a:cs typeface="华文中宋" panose="02010600040101010101" charset="-122"/>
                <a:sym typeface="+mn-ea"/>
              </a:rPr>
              <a:t>回答下列问题： </a:t>
            </a:r>
            <a:endParaRPr sz="3200" b="1" dirty="0">
              <a:latin typeface="华文中宋" panose="02010600040101010101" charset="-122"/>
              <a:ea typeface="华文中宋" panose="02010600040101010101" charset="-122"/>
              <a:cs typeface="华文中宋" panose="02010600040101010101" charset="-122"/>
            </a:endParaRPr>
          </a:p>
          <a:p>
            <a:pPr indent="0"/>
            <a:r>
              <a:rPr sz="3200" b="1" dirty="0">
                <a:latin typeface="华文中宋" panose="02010600040101010101" charset="-122"/>
                <a:ea typeface="华文中宋" panose="02010600040101010101" charset="-122"/>
                <a:cs typeface="华文中宋" panose="02010600040101010101" charset="-122"/>
                <a:sym typeface="+mn-ea"/>
              </a:rPr>
              <a:t>(1)综合分析上图可知，干旱条件下，</a:t>
            </a:r>
            <a:endParaRPr sz="3200" b="1" dirty="0">
              <a:latin typeface="华文中宋" panose="02010600040101010101" charset="-122"/>
              <a:ea typeface="华文中宋" panose="02010600040101010101" charset="-122"/>
              <a:cs typeface="华文中宋" panose="02010600040101010101" charset="-122"/>
              <a:sym typeface="+mn-ea"/>
            </a:endParaRPr>
          </a:p>
          <a:p>
            <a:pPr indent="0"/>
            <a:r>
              <a:rPr sz="3200" b="1" dirty="0">
                <a:latin typeface="华文中宋" panose="02010600040101010101" charset="-122"/>
                <a:ea typeface="华文中宋" panose="02010600040101010101" charset="-122"/>
                <a:cs typeface="华文中宋" panose="02010600040101010101" charset="-122"/>
                <a:sym typeface="+mn-ea"/>
              </a:rPr>
              <a:t>ABA对野生型幼苗的作用是</a:t>
            </a:r>
            <a:r>
              <a:rPr sz="3200" b="1" u="sng" dirty="0">
                <a:latin typeface="华文中宋" panose="02010600040101010101" charset="-122"/>
                <a:ea typeface="华文中宋" panose="02010600040101010101" charset="-122"/>
                <a:cs typeface="华文中宋" panose="02010600040101010101" charset="-122"/>
                <a:sym typeface="+mn-ea"/>
              </a:rPr>
              <a:t> </a:t>
            </a:r>
            <a:endParaRPr sz="3200" b="1" u="sng" dirty="0">
              <a:latin typeface="华文中宋" panose="02010600040101010101" charset="-122"/>
              <a:ea typeface="华文中宋" panose="02010600040101010101" charset="-122"/>
              <a:cs typeface="华文中宋" panose="02010600040101010101" charset="-122"/>
              <a:sym typeface="+mn-ea"/>
            </a:endParaRPr>
          </a:p>
          <a:p>
            <a:pPr indent="0"/>
            <a:r>
              <a:rPr sz="3200" b="1" u="sng" dirty="0">
                <a:latin typeface="华文中宋" panose="02010600040101010101" charset="-122"/>
                <a:ea typeface="华文中宋" panose="02010600040101010101" charset="-122"/>
                <a:cs typeface="华文中宋" panose="02010600040101010101" charset="-122"/>
                <a:sym typeface="+mn-ea"/>
              </a:rPr>
              <a:t>            </a:t>
            </a:r>
            <a:endParaRPr sz="3200" b="1" u="sng" dirty="0">
              <a:latin typeface="华文中宋" panose="02010600040101010101" charset="-122"/>
              <a:ea typeface="华文中宋" panose="02010600040101010101" charset="-122"/>
              <a:cs typeface="华文中宋" panose="02010600040101010101" charset="-122"/>
            </a:endParaRPr>
          </a:p>
          <a:p>
            <a:pPr indent="0"/>
            <a:r>
              <a:rPr sz="3200" b="1" dirty="0">
                <a:latin typeface="华文中宋" panose="02010600040101010101" charset="-122"/>
                <a:ea typeface="华文中宋" panose="02010600040101010101" charset="-122"/>
                <a:cs typeface="华文中宋" panose="02010600040101010101" charset="-122"/>
                <a:sym typeface="+mn-ea"/>
              </a:rPr>
              <a:t>_______________________________。</a:t>
            </a:r>
            <a:endParaRPr lang="zh-CN" altLang="en-US" sz="3200" b="1" dirty="0">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138430" y="6274435"/>
            <a:ext cx="5080000" cy="583565"/>
          </a:xfrm>
          <a:prstGeom prst="rect">
            <a:avLst/>
          </a:prstGeom>
          <a:noFill/>
          <a:ln w="9525">
            <a:noFill/>
          </a:ln>
        </p:spPr>
        <p:txBody>
          <a:bodyPr>
            <a:spAutoFit/>
          </a:bodyPr>
          <a:lstStyle/>
          <a:p>
            <a:pPr indent="0"/>
            <a:r>
              <a:rPr lang="zh-CN" sz="3200" b="1">
                <a:solidFill>
                  <a:srgbClr val="FF0000"/>
                </a:solidFill>
                <a:ea typeface="宋体" panose="02010600030101010101" pitchFamily="2" charset="-122"/>
              </a:rPr>
              <a:t>根冠、萎蔫的叶片</a:t>
            </a:r>
            <a:endParaRPr lang="zh-CN" altLang="en-US" sz="3200" b="1">
              <a:solidFill>
                <a:srgbClr val="FF0000"/>
              </a:solidFill>
              <a:ea typeface="宋体" panose="02010600030101010101" pitchFamily="2" charset="-122"/>
            </a:endParaRPr>
          </a:p>
        </p:txBody>
      </p:sp>
      <p:sp>
        <p:nvSpPr>
          <p:cNvPr id="5" name="文本框 4"/>
          <p:cNvSpPr txBox="1"/>
          <p:nvPr/>
        </p:nvSpPr>
        <p:spPr>
          <a:xfrm>
            <a:off x="5812790" y="3837305"/>
            <a:ext cx="5899150" cy="583565"/>
          </a:xfrm>
          <a:prstGeom prst="rect">
            <a:avLst/>
          </a:prstGeom>
          <a:noFill/>
        </p:spPr>
        <p:txBody>
          <a:bodyPr wrap="none" rtlCol="0">
            <a:spAutoFit/>
          </a:bodyPr>
          <a:lstStyle/>
          <a:p>
            <a:pPr algn="l"/>
            <a:r>
              <a:rPr lang="zh-CN" sz="3200" b="1">
                <a:solidFill>
                  <a:srgbClr val="FF0000"/>
                </a:solidFill>
                <a:ea typeface="宋体" panose="02010600030101010101" pitchFamily="2" charset="-122"/>
                <a:sym typeface="+mn-ea"/>
              </a:rPr>
              <a:t>促进根的生长，抑制茎叶的生长</a:t>
            </a:r>
            <a:endParaRPr lang="zh-CN" altLang="en-US" sz="3200" b="1">
              <a:solidFill>
                <a:srgbClr val="FF0000"/>
              </a:solidFill>
              <a:ea typeface="宋体" panose="02010600030101010101" pitchFamily="2" charset="-122"/>
            </a:endParaRPr>
          </a:p>
        </p:txBody>
      </p:sp>
      <p:sp>
        <p:nvSpPr>
          <p:cNvPr id="6" name="文本框 5"/>
          <p:cNvSpPr txBox="1"/>
          <p:nvPr/>
        </p:nvSpPr>
        <p:spPr>
          <a:xfrm>
            <a:off x="2597785" y="5245100"/>
            <a:ext cx="999490" cy="583565"/>
          </a:xfrm>
          <a:prstGeom prst="rect">
            <a:avLst/>
          </a:prstGeom>
          <a:noFill/>
        </p:spPr>
        <p:txBody>
          <a:bodyPr wrap="none" rtlCol="0">
            <a:spAutoFit/>
          </a:bodyPr>
          <a:lstStyle/>
          <a:p>
            <a:pPr algn="l"/>
            <a:r>
              <a:rPr lang="zh-CN" sz="3200" b="1">
                <a:solidFill>
                  <a:srgbClr val="FF0000"/>
                </a:solidFill>
                <a:ea typeface="宋体" panose="02010600030101010101" pitchFamily="2" charset="-122"/>
                <a:sym typeface="+mn-ea"/>
              </a:rPr>
              <a:t>降低</a:t>
            </a:r>
            <a:endParaRPr lang="zh-CN" altLang="en-US" sz="3200" b="1">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 y="81280"/>
            <a:ext cx="6266180" cy="6677660"/>
          </a:xfrm>
          <a:prstGeom prst="rect">
            <a:avLst/>
          </a:prstGeom>
          <a:solidFill>
            <a:schemeClr val="bg1"/>
          </a:solidFill>
          <a:ln w="9525">
            <a:noFill/>
          </a:ln>
        </p:spPr>
        <p:txBody>
          <a:bodyPr wrap="square">
            <a:spAutoFit/>
          </a:bodyPr>
          <a:lstStyle/>
          <a:p>
            <a:pPr indent="0" algn="ctr"/>
            <a:r>
              <a:rPr lang="en-US" altLang="zh-CN" sz="3600" b="1">
                <a:ea typeface="宋体" panose="02010600030101010101" pitchFamily="2" charset="-122"/>
              </a:rPr>
              <a:t>               </a:t>
            </a:r>
            <a:r>
              <a:rPr lang="zh-CN" sz="3600" b="1">
                <a:ea typeface="宋体" panose="02010600030101010101" pitchFamily="2" charset="-122"/>
              </a:rPr>
              <a:t>干旱（环境变化） </a:t>
            </a:r>
            <a:endParaRPr lang="zh-CN" sz="3600" b="1">
              <a:ea typeface="宋体" panose="02010600030101010101" pitchFamily="2" charset="-122"/>
            </a:endParaRPr>
          </a:p>
          <a:p>
            <a:pPr indent="0" algn="ctr"/>
            <a:endParaRPr lang="zh-CN" sz="3600" b="1">
              <a:ea typeface="宋体" panose="02010600030101010101" pitchFamily="2" charset="-122"/>
            </a:endParaRPr>
          </a:p>
          <a:p>
            <a:pPr indent="0" algn="ctr"/>
            <a:r>
              <a:rPr lang="zh-CN" sz="3600" b="1">
                <a:ea typeface="宋体" panose="02010600030101010101" pitchFamily="2" charset="-122"/>
              </a:rPr>
              <a:t>促进ABA合成</a:t>
            </a:r>
            <a:endParaRPr lang="zh-CN" sz="3600" b="1">
              <a:ea typeface="宋体" panose="02010600030101010101" pitchFamily="2" charset="-122"/>
            </a:endParaRPr>
          </a:p>
          <a:p>
            <a:pPr indent="0" algn="ctr"/>
            <a:endParaRPr lang="zh-CN" sz="3600" b="1">
              <a:ea typeface="宋体" panose="02010600030101010101" pitchFamily="2" charset="-122"/>
            </a:endParaRPr>
          </a:p>
          <a:p>
            <a:pPr indent="0" algn="ctr"/>
            <a:r>
              <a:rPr lang="zh-CN" sz="3600" b="1">
                <a:ea typeface="宋体" panose="02010600030101010101" pitchFamily="2" charset="-122"/>
              </a:rPr>
              <a:t>ABA作为信息分子</a:t>
            </a:r>
            <a:endParaRPr lang="zh-CN" sz="3600" b="1">
              <a:ea typeface="宋体" panose="02010600030101010101" pitchFamily="2" charset="-122"/>
            </a:endParaRPr>
          </a:p>
          <a:p>
            <a:pPr indent="0" algn="ctr"/>
            <a:r>
              <a:rPr lang="zh-CN" sz="3600" b="1">
                <a:ea typeface="宋体" panose="02010600030101010101" pitchFamily="2" charset="-122"/>
              </a:rPr>
              <a:t>   </a:t>
            </a:r>
            <a:r>
              <a:rPr lang="zh-CN" sz="2800" b="1">
                <a:ea typeface="宋体" panose="02010600030101010101" pitchFamily="2" charset="-122"/>
              </a:rPr>
              <a:t>调节基   因表达</a:t>
            </a:r>
            <a:endParaRPr lang="zh-CN" sz="3600" b="1">
              <a:ea typeface="宋体" panose="02010600030101010101" pitchFamily="2" charset="-122"/>
            </a:endParaRPr>
          </a:p>
          <a:p>
            <a:pPr indent="0" algn="ctr"/>
            <a:r>
              <a:rPr lang="zh-CN" sz="3200" b="1">
                <a:ea typeface="宋体" panose="02010600030101010101" pitchFamily="2" charset="-122"/>
              </a:rPr>
              <a:t>抑制茎叶生长（减少水分蒸腾）</a:t>
            </a:r>
            <a:endParaRPr lang="zh-CN" sz="3200" b="1">
              <a:ea typeface="宋体" panose="02010600030101010101" pitchFamily="2" charset="-122"/>
            </a:endParaRPr>
          </a:p>
          <a:p>
            <a:pPr indent="0" algn="ctr"/>
            <a:r>
              <a:rPr lang="zh-CN" sz="3200" b="1">
                <a:ea typeface="宋体" panose="02010600030101010101" pitchFamily="2" charset="-122"/>
              </a:rPr>
              <a:t>促进根的生长（增加水分吸收</a:t>
            </a:r>
            <a:r>
              <a:rPr lang="zh-CN" sz="3600" b="1">
                <a:ea typeface="宋体" panose="02010600030101010101" pitchFamily="2" charset="-122"/>
              </a:rPr>
              <a:t>）</a:t>
            </a:r>
            <a:endParaRPr lang="zh-CN" sz="3600" b="1">
              <a:ea typeface="宋体" panose="02010600030101010101" pitchFamily="2" charset="-122"/>
            </a:endParaRPr>
          </a:p>
          <a:p>
            <a:pPr indent="0" algn="ctr"/>
            <a:endParaRPr lang="zh-CN" sz="3600" b="1">
              <a:ea typeface="宋体" panose="02010600030101010101" pitchFamily="2" charset="-122"/>
            </a:endParaRPr>
          </a:p>
          <a:p>
            <a:pPr indent="0" algn="ctr"/>
            <a:r>
              <a:rPr lang="zh-CN" sz="3600" b="1">
                <a:ea typeface="宋体" panose="02010600030101010101" pitchFamily="2" charset="-122"/>
              </a:rPr>
              <a:t>以适应干旱的环境</a:t>
            </a:r>
            <a:r>
              <a:rPr lang="en-US" sz="3600" b="1">
                <a:latin typeface="宋体" panose="02010600030101010101" pitchFamily="2" charset="-122"/>
              </a:rPr>
              <a:t> </a:t>
            </a:r>
            <a:endParaRPr lang="en-US" sz="3600" b="1">
              <a:latin typeface="宋体" panose="02010600030101010101" pitchFamily="2" charset="-122"/>
            </a:endParaRPr>
          </a:p>
          <a:p>
            <a:pPr indent="0" algn="ctr"/>
            <a:endParaRPr lang="en-US" altLang="en-US" sz="3600" b="1">
              <a:latin typeface="宋体" panose="02010600030101010101" pitchFamily="2" charset="-122"/>
            </a:endParaRPr>
          </a:p>
          <a:p>
            <a:pPr indent="0" algn="ctr"/>
            <a:endParaRPr lang="en-US" altLang="en-US" sz="3600" b="1">
              <a:latin typeface="宋体" panose="02010600030101010101" pitchFamily="2" charset="-122"/>
            </a:endParaRPr>
          </a:p>
        </p:txBody>
      </p:sp>
      <p:sp>
        <p:nvSpPr>
          <p:cNvPr id="8" name="下箭头 7"/>
          <p:cNvSpPr/>
          <p:nvPr/>
        </p:nvSpPr>
        <p:spPr>
          <a:xfrm>
            <a:off x="3184525" y="704215"/>
            <a:ext cx="271145" cy="375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3236595" y="1795780"/>
            <a:ext cx="271145" cy="375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3236595" y="2807970"/>
            <a:ext cx="271145" cy="605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3184525" y="4483100"/>
            <a:ext cx="271145" cy="375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90945" y="0"/>
            <a:ext cx="5925820" cy="3412490"/>
          </a:xfrm>
          <a:prstGeom prst="rect">
            <a:avLst/>
          </a:prstGeom>
          <a:solidFill>
            <a:schemeClr val="accent6">
              <a:lumMod val="20000"/>
              <a:lumOff val="80000"/>
            </a:schemeClr>
          </a:solidFill>
          <a:ln w="9525">
            <a:noFill/>
          </a:ln>
        </p:spPr>
        <p:txBody>
          <a:bodyPr wrap="square">
            <a:spAutoFit/>
          </a:bodyPr>
          <a:lstStyle/>
          <a:p>
            <a:pPr indent="0">
              <a:lnSpc>
                <a:spcPct val="120000"/>
              </a:lnSpc>
            </a:pPr>
            <a:r>
              <a:rPr lang="zh-CN" sz="3600" b="1">
                <a:ea typeface="宋体" panose="02010600030101010101" pitchFamily="2" charset="-122"/>
              </a:rPr>
              <a:t>结语2：光照、温度、干旱等环境因子的变化，会引起植物激素变化，对基因组的表达进行调节,进而</a:t>
            </a:r>
            <a:r>
              <a:rPr lang="zh-CN" sz="3600" b="1">
                <a:solidFill>
                  <a:srgbClr val="FF0000"/>
                </a:solidFill>
                <a:ea typeface="宋体" panose="02010600030101010101" pitchFamily="2" charset="-122"/>
              </a:rPr>
              <a:t>适应环境的变化</a:t>
            </a:r>
            <a:r>
              <a:rPr lang="zh-CN" sz="3600" b="1">
                <a:ea typeface="宋体" panose="02010600030101010101" pitchFamily="2" charset="-122"/>
              </a:rPr>
              <a:t>。</a:t>
            </a:r>
            <a:endParaRPr lang="zh-CN" altLang="en-US" sz="3600" b="1">
              <a:ea typeface="宋体" panose="02010600030101010101" pitchFamily="2" charset="-122"/>
            </a:endParaRPr>
          </a:p>
        </p:txBody>
      </p:sp>
      <p:sp>
        <p:nvSpPr>
          <p:cNvPr id="4" name="文本框 3"/>
          <p:cNvSpPr txBox="1"/>
          <p:nvPr/>
        </p:nvSpPr>
        <p:spPr>
          <a:xfrm>
            <a:off x="6265545" y="3439252"/>
            <a:ext cx="5926455" cy="2020681"/>
          </a:xfrm>
          <a:prstGeom prst="rect">
            <a:avLst/>
          </a:prstGeom>
          <a:solidFill>
            <a:srgbClr val="DEFBFC"/>
          </a:solidFill>
        </p:spPr>
        <p:txBody>
          <a:bodyPr wrap="square" rtlCol="0">
            <a:spAutoFit/>
          </a:bodyPr>
          <a:lstStyle/>
          <a:p>
            <a:pPr indent="0" algn="l">
              <a:lnSpc>
                <a:spcPct val="120000"/>
              </a:lnSpc>
            </a:pPr>
            <a:r>
              <a:rPr lang="zh-CN" sz="3600" b="1" dirty="0">
                <a:ea typeface="宋体" panose="02010600030101010101" pitchFamily="2" charset="-122"/>
                <a:sym typeface="+mn-ea"/>
              </a:rPr>
              <a:t>结语3：激素调节在植物的</a:t>
            </a:r>
            <a:r>
              <a:rPr lang="zh-CN" sz="3600" b="1" u="sng" dirty="0">
                <a:solidFill>
                  <a:srgbClr val="FF0000"/>
                </a:solidFill>
                <a:ea typeface="宋体" panose="02010600030101010101" pitchFamily="2" charset="-122"/>
                <a:sym typeface="+mn-ea"/>
              </a:rPr>
              <a:t>生长发育</a:t>
            </a:r>
            <a:r>
              <a:rPr lang="zh-CN" sz="3600" b="1" dirty="0">
                <a:ea typeface="宋体" panose="02010600030101010101" pitchFamily="2" charset="-122"/>
                <a:sym typeface="+mn-ea"/>
              </a:rPr>
              <a:t>和</a:t>
            </a:r>
            <a:r>
              <a:rPr lang="zh-CN" sz="3600" b="1" u="sng" dirty="0">
                <a:solidFill>
                  <a:srgbClr val="FF0000"/>
                </a:solidFill>
                <a:ea typeface="宋体" panose="02010600030101010101" pitchFamily="2" charset="-122"/>
                <a:sym typeface="+mn-ea"/>
              </a:rPr>
              <a:t>适应环境变化</a:t>
            </a:r>
            <a:endParaRPr lang="zh-CN" sz="3600" b="1" u="sng" dirty="0">
              <a:solidFill>
                <a:srgbClr val="FF0000"/>
              </a:solidFill>
              <a:ea typeface="宋体" panose="02010600030101010101" pitchFamily="2" charset="-122"/>
              <a:sym typeface="+mn-ea"/>
            </a:endParaRPr>
          </a:p>
          <a:p>
            <a:pPr indent="0" algn="l">
              <a:lnSpc>
                <a:spcPct val="120000"/>
              </a:lnSpc>
            </a:pPr>
            <a:r>
              <a:rPr lang="zh-CN" sz="3600" b="1" dirty="0">
                <a:ea typeface="宋体" panose="02010600030101010101" pitchFamily="2" charset="-122"/>
                <a:sym typeface="+mn-ea"/>
              </a:rPr>
              <a:t>的过程中发挥着重要作用。</a:t>
            </a:r>
            <a:endParaRPr lang="zh-CN" sz="3600" b="1" dirty="0">
              <a:ea typeface="宋体" panose="02010600030101010101" pitchFamily="2" charset="-122"/>
              <a:sym typeface="+mn-ea"/>
            </a:endParaRPr>
          </a:p>
        </p:txBody>
      </p:sp>
      <p:pic>
        <p:nvPicPr>
          <p:cNvPr id="5" name="图片 4"/>
          <p:cNvPicPr>
            <a:picLocks noChangeAspect="1"/>
          </p:cNvPicPr>
          <p:nvPr>
            <p:custDataLst>
              <p:tags r:id="rId1"/>
            </p:custDataLst>
          </p:nvPr>
        </p:nvPicPr>
        <p:blipFill>
          <a:blip r:embed="rId2"/>
          <a:stretch>
            <a:fillRect/>
          </a:stretch>
        </p:blipFill>
        <p:spPr>
          <a:xfrm>
            <a:off x="0" y="0"/>
            <a:ext cx="6291580" cy="4354830"/>
          </a:xfrm>
          <a:prstGeom prst="rect">
            <a:avLst/>
          </a:prstGeom>
        </p:spPr>
      </p:pic>
      <p:pic>
        <p:nvPicPr>
          <p:cNvPr id="7" name="图片 6"/>
          <p:cNvPicPr>
            <a:picLocks noChangeAspect="1"/>
          </p:cNvPicPr>
          <p:nvPr/>
        </p:nvPicPr>
        <p:blipFill>
          <a:blip r:embed="rId3"/>
          <a:stretch>
            <a:fillRect/>
          </a:stretch>
        </p:blipFill>
        <p:spPr>
          <a:xfrm>
            <a:off x="-13335" y="2957195"/>
            <a:ext cx="6291580" cy="388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0" y="145415"/>
            <a:ext cx="4989195" cy="589280"/>
          </a:xfrm>
          <a:solidFill>
            <a:schemeClr val="accent5">
              <a:lumMod val="20000"/>
              <a:lumOff val="80000"/>
            </a:schemeClr>
          </a:solidFill>
          <a:ln>
            <a:solidFill>
              <a:srgbClr val="FF0000"/>
            </a:solidFill>
          </a:ln>
        </p:spPr>
        <p:txBody>
          <a:bodyPr wrap="square"/>
          <a:lstStyle/>
          <a:p>
            <a:r>
              <a:rPr lang="en-US" altLang="zh-CN" b="1" dirty="0">
                <a:ea typeface="宋体" panose="02010600030101010101" pitchFamily="2" charset="-122"/>
                <a:sym typeface="+mn-ea"/>
              </a:rPr>
              <a:t> </a:t>
            </a:r>
            <a:r>
              <a:rPr lang="en-US" altLang="zh-CN" b="1" dirty="0">
                <a:latin typeface="宋体" panose="02010600030101010101" pitchFamily="2" charset="-122"/>
                <a:ea typeface="宋体" panose="02010600030101010101" pitchFamily="2" charset="-122"/>
                <a:sym typeface="+mn-ea"/>
              </a:rPr>
              <a:t>3</a:t>
            </a:r>
            <a:r>
              <a:rPr lang="zh-CN" altLang="en-US" b="1" dirty="0">
                <a:latin typeface="宋体" panose="02010600030101010101" pitchFamily="2" charset="-122"/>
                <a:ea typeface="宋体" panose="02010600030101010101" pitchFamily="2" charset="-122"/>
                <a:sym typeface="+mn-ea"/>
              </a:rPr>
              <a:t>、</a:t>
            </a:r>
            <a:r>
              <a:rPr lang="zh-CN" b="1" dirty="0">
                <a:ea typeface="宋体" panose="02010600030101010101" pitchFamily="2" charset="-122"/>
                <a:sym typeface="+mn-ea"/>
              </a:rPr>
              <a:t>植物生长调节剂</a:t>
            </a:r>
            <a:endParaRPr lang="zh-CN" altLang="en-US" b="1" dirty="0">
              <a:ea typeface="宋体" panose="02010600030101010101" pitchFamily="2" charset="-122"/>
              <a:sym typeface="+mn-ea"/>
            </a:endParaRPr>
          </a:p>
        </p:txBody>
      </p:sp>
      <p:sp>
        <p:nvSpPr>
          <p:cNvPr id="101" name="文本框 100"/>
          <p:cNvSpPr txBox="1"/>
          <p:nvPr/>
        </p:nvSpPr>
        <p:spPr>
          <a:xfrm>
            <a:off x="1732915" y="3648075"/>
            <a:ext cx="10560685" cy="2971800"/>
          </a:xfrm>
          <a:prstGeom prst="rect">
            <a:avLst/>
          </a:prstGeom>
          <a:noFill/>
          <a:ln w="9525">
            <a:noFill/>
          </a:ln>
        </p:spPr>
        <p:txBody>
          <a:bodyPr wrap="square">
            <a:spAutoFit/>
          </a:bodyPr>
          <a:lstStyle/>
          <a:p>
            <a:pPr indent="0">
              <a:lnSpc>
                <a:spcPct val="130000"/>
              </a:lnSpc>
            </a:pPr>
            <a:r>
              <a:rPr lang="en-US" altLang="zh-CN" sz="3600" b="1">
                <a:ea typeface="宋体" panose="02010600030101010101" pitchFamily="2" charset="-122"/>
              </a:rPr>
              <a:t> </a:t>
            </a:r>
            <a:r>
              <a:rPr lang="en-US" altLang="zh-CN" sz="3600" b="1" u="sng">
                <a:ea typeface="宋体" panose="02010600030101010101" pitchFamily="2" charset="-122"/>
              </a:rPr>
              <a:t>               </a:t>
            </a:r>
            <a:r>
              <a:rPr lang="zh-CN" sz="3600" b="1">
                <a:ea typeface="宋体" panose="02010600030101010101" pitchFamily="2" charset="-122"/>
              </a:rPr>
              <a:t>催熟菠萝</a:t>
            </a:r>
            <a:r>
              <a:rPr lang="en-US" sz="3600" b="1">
                <a:latin typeface="宋体" panose="02010600030101010101" pitchFamily="2" charset="-122"/>
              </a:rPr>
              <a:t>     </a:t>
            </a:r>
            <a:r>
              <a:rPr lang="en-US" sz="3600" b="1" u="sng">
                <a:latin typeface="宋体" panose="02010600030101010101" pitchFamily="2" charset="-122"/>
              </a:rPr>
              <a:t>      </a:t>
            </a:r>
            <a:r>
              <a:rPr lang="zh-CN" sz="3600" b="1">
                <a:ea typeface="宋体" panose="02010600030101010101" pitchFamily="2" charset="-122"/>
              </a:rPr>
              <a:t>增加芦苇纤维长度</a:t>
            </a:r>
            <a:endParaRPr lang="zh-CN" sz="3600" b="1" u="sng">
              <a:ea typeface="宋体" panose="02010600030101010101" pitchFamily="2" charset="-122"/>
            </a:endParaRPr>
          </a:p>
          <a:p>
            <a:pPr indent="0">
              <a:lnSpc>
                <a:spcPct val="130000"/>
              </a:lnSpc>
            </a:pPr>
            <a:r>
              <a:rPr lang="zh-CN" sz="3600" b="1">
                <a:ea typeface="宋体" panose="02010600030101010101" pitchFamily="2" charset="-122"/>
              </a:rPr>
              <a:t> </a:t>
            </a:r>
            <a:r>
              <a:rPr lang="zh-CN" sz="3600" b="1" u="sng">
                <a:ea typeface="宋体" panose="02010600030101010101" pitchFamily="2" charset="-122"/>
              </a:rPr>
              <a:t>           </a:t>
            </a:r>
            <a:r>
              <a:rPr lang="zh-CN" sz="3600" b="1">
                <a:ea typeface="宋体" panose="02010600030101010101" pitchFamily="2" charset="-122"/>
              </a:rPr>
              <a:t>处理大麦生产啤酒，无须发芽（原理是？）</a:t>
            </a:r>
            <a:endParaRPr lang="zh-CN" sz="3600" b="1" u="sng">
              <a:ea typeface="宋体" panose="02010600030101010101" pitchFamily="2" charset="-122"/>
            </a:endParaRPr>
          </a:p>
          <a:p>
            <a:pPr indent="0">
              <a:lnSpc>
                <a:spcPct val="130000"/>
              </a:lnSpc>
            </a:pPr>
            <a:r>
              <a:rPr lang="zh-CN" sz="3600" b="1">
                <a:ea typeface="宋体" panose="02010600030101010101" pitchFamily="2" charset="-122"/>
              </a:rPr>
              <a:t>   </a:t>
            </a:r>
            <a:r>
              <a:rPr lang="zh-CN" sz="3600" b="1" u="sng">
                <a:ea typeface="宋体" panose="02010600030101010101" pitchFamily="2" charset="-122"/>
              </a:rPr>
              <a:t>              </a:t>
            </a:r>
            <a:r>
              <a:rPr lang="zh-CN" sz="3600" b="1">
                <a:ea typeface="宋体" panose="02010600030101010101" pitchFamily="2" charset="-122"/>
              </a:rPr>
              <a:t>培育无籽番茄</a:t>
            </a:r>
            <a:r>
              <a:rPr lang="en-US" sz="3600" b="1">
                <a:latin typeface="宋体" panose="02010600030101010101" pitchFamily="2" charset="-122"/>
              </a:rPr>
              <a:t>        </a:t>
            </a:r>
            <a:endParaRPr lang="en-US" sz="3600" b="1">
              <a:latin typeface="宋体" panose="02010600030101010101" pitchFamily="2" charset="-122"/>
            </a:endParaRPr>
          </a:p>
          <a:p>
            <a:pPr indent="0">
              <a:lnSpc>
                <a:spcPct val="130000"/>
              </a:lnSpc>
            </a:pPr>
            <a:r>
              <a:rPr lang="zh-CN" sz="3600" b="1">
                <a:ea typeface="宋体" panose="02010600030101010101" pitchFamily="2" charset="-122"/>
              </a:rPr>
              <a:t>   </a:t>
            </a:r>
            <a:r>
              <a:rPr lang="zh-CN" sz="3600" b="1" u="sng">
                <a:ea typeface="宋体" panose="02010600030101010101" pitchFamily="2" charset="-122"/>
              </a:rPr>
              <a:t>                </a:t>
            </a:r>
            <a:r>
              <a:rPr lang="zh-CN" sz="3600" b="1">
                <a:ea typeface="宋体" panose="02010600030101010101" pitchFamily="2" charset="-122"/>
              </a:rPr>
              <a:t> 抑制发芽，延长马铃薯储存期</a:t>
            </a:r>
            <a:endParaRPr lang="zh-CN" altLang="en-US" sz="3600" b="1">
              <a:ea typeface="宋体" panose="02010600030101010101" pitchFamily="2" charset="-122"/>
            </a:endParaRPr>
          </a:p>
        </p:txBody>
      </p:sp>
      <p:sp>
        <p:nvSpPr>
          <p:cNvPr id="4" name="文本框 3"/>
          <p:cNvSpPr txBox="1"/>
          <p:nvPr/>
        </p:nvSpPr>
        <p:spPr>
          <a:xfrm>
            <a:off x="1865630" y="838200"/>
            <a:ext cx="10382885" cy="1753235"/>
          </a:xfrm>
          <a:prstGeom prst="rect">
            <a:avLst/>
          </a:prstGeom>
          <a:noFill/>
        </p:spPr>
        <p:txBody>
          <a:bodyPr wrap="none" rtlCol="0" anchor="t">
            <a:spAutoFit/>
          </a:bodyPr>
          <a:lstStyle/>
          <a:p>
            <a:r>
              <a:rPr lang="zh-CN" sz="3600" b="1" dirty="0">
                <a:ea typeface="宋体" panose="02010600030101010101" pitchFamily="2" charset="-122"/>
                <a:sym typeface="+mn-ea"/>
              </a:rPr>
              <a:t>(1)概念：</a:t>
            </a:r>
            <a:r>
              <a:rPr lang="zh-CN" sz="3600" b="1" u="sng" dirty="0">
                <a:solidFill>
                  <a:srgbClr val="FF0000"/>
                </a:solidFill>
                <a:ea typeface="宋体" panose="02010600030101010101" pitchFamily="2" charset="-122"/>
                <a:sym typeface="+mn-ea"/>
              </a:rPr>
              <a:t>人工合成</a:t>
            </a:r>
            <a:r>
              <a:rPr lang="zh-CN" sz="3600" b="1" dirty="0">
                <a:ea typeface="宋体" panose="02010600030101010101" pitchFamily="2" charset="-122"/>
                <a:sym typeface="+mn-ea"/>
              </a:rPr>
              <a:t>的对植物的生长发育有</a:t>
            </a:r>
            <a:r>
              <a:rPr lang="zh-CN" sz="3600" b="1" u="sng" dirty="0">
                <a:solidFill>
                  <a:srgbClr val="FF0000"/>
                </a:solidFill>
                <a:ea typeface="宋体" panose="02010600030101010101" pitchFamily="2" charset="-122"/>
                <a:sym typeface="+mn-ea"/>
              </a:rPr>
              <a:t>调节</a:t>
            </a:r>
            <a:r>
              <a:rPr lang="zh-CN" sz="3600" b="1" dirty="0">
                <a:ea typeface="宋体" panose="02010600030101010101" pitchFamily="2" charset="-122"/>
                <a:sym typeface="+mn-ea"/>
              </a:rPr>
              <a:t>作用</a:t>
            </a:r>
            <a:endParaRPr lang="zh-CN" sz="3600" b="1" dirty="0">
              <a:ea typeface="宋体" panose="02010600030101010101" pitchFamily="2" charset="-122"/>
              <a:sym typeface="+mn-ea"/>
            </a:endParaRPr>
          </a:p>
          <a:p>
            <a:r>
              <a:rPr lang="zh-CN" sz="3600" b="1" dirty="0">
                <a:ea typeface="宋体" panose="02010600030101010101" pitchFamily="2" charset="-122"/>
                <a:sym typeface="+mn-ea"/>
              </a:rPr>
              <a:t>               的</a:t>
            </a:r>
            <a:r>
              <a:rPr lang="zh-CN" sz="3600" b="1" dirty="0">
                <a:solidFill>
                  <a:srgbClr val="FF0000"/>
                </a:solidFill>
                <a:ea typeface="宋体" panose="02010600030101010101" pitchFamily="2" charset="-122"/>
                <a:sym typeface="+mn-ea"/>
              </a:rPr>
              <a:t>化学物质</a:t>
            </a:r>
            <a:r>
              <a:rPr lang="zh-CN" sz="3600" b="1" dirty="0">
                <a:ea typeface="宋体" panose="02010600030101010101" pitchFamily="2" charset="-122"/>
                <a:sym typeface="+mn-ea"/>
              </a:rPr>
              <a:t>。</a:t>
            </a:r>
            <a:endParaRPr lang="zh-CN" sz="3600" b="1" dirty="0">
              <a:ea typeface="宋体" panose="02010600030101010101" pitchFamily="2" charset="-122"/>
              <a:sym typeface="+mn-ea"/>
            </a:endParaRPr>
          </a:p>
          <a:p>
            <a:r>
              <a:rPr lang="zh-CN" sz="3600" b="1" dirty="0">
                <a:ea typeface="宋体" panose="02010600030101010101" pitchFamily="2" charset="-122"/>
                <a:sym typeface="+mn-ea"/>
              </a:rPr>
              <a:t>(2)优点：</a:t>
            </a:r>
            <a:r>
              <a:rPr lang="zh-CN" sz="3600" b="1" u="sng" dirty="0">
                <a:ea typeface="宋体" panose="02010600030101010101" pitchFamily="2" charset="-122"/>
                <a:sym typeface="+mn-ea"/>
              </a:rPr>
              <a:t>容易合成</a:t>
            </a:r>
            <a:r>
              <a:rPr lang="zh-CN" sz="3600" b="1" dirty="0">
                <a:ea typeface="宋体" panose="02010600030101010101" pitchFamily="2" charset="-122"/>
                <a:sym typeface="+mn-ea"/>
              </a:rPr>
              <a:t>、原料广泛、</a:t>
            </a:r>
            <a:r>
              <a:rPr lang="zh-CN" sz="3600" b="1" u="sng" dirty="0">
                <a:ea typeface="宋体" panose="02010600030101010101" pitchFamily="2" charset="-122"/>
                <a:sym typeface="+mn-ea"/>
              </a:rPr>
              <a:t>效果稳定</a:t>
            </a:r>
            <a:r>
              <a:rPr lang="zh-CN" sz="3600" b="1" dirty="0">
                <a:ea typeface="宋体" panose="02010600030101010101" pitchFamily="2" charset="-122"/>
                <a:sym typeface="+mn-ea"/>
              </a:rPr>
              <a:t>。</a:t>
            </a:r>
            <a:endParaRPr lang="zh-CN" altLang="en-US" sz="3600" b="1" dirty="0">
              <a:ea typeface="宋体" panose="02010600030101010101" pitchFamily="2" charset="-122"/>
              <a:sym typeface="+mn-ea"/>
            </a:endParaRPr>
          </a:p>
        </p:txBody>
      </p:sp>
      <p:sp>
        <p:nvSpPr>
          <p:cNvPr id="5" name="文本框 4"/>
          <p:cNvSpPr txBox="1"/>
          <p:nvPr/>
        </p:nvSpPr>
        <p:spPr>
          <a:xfrm>
            <a:off x="1865630" y="2406650"/>
            <a:ext cx="2578100" cy="1076325"/>
          </a:xfrm>
          <a:prstGeom prst="rect">
            <a:avLst/>
          </a:prstGeom>
          <a:noFill/>
        </p:spPr>
        <p:txBody>
          <a:bodyPr wrap="none" rtlCol="0">
            <a:spAutoFit/>
          </a:bodyPr>
          <a:lstStyle/>
          <a:p>
            <a:pPr algn="l"/>
            <a:endParaRPr lang="zh-CN" sz="2800" b="1">
              <a:ea typeface="宋体" panose="02010600030101010101" pitchFamily="2" charset="-122"/>
              <a:sym typeface="+mn-ea"/>
            </a:endParaRPr>
          </a:p>
          <a:p>
            <a:pPr algn="l"/>
            <a:r>
              <a:rPr lang="zh-CN" sz="3600" b="1">
                <a:ea typeface="宋体" panose="02010600030101010101" pitchFamily="2" charset="-122"/>
                <a:sym typeface="+mn-ea"/>
              </a:rPr>
              <a:t>(3)应用实例</a:t>
            </a:r>
            <a:endParaRPr lang="zh-CN" altLang="en-US" sz="3600" b="1">
              <a:ea typeface="宋体" panose="02010600030101010101" pitchFamily="2" charset="-122"/>
              <a:sym typeface="+mn-ea"/>
            </a:endParaRPr>
          </a:p>
        </p:txBody>
      </p:sp>
      <p:sp>
        <p:nvSpPr>
          <p:cNvPr id="3" name="文本框 2"/>
          <p:cNvSpPr txBox="1"/>
          <p:nvPr/>
        </p:nvSpPr>
        <p:spPr>
          <a:xfrm>
            <a:off x="2134870" y="3669665"/>
            <a:ext cx="1560195" cy="645160"/>
          </a:xfrm>
          <a:prstGeom prst="rect">
            <a:avLst/>
          </a:prstGeom>
          <a:noFill/>
        </p:spPr>
        <p:txBody>
          <a:bodyPr wrap="none" rtlCol="0">
            <a:spAutoFit/>
          </a:bodyPr>
          <a:lstStyle/>
          <a:p>
            <a:pPr algn="l"/>
            <a:r>
              <a:rPr lang="zh-CN" sz="3600" b="1" u="sng" dirty="0">
                <a:solidFill>
                  <a:srgbClr val="FF0000"/>
                </a:solidFill>
                <a:ea typeface="宋体" panose="02010600030101010101" pitchFamily="2" charset="-122"/>
                <a:sym typeface="+mn-ea"/>
              </a:rPr>
              <a:t>乙烯利</a:t>
            </a:r>
            <a:endParaRPr lang="zh-CN" altLang="en-US" sz="3600" b="1" u="sng" dirty="0">
              <a:ea typeface="宋体" panose="02010600030101010101" pitchFamily="2" charset="-122"/>
            </a:endParaRPr>
          </a:p>
        </p:txBody>
      </p:sp>
      <p:sp>
        <p:nvSpPr>
          <p:cNvPr id="6" name="文本框 5"/>
          <p:cNvSpPr txBox="1"/>
          <p:nvPr/>
        </p:nvSpPr>
        <p:spPr>
          <a:xfrm>
            <a:off x="6575425" y="3676650"/>
            <a:ext cx="1560195" cy="645160"/>
          </a:xfrm>
          <a:prstGeom prst="rect">
            <a:avLst/>
          </a:prstGeom>
          <a:noFill/>
        </p:spPr>
        <p:txBody>
          <a:bodyPr wrap="none" rtlCol="0">
            <a:spAutoFit/>
          </a:bodyPr>
          <a:lstStyle/>
          <a:p>
            <a:pPr algn="l"/>
            <a:r>
              <a:rPr lang="zh-CN" sz="3600" b="1" u="sng" dirty="0">
                <a:solidFill>
                  <a:srgbClr val="FF0000"/>
                </a:solidFill>
                <a:ea typeface="宋体" panose="02010600030101010101" pitchFamily="2" charset="-122"/>
                <a:sym typeface="+mn-ea"/>
              </a:rPr>
              <a:t>赤霉素</a:t>
            </a:r>
            <a:endParaRPr lang="zh-CN" altLang="en-US" sz="3600" b="1" u="sng" dirty="0">
              <a:ea typeface="宋体" panose="02010600030101010101" pitchFamily="2" charset="-122"/>
            </a:endParaRPr>
          </a:p>
        </p:txBody>
      </p:sp>
      <p:sp>
        <p:nvSpPr>
          <p:cNvPr id="7" name="文本框 6"/>
          <p:cNvSpPr txBox="1"/>
          <p:nvPr/>
        </p:nvSpPr>
        <p:spPr>
          <a:xfrm>
            <a:off x="1865630" y="4435475"/>
            <a:ext cx="1560195" cy="645160"/>
          </a:xfrm>
          <a:prstGeom prst="rect">
            <a:avLst/>
          </a:prstGeom>
          <a:noFill/>
        </p:spPr>
        <p:txBody>
          <a:bodyPr wrap="none" rtlCol="0">
            <a:spAutoFit/>
          </a:bodyPr>
          <a:lstStyle/>
          <a:p>
            <a:pPr algn="l"/>
            <a:r>
              <a:rPr lang="zh-CN" sz="3600" b="1" u="sng" dirty="0">
                <a:solidFill>
                  <a:srgbClr val="FF0000"/>
                </a:solidFill>
                <a:ea typeface="宋体" panose="02010600030101010101" pitchFamily="2" charset="-122"/>
                <a:sym typeface="+mn-ea"/>
              </a:rPr>
              <a:t>赤霉素 </a:t>
            </a:r>
            <a:endParaRPr lang="zh-CN" altLang="en-US" sz="3600" b="1" u="sng" dirty="0">
              <a:ea typeface="宋体" panose="02010600030101010101" pitchFamily="2" charset="-122"/>
            </a:endParaRPr>
          </a:p>
        </p:txBody>
      </p:sp>
      <p:sp>
        <p:nvSpPr>
          <p:cNvPr id="8" name="文本框 7"/>
          <p:cNvSpPr txBox="1"/>
          <p:nvPr/>
        </p:nvSpPr>
        <p:spPr>
          <a:xfrm>
            <a:off x="2134870" y="5147945"/>
            <a:ext cx="1587500" cy="645160"/>
          </a:xfrm>
          <a:prstGeom prst="rect">
            <a:avLst/>
          </a:prstGeom>
          <a:noFill/>
        </p:spPr>
        <p:txBody>
          <a:bodyPr wrap="none" rtlCol="0">
            <a:spAutoFit/>
          </a:bodyPr>
          <a:lstStyle/>
          <a:p>
            <a:pPr algn="l"/>
            <a:r>
              <a:rPr lang="en-US" sz="3600" b="1" u="sng">
                <a:solidFill>
                  <a:srgbClr val="FF0000"/>
                </a:solidFill>
                <a:latin typeface="+mj-ea"/>
                <a:ea typeface="+mj-ea"/>
                <a:cs typeface="+mj-ea"/>
                <a:sym typeface="+mn-ea"/>
              </a:rPr>
              <a:t>2</a:t>
            </a:r>
            <a:r>
              <a:rPr lang="zh-CN" altLang="en-US" sz="3600" b="1" u="sng">
                <a:solidFill>
                  <a:srgbClr val="FF0000"/>
                </a:solidFill>
                <a:latin typeface="+mj-ea"/>
                <a:ea typeface="+mj-ea"/>
                <a:cs typeface="+mj-ea"/>
                <a:sym typeface="+mn-ea"/>
              </a:rPr>
              <a:t>、</a:t>
            </a:r>
            <a:r>
              <a:rPr lang="en-US" altLang="zh-CN" sz="3600" b="1" u="sng">
                <a:solidFill>
                  <a:srgbClr val="FF0000"/>
                </a:solidFill>
                <a:latin typeface="+mj-ea"/>
                <a:ea typeface="+mj-ea"/>
                <a:cs typeface="+mj-ea"/>
                <a:sym typeface="+mn-ea"/>
              </a:rPr>
              <a:t>4 D</a:t>
            </a:r>
            <a:r>
              <a:rPr lang="en-US" sz="3600" b="1" u="sng">
                <a:solidFill>
                  <a:srgbClr val="FF0000"/>
                </a:solidFill>
                <a:latin typeface="+mj-ea"/>
                <a:ea typeface="+mj-ea"/>
                <a:cs typeface="+mj-ea"/>
                <a:sym typeface="+mn-ea"/>
              </a:rPr>
              <a:t> </a:t>
            </a:r>
            <a:endParaRPr lang="en-US" altLang="en-US" sz="3600" b="1">
              <a:latin typeface="宋体" panose="02010600030101010101" pitchFamily="2" charset="-122"/>
            </a:endParaRPr>
          </a:p>
        </p:txBody>
      </p:sp>
      <p:sp>
        <p:nvSpPr>
          <p:cNvPr id="9" name="文本框 8"/>
          <p:cNvSpPr txBox="1"/>
          <p:nvPr/>
        </p:nvSpPr>
        <p:spPr>
          <a:xfrm>
            <a:off x="2374265" y="5793105"/>
            <a:ext cx="1560195" cy="645160"/>
          </a:xfrm>
          <a:prstGeom prst="rect">
            <a:avLst/>
          </a:prstGeom>
          <a:noFill/>
        </p:spPr>
        <p:txBody>
          <a:bodyPr wrap="none" rtlCol="0">
            <a:spAutoFit/>
          </a:bodyPr>
          <a:lstStyle/>
          <a:p>
            <a:pPr algn="l"/>
            <a:r>
              <a:rPr lang="zh-CN" sz="3600" b="1" u="sng">
                <a:solidFill>
                  <a:srgbClr val="FF0000"/>
                </a:solidFill>
                <a:ea typeface="宋体" panose="02010600030101010101" pitchFamily="2" charset="-122"/>
                <a:sym typeface="+mn-ea"/>
              </a:rPr>
              <a:t>青鲜素</a:t>
            </a:r>
            <a:endParaRPr lang="zh-CN" altLang="en-US" sz="36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4" grpId="0"/>
      <p:bldP spid="5" grpId="0"/>
      <p:bldP spid="3"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1865630" y="725805"/>
            <a:ext cx="10074275" cy="5405755"/>
          </a:xfrm>
          <a:prstGeom prst="rect">
            <a:avLst/>
          </a:prstGeom>
          <a:noFill/>
          <a:ln w="9525">
            <a:noFill/>
          </a:ln>
        </p:spPr>
        <p:txBody>
          <a:bodyPr wrap="square">
            <a:spAutoFit/>
          </a:bodyPr>
          <a:lstStyle/>
          <a:p>
            <a:pPr indent="0">
              <a:lnSpc>
                <a:spcPct val="120000"/>
              </a:lnSpc>
            </a:pPr>
            <a:r>
              <a:rPr lang="zh-CN" sz="3600" b="1">
                <a:ea typeface="宋体" panose="02010600030101010101" pitchFamily="2" charset="-122"/>
              </a:rPr>
              <a:t>例题</a:t>
            </a:r>
            <a:r>
              <a:rPr lang="en-US" sz="3600" b="1">
                <a:latin typeface="宋体" panose="02010600030101010101" pitchFamily="2" charset="-122"/>
              </a:rPr>
              <a:t>4</a:t>
            </a:r>
            <a:r>
              <a:rPr lang="zh-CN" sz="3600" b="1">
                <a:ea typeface="宋体" panose="02010600030101010101" pitchFamily="2" charset="-122"/>
              </a:rPr>
              <a:t>：下列有关叙述错误的是（</a:t>
            </a:r>
            <a:r>
              <a:rPr lang="en-US" sz="3600" b="1">
                <a:latin typeface="宋体" panose="02010600030101010101" pitchFamily="2" charset="-122"/>
              </a:rPr>
              <a:t>   </a:t>
            </a:r>
            <a:r>
              <a:rPr lang="zh-CN" sz="3600" b="1">
                <a:ea typeface="宋体" panose="02010600030101010101" pitchFamily="2" charset="-122"/>
              </a:rPr>
              <a:t>）</a:t>
            </a:r>
            <a:endParaRPr lang="en-US" sz="3600" b="1">
              <a:latin typeface="宋体" panose="02010600030101010101" pitchFamily="2" charset="-122"/>
            </a:endParaRPr>
          </a:p>
          <a:p>
            <a:r>
              <a:rPr lang="en-US" sz="3600" b="1">
                <a:latin typeface="宋体" panose="02010600030101010101" pitchFamily="2" charset="-122"/>
              </a:rPr>
              <a:t>A.</a:t>
            </a:r>
            <a:r>
              <a:rPr lang="zh-CN" sz="3600" b="1">
                <a:ea typeface="宋体" panose="02010600030101010101" pitchFamily="2" charset="-122"/>
                <a:sym typeface="+mn-ea"/>
              </a:rPr>
              <a:t>植物生长调节剂在使用时要注意控制剂量</a:t>
            </a:r>
            <a:endParaRPr lang="en-US" sz="3600" b="1">
              <a:latin typeface="宋体" panose="02010600030101010101" pitchFamily="2" charset="-122"/>
              <a:ea typeface="宋体" panose="02010600030101010101" pitchFamily="2" charset="-122"/>
            </a:endParaRPr>
          </a:p>
          <a:p>
            <a:r>
              <a:rPr lang="en-US" sz="3600" b="1">
                <a:latin typeface="宋体" panose="02010600030101010101" pitchFamily="2" charset="-122"/>
                <a:ea typeface="宋体" panose="02010600030101010101" pitchFamily="2" charset="-122"/>
              </a:rPr>
              <a:t>B.</a:t>
            </a:r>
            <a:r>
              <a:rPr lang="zh-CN" sz="3600" b="1">
                <a:ea typeface="宋体" panose="02010600030101010101" pitchFamily="2" charset="-122"/>
              </a:rPr>
              <a:t>“红柿摘下未熟，每篮用木瓜三枚放入，得气即发，并无涩味”</a:t>
            </a:r>
            <a:r>
              <a:rPr lang="en-US" sz="3600" b="1">
                <a:latin typeface="宋体" panose="02010600030101010101" pitchFamily="2" charset="-122"/>
                <a:ea typeface="宋体" panose="02010600030101010101" pitchFamily="2" charset="-122"/>
              </a:rPr>
              <a:t>,</a:t>
            </a:r>
            <a:r>
              <a:rPr lang="zh-CN" sz="3600" b="1">
                <a:ea typeface="宋体" panose="02010600030101010101" pitchFamily="2" charset="-122"/>
              </a:rPr>
              <a:t>这种“气”是乙烯利</a:t>
            </a:r>
            <a:endParaRPr lang="en-US" sz="3600" b="1">
              <a:latin typeface="宋体" panose="02010600030101010101" pitchFamily="2" charset="-122"/>
            </a:endParaRPr>
          </a:p>
          <a:p>
            <a:r>
              <a:rPr lang="en-US" sz="3600" b="1">
                <a:latin typeface="宋体" panose="02010600030101010101" pitchFamily="2" charset="-122"/>
              </a:rPr>
              <a:t>C.</a:t>
            </a:r>
            <a:r>
              <a:rPr lang="zh-CN" sz="3600" b="1">
                <a:ea typeface="宋体" panose="02010600030101010101" pitchFamily="2" charset="-122"/>
              </a:rPr>
              <a:t>用生长素类似物处理番茄得到无籽番茄，属于不可遗传变异</a:t>
            </a:r>
            <a:endParaRPr lang="zh-CN" sz="3600" b="1">
              <a:ea typeface="宋体" panose="02010600030101010101" pitchFamily="2" charset="-122"/>
            </a:endParaRPr>
          </a:p>
          <a:p>
            <a:r>
              <a:rPr lang="zh-CN" sz="3600" b="1">
                <a:ea typeface="宋体" panose="02010600030101010101" pitchFamily="2" charset="-122"/>
              </a:rPr>
              <a:t>D.水稻恶苗病是因为感染了赤霉菌，其产生的赤霉素导致植株疯长</a:t>
            </a:r>
            <a:endParaRPr lang="zh-CN" altLang="en-US" sz="3600" b="1">
              <a:ea typeface="宋体" panose="02010600030101010101" pitchFamily="2" charset="-122"/>
            </a:endParaRPr>
          </a:p>
        </p:txBody>
      </p:sp>
      <p:sp>
        <p:nvSpPr>
          <p:cNvPr id="21" name="文本框 20"/>
          <p:cNvSpPr txBox="1"/>
          <p:nvPr/>
        </p:nvSpPr>
        <p:spPr>
          <a:xfrm>
            <a:off x="8761730" y="756285"/>
            <a:ext cx="521970" cy="706755"/>
          </a:xfrm>
          <a:prstGeom prst="rect">
            <a:avLst/>
          </a:prstGeom>
          <a:noFill/>
        </p:spPr>
        <p:txBody>
          <a:bodyPr wrap="none" rtlCol="0">
            <a:spAutoFit/>
          </a:bodyPr>
          <a:lstStyle/>
          <a:p>
            <a:r>
              <a:rPr lang="en-US" altLang="zh-CN" sz="4000">
                <a:solidFill>
                  <a:srgbClr val="FF0000"/>
                </a:solidFill>
              </a:rPr>
              <a:t>B</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8898"/>
            <a:ext cx="1701800" cy="6739255"/>
          </a:xfrm>
          <a:solidFill>
            <a:schemeClr val="accent5">
              <a:lumMod val="20000"/>
              <a:lumOff val="80000"/>
            </a:schemeClr>
          </a:solidFill>
        </p:spPr>
        <p:txBody>
          <a:bodyPr wrap="square"/>
          <a:lstStyle/>
          <a:p>
            <a:pPr>
              <a:lnSpc>
                <a:spcPct val="150000"/>
              </a:lnSpc>
            </a:pPr>
            <a:r>
              <a:rPr lang="zh-CN" altLang="en-US" b="1"/>
              <a:t>考点四　探索生长素类似物促进插条生根的</a:t>
            </a:r>
            <a:br>
              <a:rPr lang="zh-CN" altLang="en-US" b="1"/>
            </a:br>
            <a:r>
              <a:rPr lang="zh-CN" altLang="en-US" b="1"/>
              <a:t>最适浓度</a:t>
            </a:r>
            <a:endParaRPr lang="zh-CN" altLang="en-US" b="1"/>
          </a:p>
        </p:txBody>
      </p:sp>
      <p:sp>
        <p:nvSpPr>
          <p:cNvPr id="101" name="文本框 100"/>
          <p:cNvSpPr txBox="1"/>
          <p:nvPr/>
        </p:nvSpPr>
        <p:spPr>
          <a:xfrm>
            <a:off x="1865630" y="1153160"/>
            <a:ext cx="10475595" cy="2416810"/>
          </a:xfrm>
          <a:prstGeom prst="rect">
            <a:avLst/>
          </a:prstGeom>
          <a:noFill/>
          <a:ln w="9525">
            <a:noFill/>
          </a:ln>
        </p:spPr>
        <p:txBody>
          <a:bodyPr wrap="square">
            <a:spAutoFit/>
          </a:bodyPr>
          <a:lstStyle/>
          <a:p>
            <a:pPr indent="0">
              <a:lnSpc>
                <a:spcPct val="140000"/>
              </a:lnSpc>
            </a:pPr>
            <a:r>
              <a:rPr lang="zh-CN" sz="3600" b="1">
                <a:ea typeface="宋体" panose="02010600030101010101" pitchFamily="2" charset="-122"/>
              </a:rPr>
              <a:t>生长素类似物在</a:t>
            </a:r>
            <a:r>
              <a:rPr lang="zh-CN" sz="3600" b="1" u="sng">
                <a:solidFill>
                  <a:srgbClr val="FF0000"/>
                </a:solidFill>
                <a:ea typeface="宋体" panose="02010600030101010101" pitchFamily="2" charset="-122"/>
              </a:rPr>
              <a:t>不同浓度（自变量）</a:t>
            </a:r>
            <a:r>
              <a:rPr lang="zh-CN" sz="3600" b="1">
                <a:ea typeface="宋体" panose="02010600030101010101" pitchFamily="2" charset="-122"/>
              </a:rPr>
              <a:t>下处理植物插条，对其</a:t>
            </a:r>
            <a:r>
              <a:rPr lang="zh-CN" sz="3600" b="1" u="sng">
                <a:solidFill>
                  <a:srgbClr val="FF0000"/>
                </a:solidFill>
                <a:ea typeface="宋体" panose="02010600030101010101" pitchFamily="2" charset="-122"/>
              </a:rPr>
              <a:t>生根情况（因变量）</a:t>
            </a:r>
            <a:r>
              <a:rPr lang="zh-CN" sz="3600" b="1">
                <a:ea typeface="宋体" panose="02010600030101010101" pitchFamily="2" charset="-122"/>
              </a:rPr>
              <a:t>影响不同。</a:t>
            </a:r>
            <a:endParaRPr lang="zh-CN" sz="3600" b="1">
              <a:ea typeface="宋体" panose="02010600030101010101" pitchFamily="2" charset="-122"/>
            </a:endParaRPr>
          </a:p>
          <a:p>
            <a:r>
              <a:rPr lang="zh-CN" sz="3600" b="1">
                <a:ea typeface="宋体" panose="02010600030101010101" pitchFamily="2" charset="-122"/>
              </a:rPr>
              <a:t>在</a:t>
            </a:r>
            <a:r>
              <a:rPr lang="zh-CN" sz="3600" b="1" u="sng">
                <a:solidFill>
                  <a:srgbClr val="FF0000"/>
                </a:solidFill>
                <a:ea typeface="宋体" panose="02010600030101010101" pitchFamily="2" charset="-122"/>
              </a:rPr>
              <a:t>最适</a:t>
            </a:r>
            <a:r>
              <a:rPr lang="zh-CN" sz="3600" b="1">
                <a:ea typeface="宋体" panose="02010600030101010101" pitchFamily="2" charset="-122"/>
              </a:rPr>
              <a:t>浓度下植物插条的生根数量最多，生长最快。</a:t>
            </a:r>
            <a:endParaRPr lang="zh-CN" altLang="en-US" sz="3600" b="1">
              <a:ea typeface="宋体" panose="02010600030101010101" pitchFamily="2" charset="-122"/>
            </a:endParaRPr>
          </a:p>
        </p:txBody>
      </p:sp>
      <p:sp>
        <p:nvSpPr>
          <p:cNvPr id="3" name="文本框 2"/>
          <p:cNvSpPr txBox="1"/>
          <p:nvPr/>
        </p:nvSpPr>
        <p:spPr>
          <a:xfrm>
            <a:off x="1973580" y="3705860"/>
            <a:ext cx="5080000" cy="645160"/>
          </a:xfrm>
          <a:prstGeom prst="rect">
            <a:avLst/>
          </a:prstGeom>
          <a:noFill/>
          <a:ln w="9525">
            <a:noFill/>
          </a:ln>
        </p:spPr>
        <p:txBody>
          <a:bodyPr>
            <a:spAutoFit/>
          </a:bodyPr>
          <a:lstStyle/>
          <a:p>
            <a:pPr indent="0"/>
            <a:r>
              <a:rPr lang="zh-CN" sz="3600" b="1">
                <a:ea typeface="宋体" panose="02010600030101010101" pitchFamily="2" charset="-122"/>
              </a:rPr>
              <a:t>2．实验思路</a:t>
            </a:r>
            <a:endParaRPr lang="zh-CN" altLang="en-US" sz="3600" b="1">
              <a:ea typeface="宋体" panose="02010600030101010101" pitchFamily="2" charset="-122"/>
            </a:endParaRPr>
          </a:p>
        </p:txBody>
      </p:sp>
      <p:pic>
        <p:nvPicPr>
          <p:cNvPr id="1073743885" name="图片 1073743884" descr="8-159.TIF"/>
          <p:cNvPicPr>
            <a:picLocks noChangeAspect="1"/>
          </p:cNvPicPr>
          <p:nvPr/>
        </p:nvPicPr>
        <p:blipFill>
          <a:blip r:embed="rId1" r:link="rId2"/>
          <a:stretch>
            <a:fillRect/>
          </a:stretch>
        </p:blipFill>
        <p:spPr>
          <a:xfrm>
            <a:off x="2409825" y="4521835"/>
            <a:ext cx="8446770" cy="1960880"/>
          </a:xfrm>
          <a:prstGeom prst="rect">
            <a:avLst/>
          </a:prstGeom>
          <a:noFill/>
          <a:ln w="9525">
            <a:noFill/>
          </a:ln>
        </p:spPr>
      </p:pic>
      <p:sp>
        <p:nvSpPr>
          <p:cNvPr id="4" name="文本框 3"/>
          <p:cNvSpPr txBox="1"/>
          <p:nvPr/>
        </p:nvSpPr>
        <p:spPr>
          <a:xfrm>
            <a:off x="1973580" y="354965"/>
            <a:ext cx="2732405" cy="645160"/>
          </a:xfrm>
          <a:prstGeom prst="rect">
            <a:avLst/>
          </a:prstGeom>
          <a:noFill/>
        </p:spPr>
        <p:txBody>
          <a:bodyPr wrap="none" rtlCol="0">
            <a:spAutoFit/>
          </a:bodyPr>
          <a:lstStyle/>
          <a:p>
            <a:pPr algn="l"/>
            <a:r>
              <a:rPr lang="zh-CN" sz="3600" b="1">
                <a:ea typeface="宋体" panose="02010600030101010101" pitchFamily="2" charset="-122"/>
                <a:sym typeface="+mn-ea"/>
              </a:rPr>
              <a:t>1．实验原理</a:t>
            </a:r>
            <a:endParaRPr lang="zh-CN" altLang="en-US" sz="36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3743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a:stretch>
            <a:fillRect/>
          </a:stretch>
        </p:blipFill>
        <p:spPr>
          <a:xfrm>
            <a:off x="7020560" y="4314190"/>
            <a:ext cx="3766820" cy="1427480"/>
          </a:xfrm>
          <a:prstGeom prst="rect">
            <a:avLst/>
          </a:prstGeom>
          <a:noFill/>
          <a:ln w="9525">
            <a:noFill/>
          </a:ln>
        </p:spPr>
      </p:pic>
      <p:sp>
        <p:nvSpPr>
          <p:cNvPr id="102" name="文本框 101"/>
          <p:cNvSpPr txBox="1"/>
          <p:nvPr/>
        </p:nvSpPr>
        <p:spPr>
          <a:xfrm>
            <a:off x="2106295" y="2030730"/>
            <a:ext cx="9640570" cy="1568450"/>
          </a:xfrm>
          <a:prstGeom prst="rect">
            <a:avLst/>
          </a:prstGeom>
          <a:noFill/>
          <a:ln w="9525">
            <a:noFill/>
          </a:ln>
        </p:spPr>
        <p:txBody>
          <a:bodyPr wrap="square">
            <a:spAutoFit/>
          </a:bodyPr>
          <a:lstStyle/>
          <a:p>
            <a:pPr indent="0"/>
            <a:r>
              <a:rPr lang="zh-CN" sz="3200" b="1">
                <a:ea typeface="宋体" panose="02010600030101010101" pitchFamily="2" charset="-122"/>
              </a:rPr>
              <a:t>促进扦插枝条生根的最适浓度是</a:t>
            </a:r>
            <a:r>
              <a:rPr lang="en-US" sz="3200" b="1" i="1">
                <a:solidFill>
                  <a:srgbClr val="FF0000"/>
                </a:solidFill>
                <a:latin typeface="宋体" panose="02010600030101010101" pitchFamily="2" charset="-122"/>
              </a:rPr>
              <a:t>A</a:t>
            </a:r>
            <a:r>
              <a:rPr lang="zh-CN" sz="3200" b="1">
                <a:solidFill>
                  <a:srgbClr val="FF0000"/>
                </a:solidFill>
                <a:ea typeface="宋体" panose="02010600030101010101" pitchFamily="2" charset="-122"/>
              </a:rPr>
              <a:t>点对应</a:t>
            </a:r>
            <a:r>
              <a:rPr lang="zh-CN" sz="3200" b="1">
                <a:ea typeface="宋体" panose="02010600030101010101" pitchFamily="2" charset="-122"/>
              </a:rPr>
              <a:t>的生长素类似物浓度。</a:t>
            </a:r>
            <a:endParaRPr lang="zh-CN" sz="3200" b="1">
              <a:ea typeface="宋体" panose="02010600030101010101" pitchFamily="2" charset="-122"/>
            </a:endParaRPr>
          </a:p>
          <a:p>
            <a:r>
              <a:rPr lang="zh-CN" sz="3200" b="1">
                <a:ea typeface="宋体" panose="02010600030101010101" pitchFamily="2" charset="-122"/>
              </a:rPr>
              <a:t>在</a:t>
            </a:r>
            <a:r>
              <a:rPr lang="en-US" sz="3200" b="1" i="1">
                <a:latin typeface="宋体" panose="02010600030101010101" pitchFamily="2" charset="-122"/>
              </a:rPr>
              <a:t>A</a:t>
            </a:r>
            <a:r>
              <a:rPr lang="zh-CN" sz="3200" b="1">
                <a:ea typeface="宋体" panose="02010600030101010101" pitchFamily="2" charset="-122"/>
              </a:rPr>
              <a:t>点两侧，存在促进生根效果相同的两个不同浓度。</a:t>
            </a:r>
            <a:endParaRPr lang="zh-CN" altLang="en-US" sz="3200" b="1">
              <a:ea typeface="宋体" panose="02010600030101010101" pitchFamily="2" charset="-122"/>
            </a:endParaRPr>
          </a:p>
        </p:txBody>
      </p:sp>
      <p:sp>
        <p:nvSpPr>
          <p:cNvPr id="5" name="文本框 4"/>
          <p:cNvSpPr txBox="1"/>
          <p:nvPr/>
        </p:nvSpPr>
        <p:spPr>
          <a:xfrm>
            <a:off x="2009775" y="1447165"/>
            <a:ext cx="2450465" cy="583565"/>
          </a:xfrm>
          <a:prstGeom prst="rect">
            <a:avLst/>
          </a:prstGeom>
          <a:noFill/>
        </p:spPr>
        <p:txBody>
          <a:bodyPr wrap="none" rtlCol="0">
            <a:spAutoFit/>
          </a:bodyPr>
          <a:lstStyle/>
          <a:p>
            <a:pPr algn="l"/>
            <a:r>
              <a:rPr lang="zh-CN" sz="3200" b="1">
                <a:ea typeface="宋体" panose="02010600030101010101" pitchFamily="2" charset="-122"/>
                <a:sym typeface="+mn-ea"/>
              </a:rPr>
              <a:t>3．结果分析</a:t>
            </a:r>
            <a:endParaRPr lang="zh-CN" altLang="en-US" sz="32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down)">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90170"/>
            <a:ext cx="12192635" cy="7623810"/>
          </a:xfrm>
          <a:solidFill>
            <a:schemeClr val="bg1"/>
          </a:solidFill>
        </p:spPr>
        <p:txBody>
          <a:bodyPr wrap="square"/>
          <a:lstStyle/>
          <a:p>
            <a:r>
              <a:rPr lang="zh-CN" altLang="en-US" sz="3200" b="1" dirty="0">
                <a:latin typeface="宋体" panose="02010600030101010101" pitchFamily="2" charset="-122"/>
                <a:ea typeface="宋体" panose="02010600030101010101" pitchFamily="2" charset="-122"/>
              </a:rPr>
              <a:t>注意：</a:t>
            </a: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（1）预实验目的：</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（2）设置对照</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空白对照：</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相互对照：</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（3）设置重复：</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r>
              <a:rPr lang="zh-CN" altLang="en-US" sz="3200" b="1" dirty="0">
                <a:latin typeface="宋体" panose="02010600030101010101" pitchFamily="2" charset="-122"/>
                <a:ea typeface="宋体" panose="02010600030101010101" pitchFamily="2" charset="-122"/>
              </a:rPr>
              <a:t>（4）控制无关变量：</a:t>
            </a:r>
            <a:br>
              <a:rPr lang="zh-CN" altLang="en-US" sz="3200" b="1" dirty="0">
                <a:latin typeface="宋体" panose="02010600030101010101" pitchFamily="2" charset="-122"/>
                <a:ea typeface="宋体" panose="02010600030101010101" pitchFamily="2" charset="-122"/>
              </a:rPr>
            </a:br>
            <a:br>
              <a:rPr lang="zh-CN" altLang="en-US" sz="3200" b="1" dirty="0">
                <a:latin typeface="宋体" panose="02010600030101010101" pitchFamily="2" charset="-122"/>
                <a:ea typeface="宋体" panose="02010600030101010101" pitchFamily="2" charset="-122"/>
              </a:rPr>
            </a:br>
            <a:endParaRPr lang="zh-CN" altLang="en-US" sz="3200" b="1" dirty="0">
              <a:latin typeface="宋体" panose="02010600030101010101" pitchFamily="2" charset="-122"/>
              <a:ea typeface="宋体" panose="02010600030101010101" pitchFamily="2" charset="-122"/>
            </a:endParaRPr>
          </a:p>
        </p:txBody>
      </p:sp>
      <p:sp>
        <p:nvSpPr>
          <p:cNvPr id="3" name="文本框 2"/>
          <p:cNvSpPr txBox="1"/>
          <p:nvPr/>
        </p:nvSpPr>
        <p:spPr>
          <a:xfrm>
            <a:off x="3039745" y="4526280"/>
            <a:ext cx="8881745" cy="1076325"/>
          </a:xfrm>
          <a:prstGeom prst="rect">
            <a:avLst/>
          </a:prstGeom>
          <a:solidFill>
            <a:schemeClr val="accent6">
              <a:lumMod val="20000"/>
              <a:lumOff val="80000"/>
            </a:schemeClr>
          </a:solidFill>
        </p:spPr>
        <p:txBody>
          <a:bodyPr wrap="square" rtlCol="0">
            <a:spAutoFit/>
          </a:bodyPr>
          <a:lstStyle/>
          <a:p>
            <a:pPr algn="l"/>
            <a:r>
              <a:rPr lang="zh-CN" altLang="en-US" sz="3200">
                <a:sym typeface="+mn-ea"/>
              </a:rPr>
              <a:t>目的是避免实验的偶然性，使实验结果更准确，</a:t>
            </a:r>
            <a:endParaRPr lang="zh-CN" altLang="en-US" sz="3200">
              <a:sym typeface="+mn-ea"/>
            </a:endParaRPr>
          </a:p>
          <a:p>
            <a:pPr algn="l"/>
            <a:r>
              <a:rPr lang="zh-CN" altLang="en-US" sz="3200">
                <a:sym typeface="+mn-ea"/>
              </a:rPr>
              <a:t>更有说服力。</a:t>
            </a:r>
            <a:endParaRPr lang="zh-CN" altLang="en-US" sz="3200"/>
          </a:p>
        </p:txBody>
      </p:sp>
      <p:sp>
        <p:nvSpPr>
          <p:cNvPr id="4" name="文本框 3"/>
          <p:cNvSpPr txBox="1"/>
          <p:nvPr/>
        </p:nvSpPr>
        <p:spPr>
          <a:xfrm>
            <a:off x="3610610" y="5781675"/>
            <a:ext cx="8310880" cy="1076325"/>
          </a:xfrm>
          <a:prstGeom prst="rect">
            <a:avLst/>
          </a:prstGeom>
          <a:solidFill>
            <a:schemeClr val="accent6">
              <a:lumMod val="20000"/>
              <a:lumOff val="80000"/>
            </a:schemeClr>
          </a:solidFill>
        </p:spPr>
        <p:txBody>
          <a:bodyPr wrap="none" rtlCol="0">
            <a:spAutoFit/>
          </a:bodyPr>
          <a:lstStyle/>
          <a:p>
            <a:pPr algn="l"/>
            <a:r>
              <a:rPr lang="zh-CN" altLang="en-US" sz="3200">
                <a:sym typeface="+mn-ea"/>
              </a:rPr>
              <a:t>一般从实验材料、实验方法、实验装置、</a:t>
            </a:r>
            <a:endParaRPr lang="zh-CN" altLang="en-US" sz="3200">
              <a:sym typeface="+mn-ea"/>
            </a:endParaRPr>
          </a:p>
          <a:p>
            <a:pPr algn="l"/>
            <a:r>
              <a:rPr lang="zh-CN" altLang="en-US" sz="3200">
                <a:sym typeface="+mn-ea"/>
              </a:rPr>
              <a:t>实验试剂、实验时间、实验条件等方面考虑。</a:t>
            </a:r>
            <a:endParaRPr lang="zh-CN" altLang="en-US" sz="3200"/>
          </a:p>
        </p:txBody>
      </p:sp>
      <p:sp>
        <p:nvSpPr>
          <p:cNvPr id="5" name="文本框 4"/>
          <p:cNvSpPr txBox="1"/>
          <p:nvPr/>
        </p:nvSpPr>
        <p:spPr>
          <a:xfrm>
            <a:off x="3371215" y="367030"/>
            <a:ext cx="8549640" cy="1076325"/>
          </a:xfrm>
          <a:prstGeom prst="rect">
            <a:avLst/>
          </a:prstGeom>
          <a:solidFill>
            <a:schemeClr val="accent6">
              <a:lumMod val="20000"/>
              <a:lumOff val="80000"/>
            </a:schemeClr>
          </a:solidFill>
        </p:spPr>
        <p:txBody>
          <a:bodyPr wrap="square" rtlCol="0">
            <a:spAutoFit/>
          </a:bodyPr>
          <a:lstStyle/>
          <a:p>
            <a:pPr algn="l"/>
            <a:r>
              <a:rPr lang="zh-CN" altLang="en-US" sz="3200">
                <a:sym typeface="+mn-ea"/>
              </a:rPr>
              <a:t>为进一步的实验摸索条件，检验实验设计的</a:t>
            </a:r>
            <a:endParaRPr lang="zh-CN" altLang="en-US" sz="3200">
              <a:sym typeface="+mn-ea"/>
            </a:endParaRPr>
          </a:p>
          <a:p>
            <a:pPr algn="l"/>
            <a:r>
              <a:rPr lang="zh-CN" altLang="en-US" sz="3200">
                <a:sym typeface="+mn-ea"/>
              </a:rPr>
              <a:t>科学性和可行性，以免盲目实验造成浪费。</a:t>
            </a:r>
            <a:endParaRPr lang="zh-CN" altLang="en-US" sz="3200"/>
          </a:p>
        </p:txBody>
      </p:sp>
      <p:sp>
        <p:nvSpPr>
          <p:cNvPr id="6" name="文本框 5"/>
          <p:cNvSpPr txBox="1"/>
          <p:nvPr/>
        </p:nvSpPr>
        <p:spPr>
          <a:xfrm>
            <a:off x="1984375" y="2150110"/>
            <a:ext cx="9936480" cy="1076325"/>
          </a:xfrm>
          <a:prstGeom prst="rect">
            <a:avLst/>
          </a:prstGeom>
          <a:solidFill>
            <a:schemeClr val="accent6">
              <a:lumMod val="20000"/>
              <a:lumOff val="80000"/>
            </a:schemeClr>
          </a:solidFill>
        </p:spPr>
        <p:txBody>
          <a:bodyPr wrap="square" rtlCol="0">
            <a:spAutoFit/>
          </a:bodyPr>
          <a:lstStyle/>
          <a:p>
            <a:pPr algn="l"/>
            <a:r>
              <a:rPr lang="zh-CN" altLang="en-US" sz="3200">
                <a:sym typeface="+mn-ea"/>
              </a:rPr>
              <a:t>是判断生长素类似物在不同浓度下具有促进或抑制</a:t>
            </a:r>
            <a:endParaRPr lang="zh-CN" altLang="en-US" sz="3200">
              <a:sym typeface="+mn-ea"/>
            </a:endParaRPr>
          </a:p>
          <a:p>
            <a:pPr algn="l"/>
            <a:r>
              <a:rPr lang="zh-CN" altLang="en-US" sz="3200">
                <a:sym typeface="+mn-ea"/>
              </a:rPr>
              <a:t>作用的标准。</a:t>
            </a:r>
            <a:endParaRPr lang="zh-CN" altLang="en-US" sz="3200"/>
          </a:p>
        </p:txBody>
      </p:sp>
      <p:sp>
        <p:nvSpPr>
          <p:cNvPr id="7" name="文本框 6"/>
          <p:cNvSpPr txBox="1"/>
          <p:nvPr/>
        </p:nvSpPr>
        <p:spPr>
          <a:xfrm>
            <a:off x="1984375" y="3366770"/>
            <a:ext cx="9936480" cy="1076325"/>
          </a:xfrm>
          <a:prstGeom prst="rect">
            <a:avLst/>
          </a:prstGeom>
          <a:solidFill>
            <a:schemeClr val="accent6">
              <a:lumMod val="20000"/>
              <a:lumOff val="80000"/>
            </a:schemeClr>
          </a:solidFill>
        </p:spPr>
        <p:txBody>
          <a:bodyPr wrap="square" rtlCol="0">
            <a:spAutoFit/>
          </a:bodyPr>
          <a:lstStyle/>
          <a:p>
            <a:pPr algn="l"/>
            <a:r>
              <a:rPr lang="zh-CN" altLang="en-US" sz="3200">
                <a:sym typeface="+mn-ea"/>
              </a:rPr>
              <a:t>浓度不同的几个实验组之间进行相互对照，</a:t>
            </a:r>
            <a:endParaRPr lang="zh-CN" altLang="en-US" sz="3200">
              <a:sym typeface="+mn-ea"/>
            </a:endParaRPr>
          </a:p>
          <a:p>
            <a:pPr algn="l"/>
            <a:r>
              <a:rPr lang="zh-CN" altLang="en-US" sz="3200">
                <a:sym typeface="+mn-ea"/>
              </a:rPr>
              <a:t>探索最适浓度。</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ldLvl="0" animBg="1"/>
      <p:bldP spid="6"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0121" y="552336"/>
            <a:ext cx="9559835" cy="5573395"/>
          </a:xfrm>
        </p:spPr>
        <p:txBody>
          <a:bodyPr/>
          <a:lstStyle/>
          <a:p>
            <a:pPr>
              <a:lnSpc>
                <a:spcPct val="110000"/>
              </a:lnSpc>
            </a:pPr>
            <a:r>
              <a:rPr lang="zh-CN" altLang="en-US" b="1" dirty="0">
                <a:latin typeface="宋体" panose="02010600030101010101" pitchFamily="2" charset="-122"/>
                <a:ea typeface="宋体" panose="02010600030101010101" pitchFamily="2" charset="-122"/>
              </a:rPr>
              <a:t>例题</a:t>
            </a:r>
            <a:r>
              <a:rPr lang="en-US" altLang="zh-CN" b="1" dirty="0">
                <a:latin typeface="宋体" panose="02010600030101010101" pitchFamily="2" charset="-122"/>
                <a:ea typeface="宋体" panose="02010600030101010101" pitchFamily="2" charset="-122"/>
              </a:rPr>
              <a:t>5</a:t>
            </a:r>
            <a:r>
              <a:rPr lang="zh-CN" altLang="en-US" b="1" dirty="0">
                <a:latin typeface="宋体" panose="02010600030101010101" pitchFamily="2" charset="-122"/>
                <a:ea typeface="宋体" panose="02010600030101010101" pitchFamily="2" charset="-122"/>
              </a:rPr>
              <a:t>：关于“生长素类似物促进插条生根”的实验，下列有关叙述错误的是（   ）</a:t>
            </a:r>
            <a:br>
              <a:rPr lang="zh-CN" altLang="en-US"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A.扦插时常去掉插条成熟叶片，目的是降低蒸腾作用</a:t>
            </a:r>
            <a:br>
              <a:rPr lang="zh-CN" altLang="en-US"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B.用生长素类似物处理插条时，要处理插条的形态学下端，因为这端才能生根</a:t>
            </a:r>
            <a:br>
              <a:rPr lang="zh-CN" altLang="en-US"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C.枝条保留一点芽有利于生根</a:t>
            </a:r>
            <a:br>
              <a:rPr lang="zh-CN" altLang="en-US" b="1" dirty="0">
                <a:latin typeface="宋体" panose="02010600030101010101" pitchFamily="2" charset="-122"/>
                <a:ea typeface="宋体" panose="02010600030101010101" pitchFamily="2" charset="-122"/>
              </a:rPr>
            </a:br>
            <a:r>
              <a:rPr lang="zh-CN" altLang="en-US" b="1" dirty="0">
                <a:latin typeface="宋体" panose="02010600030101010101" pitchFamily="2" charset="-122"/>
                <a:ea typeface="宋体" panose="02010600030101010101" pitchFamily="2" charset="-122"/>
              </a:rPr>
              <a:t>D.选择浸泡法时处理的时间可比沾蘸法处理时间短一点</a:t>
            </a:r>
            <a:endParaRPr lang="zh-CN" altLang="en-US" b="1" dirty="0">
              <a:latin typeface="宋体" panose="02010600030101010101" pitchFamily="2" charset="-122"/>
              <a:ea typeface="宋体" panose="02010600030101010101" pitchFamily="2" charset="-122"/>
            </a:endParaRPr>
          </a:p>
        </p:txBody>
      </p:sp>
      <p:sp>
        <p:nvSpPr>
          <p:cNvPr id="21" name="文本框 20"/>
          <p:cNvSpPr txBox="1"/>
          <p:nvPr/>
        </p:nvSpPr>
        <p:spPr>
          <a:xfrm>
            <a:off x="9204325" y="1209040"/>
            <a:ext cx="549910" cy="706755"/>
          </a:xfrm>
          <a:prstGeom prst="rect">
            <a:avLst/>
          </a:prstGeom>
          <a:noFill/>
        </p:spPr>
        <p:txBody>
          <a:bodyPr wrap="none" rtlCol="0">
            <a:spAutoFit/>
          </a:bodyPr>
          <a:lstStyle/>
          <a:p>
            <a:r>
              <a:rPr lang="en-US" altLang="zh-CN" sz="4000">
                <a:solidFill>
                  <a:srgbClr val="FF0000"/>
                </a:solidFill>
              </a:rPr>
              <a:t>D</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5000" y="92710"/>
            <a:ext cx="9947910" cy="2527935"/>
          </a:xfrm>
        </p:spPr>
        <p:txBody>
          <a:bodyPr wrap="square"/>
          <a:lstStyle/>
          <a:p>
            <a:pPr>
              <a:lnSpc>
                <a:spcPct val="110000"/>
              </a:lnSpc>
            </a:pPr>
            <a:r>
              <a:rPr lang="zh-CN" altLang="en-US" b="1" dirty="0">
                <a:latin typeface="宋体" panose="02010600030101010101" pitchFamily="2" charset="-122"/>
                <a:ea typeface="宋体" panose="02010600030101010101" pitchFamily="2" charset="-122"/>
              </a:rPr>
              <a:t>例题</a:t>
            </a:r>
            <a:r>
              <a:rPr lang="en-US" altLang="zh-CN" b="1" dirty="0">
                <a:latin typeface="宋体" panose="02010600030101010101" pitchFamily="2" charset="-122"/>
                <a:ea typeface="宋体" panose="02010600030101010101" pitchFamily="2" charset="-122"/>
              </a:rPr>
              <a:t>6</a:t>
            </a:r>
            <a:r>
              <a:rPr lang="zh-CN" altLang="en-US" b="1" dirty="0">
                <a:latin typeface="宋体" panose="02010600030101010101" pitchFamily="2" charset="-122"/>
                <a:ea typeface="宋体" panose="02010600030101010101" pitchFamily="2" charset="-122"/>
              </a:rPr>
              <a:t>．(2017·江苏，13)研究小组探究了萘乙酸(NAA)对某果树扦插枝条生根的影响，结果如下图。下列相关叙述正确的是(　　)</a:t>
            </a:r>
            <a:br>
              <a:rPr lang="zh-CN" altLang="en-US" b="1" dirty="0">
                <a:latin typeface="宋体" panose="02010600030101010101" pitchFamily="2" charset="-122"/>
                <a:ea typeface="宋体" panose="02010600030101010101" pitchFamily="2" charset="-122"/>
              </a:rPr>
            </a:br>
            <a:endParaRPr lang="zh-CN" altLang="en-US" b="1" dirty="0">
              <a:latin typeface="宋体" panose="02010600030101010101" pitchFamily="2" charset="-122"/>
              <a:ea typeface="宋体" panose="02010600030101010101" pitchFamily="2" charset="-122"/>
            </a:endParaRPr>
          </a:p>
        </p:txBody>
      </p:sp>
      <p:pic>
        <p:nvPicPr>
          <p:cNvPr id="1073743882" name="图片 6" descr="8-161.TIF"/>
          <p:cNvPicPr>
            <a:picLocks noChangeAspect="1"/>
          </p:cNvPicPr>
          <p:nvPr/>
        </p:nvPicPr>
        <p:blipFill>
          <a:blip r:embed="rId1" r:link="rId2"/>
          <a:stretch>
            <a:fillRect/>
          </a:stretch>
        </p:blipFill>
        <p:spPr>
          <a:xfrm>
            <a:off x="-38735" y="1967230"/>
            <a:ext cx="4334510" cy="4881880"/>
          </a:xfrm>
          <a:prstGeom prst="rect">
            <a:avLst/>
          </a:prstGeom>
          <a:noFill/>
          <a:ln w="9525">
            <a:noFill/>
          </a:ln>
        </p:spPr>
      </p:pic>
      <p:sp>
        <p:nvSpPr>
          <p:cNvPr id="3" name="文本框 2"/>
          <p:cNvSpPr txBox="1"/>
          <p:nvPr/>
        </p:nvSpPr>
        <p:spPr>
          <a:xfrm>
            <a:off x="4526915" y="2620645"/>
            <a:ext cx="7665085" cy="2848610"/>
          </a:xfrm>
          <a:prstGeom prst="rect">
            <a:avLst/>
          </a:prstGeom>
          <a:noFill/>
        </p:spPr>
        <p:txBody>
          <a:bodyPr wrap="none" rtlCol="0">
            <a:spAutoFit/>
          </a:bodyPr>
          <a:lstStyle/>
          <a:p>
            <a:pPr algn="l">
              <a:lnSpc>
                <a:spcPct val="140000"/>
              </a:lnSpc>
            </a:pPr>
            <a:r>
              <a:rPr lang="zh-CN" altLang="en-US" sz="3200" dirty="0">
                <a:sym typeface="+mn-ea"/>
              </a:rPr>
              <a:t>A．自变量是NAA，因变量是平均生根数</a:t>
            </a:r>
            <a:br>
              <a:rPr lang="zh-CN" altLang="en-US" sz="3200" dirty="0">
                <a:sym typeface="+mn-ea"/>
              </a:rPr>
            </a:br>
            <a:r>
              <a:rPr lang="zh-CN" altLang="en-US" sz="3200" dirty="0">
                <a:sym typeface="+mn-ea"/>
              </a:rPr>
              <a:t>B．不同浓度的NAA 均提高了插条生根率</a:t>
            </a:r>
            <a:br>
              <a:rPr lang="zh-CN" altLang="en-US" sz="3200" dirty="0">
                <a:sym typeface="+mn-ea"/>
              </a:rPr>
            </a:br>
            <a:r>
              <a:rPr lang="zh-CN" altLang="en-US" sz="3200" dirty="0">
                <a:sym typeface="+mn-ea"/>
              </a:rPr>
              <a:t>C．生产上应优选320 mg/L NAA 处理插条</a:t>
            </a:r>
            <a:br>
              <a:rPr lang="zh-CN" altLang="en-US" sz="3200" dirty="0">
                <a:sym typeface="+mn-ea"/>
              </a:rPr>
            </a:br>
            <a:r>
              <a:rPr lang="zh-CN" altLang="en-US" sz="3200" dirty="0">
                <a:sym typeface="+mn-ea"/>
              </a:rPr>
              <a:t>D．400 mg/L NAA 具有增加生根数的效应</a:t>
            </a:r>
            <a:endParaRPr lang="zh-CN" altLang="en-US" sz="3200" dirty="0">
              <a:sym typeface="+mn-ea"/>
            </a:endParaRPr>
          </a:p>
        </p:txBody>
      </p:sp>
      <p:sp>
        <p:nvSpPr>
          <p:cNvPr id="21" name="文本框 20"/>
          <p:cNvSpPr txBox="1"/>
          <p:nvPr/>
        </p:nvSpPr>
        <p:spPr>
          <a:xfrm>
            <a:off x="8287145" y="1388745"/>
            <a:ext cx="549910" cy="706755"/>
          </a:xfrm>
          <a:prstGeom prst="rect">
            <a:avLst/>
          </a:prstGeom>
          <a:noFill/>
        </p:spPr>
        <p:txBody>
          <a:bodyPr wrap="none" rtlCol="0">
            <a:spAutoFit/>
          </a:bodyPr>
          <a:lstStyle/>
          <a:p>
            <a:r>
              <a:rPr lang="en-US" altLang="zh-CN" sz="4000" dirty="0">
                <a:solidFill>
                  <a:srgbClr val="FF0000"/>
                </a:solidFill>
              </a:rPr>
              <a:t>D</a:t>
            </a:r>
            <a:endParaRPr lang="en-US" altLang="zh-CN" sz="4000" dirty="0">
              <a:solidFill>
                <a:srgbClr val="FF0000"/>
              </a:solidFill>
            </a:endParaRPr>
          </a:p>
        </p:txBody>
      </p:sp>
      <p:cxnSp>
        <p:nvCxnSpPr>
          <p:cNvPr id="4" name="直接连接符 3"/>
          <p:cNvCxnSpPr/>
          <p:nvPr/>
        </p:nvCxnSpPr>
        <p:spPr>
          <a:xfrm>
            <a:off x="554355" y="4402455"/>
            <a:ext cx="3147695" cy="107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省实校徽确认稿_00"/>
          <p:cNvPicPr>
            <a:picLocks noChangeAspect="1"/>
          </p:cNvPicPr>
          <p:nvPr/>
        </p:nvPicPr>
        <p:blipFill>
          <a:blip r:embed="rId1" cstate="print"/>
          <a:stretch>
            <a:fillRect/>
          </a:stretch>
        </p:blipFill>
        <p:spPr>
          <a:xfrm>
            <a:off x="202796" y="231083"/>
            <a:ext cx="1383665" cy="1266190"/>
          </a:xfrm>
          <a:prstGeom prst="rect">
            <a:avLst/>
          </a:prstGeom>
        </p:spPr>
      </p:pic>
      <p:sp>
        <p:nvSpPr>
          <p:cNvPr id="5" name="标题 4"/>
          <p:cNvSpPr>
            <a:spLocks noGrp="1"/>
          </p:cNvSpPr>
          <p:nvPr>
            <p:ph type="ctrTitle"/>
          </p:nvPr>
        </p:nvSpPr>
        <p:spPr>
          <a:xfrm>
            <a:off x="2391138" y="940993"/>
            <a:ext cx="9144000" cy="838835"/>
          </a:xfrm>
        </p:spPr>
        <p:txBody>
          <a:bodyPr/>
          <a:lstStyle/>
          <a:p>
            <a:r>
              <a:rPr lang="zh-CN" altLang="en-US" dirty="0">
                <a:effectLst>
                  <a:outerShdw blurRad="38100" dist="19050" dir="2700000" algn="tl" rotWithShape="0">
                    <a:schemeClr val="dk1">
                      <a:alpha val="40000"/>
                    </a:schemeClr>
                  </a:outerShdw>
                </a:effectLst>
                <a:latin typeface="+mj-ea"/>
                <a:ea typeface="+mj-ea"/>
                <a:sym typeface="+mn-ea"/>
              </a:rPr>
              <a:t>第</a:t>
            </a:r>
            <a:r>
              <a:rPr lang="en-US" altLang="zh-CN" dirty="0">
                <a:effectLst>
                  <a:outerShdw blurRad="38100" dist="19050" dir="2700000" algn="tl" rotWithShape="0">
                    <a:schemeClr val="dk1">
                      <a:alpha val="40000"/>
                    </a:schemeClr>
                  </a:outerShdw>
                </a:effectLst>
                <a:latin typeface="+mj-ea"/>
                <a:ea typeface="+mj-ea"/>
                <a:sym typeface="+mn-ea"/>
              </a:rPr>
              <a:t>27</a:t>
            </a:r>
            <a:r>
              <a:rPr lang="zh-CN" altLang="en-US" dirty="0">
                <a:effectLst>
                  <a:outerShdw blurRad="38100" dist="19050" dir="2700000" algn="tl" rotWithShape="0">
                    <a:schemeClr val="dk1">
                      <a:alpha val="40000"/>
                    </a:schemeClr>
                  </a:outerShdw>
                </a:effectLst>
                <a:latin typeface="+mj-ea"/>
                <a:ea typeface="+mj-ea"/>
                <a:sym typeface="+mn-ea"/>
              </a:rPr>
              <a:t>讲  植物激素调节</a:t>
            </a:r>
            <a:r>
              <a:rPr lang="en-US" altLang="zh-CN" dirty="0">
                <a:effectLst>
                  <a:outerShdw blurRad="38100" dist="19050" dir="2700000" algn="tl" rotWithShape="0">
                    <a:schemeClr val="dk1">
                      <a:alpha val="40000"/>
                    </a:schemeClr>
                  </a:outerShdw>
                </a:effectLst>
                <a:latin typeface="+mj-ea"/>
                <a:ea typeface="+mj-ea"/>
                <a:sym typeface="+mn-ea"/>
              </a:rPr>
              <a:t>2</a:t>
            </a:r>
            <a:endParaRPr lang="zh-CN" altLang="en-US"/>
          </a:p>
        </p:txBody>
      </p:sp>
      <p:sp>
        <p:nvSpPr>
          <p:cNvPr id="7" name="文本框 6"/>
          <p:cNvSpPr txBox="1"/>
          <p:nvPr/>
        </p:nvSpPr>
        <p:spPr>
          <a:xfrm>
            <a:off x="2487295" y="4253865"/>
            <a:ext cx="10327640" cy="1863725"/>
          </a:xfrm>
          <a:prstGeom prst="rect">
            <a:avLst/>
          </a:prstGeom>
          <a:noFill/>
        </p:spPr>
        <p:txBody>
          <a:bodyPr wrap="square" rtlCol="0" anchor="t">
            <a:spAutoFit/>
          </a:bodyPr>
          <a:lstStyle/>
          <a:p>
            <a:pPr algn="l">
              <a:lnSpc>
                <a:spcPct val="160000"/>
              </a:lnSpc>
            </a:pPr>
            <a:r>
              <a:rPr sz="3600" b="1" dirty="0">
                <a:solidFill>
                  <a:schemeClr val="bg1"/>
                </a:solidFill>
                <a:latin typeface="华文中宋" panose="02010600040101010101" charset="-122"/>
                <a:ea typeface="华文中宋" panose="02010600040101010101" charset="-122"/>
                <a:cs typeface="华文中宋" panose="02010600040101010101" charset="-122"/>
                <a:sym typeface="+mn-ea"/>
              </a:rPr>
              <a:t>考点四　</a:t>
            </a:r>
            <a:r>
              <a:rPr lang="zh-CN" sz="3600" b="1" dirty="0">
                <a:solidFill>
                  <a:schemeClr val="bg1"/>
                </a:solidFill>
                <a:latin typeface="华文中宋" panose="02010600040101010101" charset="-122"/>
                <a:ea typeface="华文中宋" panose="02010600040101010101" charset="-122"/>
                <a:cs typeface="华文中宋" panose="02010600040101010101" charset="-122"/>
                <a:sym typeface="+mn-ea"/>
              </a:rPr>
              <a:t>实验：</a:t>
            </a:r>
            <a:r>
              <a:rPr sz="3600" b="1" dirty="0">
                <a:solidFill>
                  <a:schemeClr val="bg1"/>
                </a:solidFill>
                <a:latin typeface="华文中宋" panose="02010600040101010101" charset="-122"/>
                <a:ea typeface="华文中宋" panose="02010600040101010101" charset="-122"/>
                <a:cs typeface="华文中宋" panose="02010600040101010101" charset="-122"/>
                <a:sym typeface="+mn-ea"/>
              </a:rPr>
              <a:t>探索生长素类似物促进插</a:t>
            </a:r>
            <a:endParaRPr sz="3600" b="1" dirty="0">
              <a:solidFill>
                <a:schemeClr val="bg1"/>
              </a:solidFill>
              <a:latin typeface="华文中宋" panose="02010600040101010101" charset="-122"/>
              <a:ea typeface="华文中宋" panose="02010600040101010101" charset="-122"/>
              <a:cs typeface="华文中宋" panose="02010600040101010101" charset="-122"/>
              <a:sym typeface="+mn-ea"/>
            </a:endParaRPr>
          </a:p>
          <a:p>
            <a:pPr algn="l">
              <a:lnSpc>
                <a:spcPct val="160000"/>
              </a:lnSpc>
            </a:pPr>
            <a:r>
              <a:rPr sz="3600" b="1" dirty="0">
                <a:solidFill>
                  <a:schemeClr val="bg1"/>
                </a:solidFill>
                <a:latin typeface="华文中宋" panose="02010600040101010101" charset="-122"/>
                <a:ea typeface="华文中宋" panose="02010600040101010101" charset="-122"/>
                <a:cs typeface="华文中宋" panose="02010600040101010101" charset="-122"/>
                <a:sym typeface="+mn-ea"/>
              </a:rPr>
              <a:t>            条生根的最适浓度</a:t>
            </a:r>
            <a:r>
              <a:rPr lang="en-US" sz="3600" b="1" dirty="0">
                <a:solidFill>
                  <a:schemeClr val="bg1"/>
                </a:solidFill>
                <a:latin typeface="华文中宋" panose="02010600040101010101" charset="-122"/>
                <a:ea typeface="华文中宋" panose="02010600040101010101" charset="-122"/>
                <a:cs typeface="华文中宋" panose="02010600040101010101" charset="-122"/>
                <a:sym typeface="+mn-ea"/>
              </a:rPr>
              <a:t>(Ⅱ)</a:t>
            </a:r>
            <a:endParaRPr lang="en-US" altLang="en-US" sz="3600" b="1" dirty="0">
              <a:solidFill>
                <a:schemeClr val="bg1"/>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2511425" y="2265680"/>
            <a:ext cx="10855960" cy="1863725"/>
          </a:xfrm>
          <a:prstGeom prst="rect">
            <a:avLst/>
          </a:prstGeom>
          <a:noFill/>
        </p:spPr>
        <p:txBody>
          <a:bodyPr wrap="square" rtlCol="0">
            <a:spAutoFit/>
          </a:bodyPr>
          <a:lstStyle/>
          <a:p>
            <a:pPr algn="l">
              <a:lnSpc>
                <a:spcPct val="160000"/>
              </a:lnSpc>
            </a:pPr>
            <a:r>
              <a:rPr sz="3600" b="1" dirty="0">
                <a:solidFill>
                  <a:schemeClr val="bg1"/>
                </a:solidFill>
                <a:latin typeface="华文中宋" panose="02010600040101010101" charset="-122"/>
                <a:ea typeface="华文中宋" panose="02010600040101010101" charset="-122"/>
                <a:cs typeface="华文中宋" panose="02010600040101010101" charset="-122"/>
                <a:sym typeface="+mn-ea"/>
              </a:rPr>
              <a:t>考点三  其他植物激素及植物生长调节剂</a:t>
            </a:r>
            <a:endParaRPr sz="3600" b="1" dirty="0">
              <a:solidFill>
                <a:schemeClr val="bg1"/>
              </a:solidFill>
              <a:latin typeface="华文中宋" panose="02010600040101010101" charset="-122"/>
              <a:ea typeface="华文中宋" panose="02010600040101010101" charset="-122"/>
              <a:cs typeface="华文中宋" panose="02010600040101010101" charset="-122"/>
              <a:sym typeface="+mn-ea"/>
            </a:endParaRPr>
          </a:p>
          <a:p>
            <a:pPr algn="l">
              <a:lnSpc>
                <a:spcPct val="160000"/>
              </a:lnSpc>
            </a:pPr>
            <a:r>
              <a:rPr sz="3600" b="1" dirty="0">
                <a:solidFill>
                  <a:schemeClr val="bg1"/>
                </a:solidFill>
                <a:latin typeface="华文中宋" panose="02010600040101010101" charset="-122"/>
                <a:ea typeface="华文中宋" panose="02010600040101010101" charset="-122"/>
                <a:cs typeface="华文中宋" panose="02010600040101010101" charset="-122"/>
                <a:sym typeface="+mn-ea"/>
              </a:rPr>
              <a:t>             的应用</a:t>
            </a:r>
            <a:r>
              <a:rPr lang="en-US" sz="3600" b="1" dirty="0">
                <a:solidFill>
                  <a:schemeClr val="bg1"/>
                </a:solidFill>
                <a:latin typeface="华文中宋" panose="02010600040101010101" charset="-122"/>
                <a:ea typeface="华文中宋" panose="02010600040101010101" charset="-122"/>
                <a:cs typeface="华文中宋" panose="02010600040101010101" charset="-122"/>
                <a:sym typeface="+mn-ea"/>
              </a:rPr>
              <a:t>(Ⅱ)</a:t>
            </a:r>
            <a:endParaRPr lang="en-US" altLang="en-US" sz="3600" b="1" dirty="0">
              <a:solidFill>
                <a:schemeClr val="bg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826895" y="-81980"/>
            <a:ext cx="10142855" cy="1865126"/>
          </a:xfrm>
        </p:spPr>
        <p:txBody>
          <a:bodyPr wrap="square"/>
          <a:lstStyle/>
          <a:p>
            <a:r>
              <a:rPr lang="zh-CN" altLang="en-US" sz="3200" b="1" dirty="0">
                <a:latin typeface="宋体" panose="02010600030101010101" pitchFamily="2" charset="-122"/>
                <a:ea typeface="宋体" panose="02010600030101010101" pitchFamily="2" charset="-122"/>
              </a:rPr>
              <a:t>例题</a:t>
            </a:r>
            <a:r>
              <a:rPr lang="en-US" altLang="zh-CN" sz="3200" b="1" dirty="0">
                <a:latin typeface="宋体" panose="02010600030101010101" pitchFamily="2" charset="-122"/>
                <a:ea typeface="宋体" panose="02010600030101010101" pitchFamily="2" charset="-122"/>
              </a:rPr>
              <a:t>7</a:t>
            </a:r>
            <a:r>
              <a:rPr lang="zh-CN" altLang="en-US" sz="3200" b="1" dirty="0">
                <a:latin typeface="宋体" panose="02010600030101010101" pitchFamily="2" charset="-122"/>
                <a:ea typeface="宋体" panose="02010600030101010101" pitchFamily="2" charset="-122"/>
              </a:rPr>
              <a:t>.（2011•江苏）人工合成的植物激素类似物常用于生产实践。某课题组研究了激素类似物甲和激素类似物乙对微型月季生根和侧芽生长的影响，请回答下列问题：</a:t>
            </a:r>
            <a:endParaRPr lang="zh-CN" altLang="en-US" sz="3200" b="1" dirty="0">
              <a:latin typeface="宋体" panose="02010600030101010101" pitchFamily="2" charset="-122"/>
              <a:ea typeface="宋体" panose="02010600030101010101" pitchFamily="2" charset="-122"/>
            </a:endParaRPr>
          </a:p>
        </p:txBody>
      </p:sp>
      <p:pic>
        <p:nvPicPr>
          <p:cNvPr id="2" name="图片 20" descr="菁优网：http://www.jyeoo.com"/>
          <p:cNvPicPr>
            <a:picLocks noChangeAspect="1"/>
          </p:cNvPicPr>
          <p:nvPr/>
        </p:nvPicPr>
        <p:blipFill>
          <a:blip r:embed="rId1"/>
          <a:stretch>
            <a:fillRect/>
          </a:stretch>
        </p:blipFill>
        <p:spPr>
          <a:xfrm>
            <a:off x="2684145" y="1587500"/>
            <a:ext cx="8238490" cy="2578735"/>
          </a:xfrm>
          <a:prstGeom prst="rect">
            <a:avLst/>
          </a:prstGeom>
          <a:noFill/>
          <a:ln w="9525">
            <a:noFill/>
          </a:ln>
        </p:spPr>
      </p:pic>
      <p:sp>
        <p:nvSpPr>
          <p:cNvPr id="102" name="文本框 101"/>
          <p:cNvSpPr txBox="1"/>
          <p:nvPr/>
        </p:nvSpPr>
        <p:spPr>
          <a:xfrm>
            <a:off x="0" y="4394835"/>
            <a:ext cx="12192000" cy="2460625"/>
          </a:xfrm>
          <a:prstGeom prst="rect">
            <a:avLst/>
          </a:prstGeom>
          <a:solidFill>
            <a:schemeClr val="bg1"/>
          </a:solidFill>
          <a:ln w="9525">
            <a:noFill/>
          </a:ln>
        </p:spPr>
        <p:txBody>
          <a:bodyPr wrap="square">
            <a:spAutoFit/>
          </a:bodyPr>
          <a:lstStyle/>
          <a:p>
            <a:pPr indent="0">
              <a:lnSpc>
                <a:spcPct val="110000"/>
              </a:lnSpc>
            </a:pPr>
            <a:r>
              <a:rPr lang="zh-CN" sz="2800" b="1">
                <a:ea typeface="宋体" panose="02010600030101010101" pitchFamily="2" charset="-122"/>
              </a:rPr>
              <a:t>（1）由图1得出的初步结论是：甲和乙对微型月季插条生根的影响分别是</a:t>
            </a:r>
            <a:r>
              <a:rPr lang="zh-CN" sz="2800" b="1" u="sng">
                <a:ea typeface="宋体" panose="02010600030101010101" pitchFamily="2" charset="-122"/>
              </a:rPr>
              <a:t>　</a:t>
            </a:r>
            <a:r>
              <a:rPr lang="en-US" sz="2800" b="1" u="sng">
                <a:latin typeface="宋体" panose="02010600030101010101" pitchFamily="2" charset="-122"/>
                <a:ea typeface="宋体" panose="02010600030101010101" pitchFamily="2" charset="-122"/>
              </a:rPr>
              <a:t>  </a:t>
            </a:r>
            <a:r>
              <a:rPr lang="zh-CN" sz="2800" b="1" u="sng">
                <a:ea typeface="宋体" panose="02010600030101010101" pitchFamily="2" charset="-122"/>
              </a:rPr>
              <a:t>　                </a:t>
            </a:r>
            <a:r>
              <a:rPr lang="zh-CN" sz="2800" b="1">
                <a:ea typeface="宋体" panose="02010600030101010101" pitchFamily="2" charset="-122"/>
              </a:rPr>
              <a:t>、</a:t>
            </a:r>
            <a:r>
              <a:rPr lang="zh-CN" sz="2800" b="1" u="sng">
                <a:ea typeface="宋体" panose="02010600030101010101" pitchFamily="2" charset="-122"/>
              </a:rPr>
              <a:t>　</a:t>
            </a:r>
            <a:r>
              <a:rPr lang="en-US" sz="2800" b="1" u="sng">
                <a:latin typeface="宋体" panose="02010600030101010101" pitchFamily="2" charset="-122"/>
                <a:ea typeface="宋体" panose="02010600030101010101" pitchFamily="2" charset="-122"/>
              </a:rPr>
              <a:t>  </a:t>
            </a:r>
            <a:r>
              <a:rPr lang="zh-CN" sz="2800" b="1" u="sng">
                <a:ea typeface="宋体" panose="02010600030101010101" pitchFamily="2" charset="-122"/>
              </a:rPr>
              <a:t>　            </a:t>
            </a:r>
            <a:r>
              <a:rPr lang="zh-CN" sz="2800" b="1">
                <a:ea typeface="宋体" panose="02010600030101010101" pitchFamily="2" charset="-122"/>
              </a:rPr>
              <a:t>。</a:t>
            </a:r>
            <a:endParaRPr lang="zh-CN" sz="2800" b="1">
              <a:ea typeface="宋体" panose="02010600030101010101" pitchFamily="2" charset="-122"/>
            </a:endParaRPr>
          </a:p>
          <a:p>
            <a:r>
              <a:rPr lang="zh-CN" sz="2800" b="1">
                <a:ea typeface="宋体" panose="02010600030101010101" pitchFamily="2" charset="-122"/>
              </a:rPr>
              <a:t>（2）由图1的结果</a:t>
            </a:r>
            <a:r>
              <a:rPr lang="zh-CN" sz="2800" b="1" u="sng">
                <a:ea typeface="宋体" panose="02010600030101010101" pitchFamily="2" charset="-122"/>
              </a:rPr>
              <a:t>　</a:t>
            </a:r>
            <a:r>
              <a:rPr lang="en-US" sz="2800" b="1" u="sng">
                <a:latin typeface="宋体" panose="02010600030101010101" pitchFamily="2" charset="-122"/>
                <a:ea typeface="宋体" panose="02010600030101010101" pitchFamily="2" charset="-122"/>
              </a:rPr>
              <a:t> </a:t>
            </a:r>
            <a:r>
              <a:rPr lang="zh-CN" sz="2800" b="1" u="sng">
                <a:ea typeface="宋体" panose="02010600030101010101" pitchFamily="2" charset="-122"/>
              </a:rPr>
              <a:t>　</a:t>
            </a:r>
            <a:r>
              <a:rPr lang="zh-CN" sz="2800" b="1">
                <a:ea typeface="宋体" panose="02010600030101010101" pitchFamily="2" charset="-122"/>
              </a:rPr>
              <a:t>（填“能”或“不能”）判断0.5umol/L的激素类似物乙对生根的影响。为探究0.5umol/L的激素类似物甲和0.5umol/L的激素类似物乙对微型月季插条生根的复合影响，应设计</a:t>
            </a:r>
            <a:r>
              <a:rPr lang="zh-CN" sz="2800" b="1" u="sng">
                <a:ea typeface="宋体" panose="02010600030101010101" pitchFamily="2" charset="-122"/>
              </a:rPr>
              <a:t>　　</a:t>
            </a:r>
            <a:r>
              <a:rPr lang="zh-CN" sz="2800" b="1">
                <a:ea typeface="宋体" panose="02010600030101010101" pitchFamily="2" charset="-122"/>
              </a:rPr>
              <a:t>种培养基。</a:t>
            </a:r>
            <a:endParaRPr lang="zh-CN" altLang="en-US" sz="2800" b="1">
              <a:ea typeface="宋体" panose="02010600030101010101" pitchFamily="2" charset="-122"/>
            </a:endParaRPr>
          </a:p>
        </p:txBody>
      </p:sp>
      <p:sp>
        <p:nvSpPr>
          <p:cNvPr id="3" name="文本框 2"/>
          <p:cNvSpPr txBox="1"/>
          <p:nvPr/>
        </p:nvSpPr>
        <p:spPr>
          <a:xfrm>
            <a:off x="181292" y="4812982"/>
            <a:ext cx="4474845" cy="583565"/>
          </a:xfrm>
          <a:prstGeom prst="rect">
            <a:avLst/>
          </a:prstGeom>
          <a:noFill/>
        </p:spPr>
        <p:txBody>
          <a:bodyPr wrap="none" rtlCol="0">
            <a:spAutoFit/>
          </a:bodyPr>
          <a:lstStyle/>
          <a:p>
            <a:pPr algn="l"/>
            <a:r>
              <a:rPr lang="zh-CN" sz="3200" b="1" dirty="0">
                <a:solidFill>
                  <a:srgbClr val="FF0000"/>
                </a:solidFill>
                <a:ea typeface="宋体" panose="02010600030101010101" pitchFamily="2" charset="-122"/>
                <a:sym typeface="+mn-ea"/>
              </a:rPr>
              <a:t>促进生根</a:t>
            </a:r>
            <a:r>
              <a:rPr lang="en-US" sz="3200" b="1" dirty="0">
                <a:solidFill>
                  <a:srgbClr val="FF0000"/>
                </a:solidFill>
                <a:latin typeface="宋体" panose="02010600030101010101" pitchFamily="2" charset="-122"/>
                <a:ea typeface="宋体" panose="02010600030101010101" pitchFamily="2" charset="-122"/>
                <a:sym typeface="+mn-ea"/>
              </a:rPr>
              <a:t>     </a:t>
            </a:r>
            <a:r>
              <a:rPr lang="zh-CN" sz="3200" b="1" dirty="0">
                <a:solidFill>
                  <a:srgbClr val="FF0000"/>
                </a:solidFill>
                <a:ea typeface="宋体" panose="02010600030101010101" pitchFamily="2" charset="-122"/>
                <a:sym typeface="+mn-ea"/>
              </a:rPr>
              <a:t>抑制生根</a:t>
            </a:r>
            <a:r>
              <a:rPr lang="en-US" sz="3200" b="1" dirty="0">
                <a:solidFill>
                  <a:srgbClr val="FF0000"/>
                </a:solidFill>
                <a:latin typeface="宋体" panose="02010600030101010101" pitchFamily="2" charset="-122"/>
                <a:ea typeface="宋体" panose="02010600030101010101" pitchFamily="2" charset="-122"/>
                <a:sym typeface="+mn-ea"/>
              </a:rPr>
              <a:t> </a:t>
            </a:r>
            <a:endParaRPr lang="en-US" altLang="en-US" sz="3200" b="1" dirty="0">
              <a:solidFill>
                <a:srgbClr val="FF0000"/>
              </a:solidFill>
              <a:latin typeface="宋体" panose="02010600030101010101" pitchFamily="2" charset="-122"/>
              <a:ea typeface="宋体" panose="02010600030101010101" pitchFamily="2" charset="-122"/>
            </a:endParaRPr>
          </a:p>
        </p:txBody>
      </p:sp>
      <p:sp>
        <p:nvSpPr>
          <p:cNvPr id="5" name="文本框 4"/>
          <p:cNvSpPr txBox="1"/>
          <p:nvPr/>
        </p:nvSpPr>
        <p:spPr>
          <a:xfrm>
            <a:off x="2909141" y="5227595"/>
            <a:ext cx="999490" cy="583565"/>
          </a:xfrm>
          <a:prstGeom prst="rect">
            <a:avLst/>
          </a:prstGeom>
          <a:noFill/>
        </p:spPr>
        <p:txBody>
          <a:bodyPr wrap="none" rtlCol="0">
            <a:spAutoFit/>
          </a:bodyPr>
          <a:lstStyle/>
          <a:p>
            <a:pPr algn="l"/>
            <a:r>
              <a:rPr lang="zh-CN" sz="3200" b="1">
                <a:solidFill>
                  <a:srgbClr val="FF0000"/>
                </a:solidFill>
                <a:ea typeface="宋体" panose="02010600030101010101" pitchFamily="2" charset="-122"/>
                <a:sym typeface="+mn-ea"/>
              </a:rPr>
              <a:t>不能</a:t>
            </a:r>
            <a:endParaRPr lang="en-US" altLang="en-US" sz="3200" b="1">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7505923" y="6106366"/>
            <a:ext cx="387985" cy="583565"/>
          </a:xfrm>
          <a:prstGeom prst="rect">
            <a:avLst/>
          </a:prstGeom>
          <a:noFill/>
        </p:spPr>
        <p:txBody>
          <a:bodyPr wrap="none" rtlCol="0">
            <a:spAutoFit/>
          </a:bodyPr>
          <a:lstStyle/>
          <a:p>
            <a:pPr algn="l"/>
            <a:r>
              <a:rPr lang="en-US" sz="3200" b="1" dirty="0">
                <a:solidFill>
                  <a:srgbClr val="FF0000"/>
                </a:solidFill>
                <a:latin typeface="宋体" panose="02010600030101010101" pitchFamily="2" charset="-122"/>
                <a:ea typeface="宋体" panose="02010600030101010101" pitchFamily="2" charset="-122"/>
                <a:sym typeface="+mn-ea"/>
              </a:rPr>
              <a:t>4</a:t>
            </a:r>
            <a:endParaRPr lang="en-US" altLang="en-US" sz="3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843370" y="0"/>
            <a:ext cx="10142855" cy="1865126"/>
          </a:xfrm>
        </p:spPr>
        <p:txBody>
          <a:bodyPr wrap="square"/>
          <a:lstStyle/>
          <a:p>
            <a:r>
              <a:rPr lang="zh-CN" altLang="en-US" sz="3200" b="1" dirty="0">
                <a:latin typeface="宋体" panose="02010600030101010101" pitchFamily="2" charset="-122"/>
                <a:ea typeface="宋体" panose="02010600030101010101" pitchFamily="2" charset="-122"/>
              </a:rPr>
              <a:t>例题</a:t>
            </a:r>
            <a:r>
              <a:rPr lang="en-US" altLang="zh-CN" sz="3200" b="1" dirty="0">
                <a:latin typeface="宋体" panose="02010600030101010101" pitchFamily="2" charset="-122"/>
                <a:ea typeface="宋体" panose="02010600030101010101" pitchFamily="2" charset="-122"/>
              </a:rPr>
              <a:t>7</a:t>
            </a:r>
            <a:r>
              <a:rPr lang="zh-CN" altLang="en-US" sz="3200" b="1" dirty="0">
                <a:latin typeface="宋体" panose="02010600030101010101" pitchFamily="2" charset="-122"/>
                <a:ea typeface="宋体" panose="02010600030101010101" pitchFamily="2" charset="-122"/>
              </a:rPr>
              <a:t>.（2011•江苏）人工合成的植物激素类似物常用于生产实践。某课题组研究了激素类似物甲和激素类似物乙对微型月季生根和侧芽生长的影响，请回答下列问题：</a:t>
            </a:r>
            <a:endParaRPr lang="zh-CN" altLang="en-US" sz="3200" b="1" dirty="0">
              <a:latin typeface="宋体" panose="02010600030101010101" pitchFamily="2" charset="-122"/>
              <a:ea typeface="宋体" panose="02010600030101010101" pitchFamily="2" charset="-122"/>
            </a:endParaRPr>
          </a:p>
        </p:txBody>
      </p:sp>
      <p:pic>
        <p:nvPicPr>
          <p:cNvPr id="2" name="图片 20" descr="菁优网：http://www.jyeoo.com"/>
          <p:cNvPicPr>
            <a:picLocks noChangeAspect="1"/>
          </p:cNvPicPr>
          <p:nvPr/>
        </p:nvPicPr>
        <p:blipFill>
          <a:blip r:embed="rId1"/>
          <a:stretch>
            <a:fillRect/>
          </a:stretch>
        </p:blipFill>
        <p:spPr>
          <a:xfrm>
            <a:off x="2242820" y="1783146"/>
            <a:ext cx="8679815" cy="2578735"/>
          </a:xfrm>
          <a:prstGeom prst="rect">
            <a:avLst/>
          </a:prstGeom>
          <a:noFill/>
          <a:ln w="9525">
            <a:noFill/>
          </a:ln>
        </p:spPr>
      </p:pic>
      <p:sp>
        <p:nvSpPr>
          <p:cNvPr id="3" name="文本框 2"/>
          <p:cNvSpPr txBox="1"/>
          <p:nvPr/>
        </p:nvSpPr>
        <p:spPr>
          <a:xfrm>
            <a:off x="0" y="4313555"/>
            <a:ext cx="12192000" cy="3182410"/>
          </a:xfrm>
          <a:prstGeom prst="rect">
            <a:avLst/>
          </a:prstGeom>
          <a:solidFill>
            <a:schemeClr val="bg1"/>
          </a:solidFill>
          <a:ln w="9525">
            <a:noFill/>
          </a:ln>
        </p:spPr>
        <p:txBody>
          <a:bodyPr wrap="square">
            <a:spAutoFit/>
          </a:bodyPr>
          <a:lstStyle/>
          <a:p>
            <a:pPr indent="0">
              <a:lnSpc>
                <a:spcPct val="120000"/>
              </a:lnSpc>
            </a:pPr>
            <a:r>
              <a:rPr lang="zh-CN" sz="2800" b="1" dirty="0">
                <a:ea typeface="宋体" panose="02010600030101010101" pitchFamily="2" charset="-122"/>
              </a:rPr>
              <a:t>（3）已知甲为生长素类似物，图2为其X、Y和Z三中浓度下对微型月季茎段侧芽生长的影响，则：①X浓度的甲对微型月季茎段侧芽生长具有</a:t>
            </a:r>
            <a:r>
              <a:rPr lang="zh-CN" sz="2800" b="1" u="sng" dirty="0">
                <a:ea typeface="宋体" panose="02010600030101010101" pitchFamily="2" charset="-122"/>
              </a:rPr>
              <a:t>　</a:t>
            </a:r>
            <a:r>
              <a:rPr lang="en-US" sz="2800" b="1" u="sng" dirty="0">
                <a:latin typeface="宋体" panose="02010600030101010101" pitchFamily="2" charset="-122"/>
                <a:ea typeface="宋体" panose="02010600030101010101" pitchFamily="2" charset="-122"/>
              </a:rPr>
              <a:t>   </a:t>
            </a:r>
            <a:r>
              <a:rPr lang="zh-CN" sz="2800" b="1" dirty="0">
                <a:ea typeface="宋体" panose="02010600030101010101" pitchFamily="2" charset="-122"/>
              </a:rPr>
              <a:t>作用。</a:t>
            </a:r>
            <a:endParaRPr lang="zh-CN" sz="2800" b="1" dirty="0">
              <a:ea typeface="宋体" panose="02010600030101010101" pitchFamily="2" charset="-122"/>
            </a:endParaRPr>
          </a:p>
          <a:p>
            <a:pPr indent="0">
              <a:lnSpc>
                <a:spcPct val="120000"/>
              </a:lnSpc>
            </a:pPr>
            <a:endParaRPr lang="zh-CN" sz="2800" b="1" dirty="0">
              <a:ea typeface="宋体" panose="02010600030101010101" pitchFamily="2" charset="-122"/>
            </a:endParaRPr>
          </a:p>
          <a:p>
            <a:r>
              <a:rPr lang="zh-CN" sz="2800" b="1" dirty="0">
                <a:ea typeface="宋体" panose="02010600030101010101" pitchFamily="2" charset="-122"/>
              </a:rPr>
              <a:t>②X浓度、Y浓度和Z浓度之间大小的关系是</a:t>
            </a:r>
            <a:r>
              <a:rPr lang="en-US" sz="2800" b="1" u="sng" dirty="0">
                <a:latin typeface="宋体" panose="02010600030101010101" pitchFamily="2" charset="-122"/>
                <a:ea typeface="宋体" panose="02010600030101010101" pitchFamily="2" charset="-122"/>
              </a:rPr>
              <a:t>                            </a:t>
            </a:r>
            <a:r>
              <a:rPr lang="zh-CN" sz="2800" b="1" dirty="0">
                <a:ea typeface="宋体" panose="02010600030101010101" pitchFamily="2" charset="-122"/>
              </a:rPr>
              <a:t>。</a:t>
            </a:r>
            <a:endParaRPr lang="zh-CN" sz="2800" b="1" dirty="0">
              <a:ea typeface="宋体" panose="02010600030101010101" pitchFamily="2" charset="-122"/>
            </a:endParaRPr>
          </a:p>
          <a:p>
            <a:pPr>
              <a:lnSpc>
                <a:spcPct val="120000"/>
              </a:lnSpc>
            </a:pPr>
            <a:endParaRPr lang="en-US" altLang="en-US" sz="2800" b="1" dirty="0">
              <a:solidFill>
                <a:srgbClr val="FF0000"/>
              </a:solidFill>
              <a:latin typeface="宋体" panose="02010600030101010101" pitchFamily="2" charset="-122"/>
              <a:ea typeface="宋体" panose="02010600030101010101" pitchFamily="2" charset="-122"/>
            </a:endParaRPr>
          </a:p>
          <a:p>
            <a:pPr indent="0">
              <a:lnSpc>
                <a:spcPct val="120000"/>
              </a:lnSpc>
            </a:pPr>
            <a:endParaRPr lang="zh-CN" altLang="en-US" sz="2800" b="1" dirty="0">
              <a:ea typeface="宋体" panose="02010600030101010101" pitchFamily="2" charset="-122"/>
            </a:endParaRPr>
          </a:p>
        </p:txBody>
      </p:sp>
      <p:sp>
        <p:nvSpPr>
          <p:cNvPr id="5" name="文本框 4"/>
          <p:cNvSpPr txBox="1"/>
          <p:nvPr/>
        </p:nvSpPr>
        <p:spPr>
          <a:xfrm>
            <a:off x="9963150" y="4866005"/>
            <a:ext cx="999490" cy="583565"/>
          </a:xfrm>
          <a:prstGeom prst="rect">
            <a:avLst/>
          </a:prstGeom>
          <a:noFill/>
        </p:spPr>
        <p:txBody>
          <a:bodyPr wrap="none" rtlCol="0">
            <a:spAutoFit/>
          </a:bodyPr>
          <a:lstStyle/>
          <a:p>
            <a:pPr algn="l"/>
            <a:r>
              <a:rPr lang="zh-CN" sz="3200" b="1">
                <a:solidFill>
                  <a:srgbClr val="FF0000"/>
                </a:solidFill>
                <a:ea typeface="宋体" panose="02010600030101010101" pitchFamily="2" charset="-122"/>
                <a:sym typeface="+mn-ea"/>
              </a:rPr>
              <a:t>抑制</a:t>
            </a:r>
            <a:r>
              <a:rPr lang="en-US" sz="3200" b="1">
                <a:solidFill>
                  <a:srgbClr val="FF0000"/>
                </a:solidFill>
                <a:latin typeface="宋体" panose="02010600030101010101" pitchFamily="2" charset="-122"/>
                <a:ea typeface="宋体" panose="02010600030101010101" pitchFamily="2" charset="-122"/>
                <a:sym typeface="+mn-ea"/>
              </a:rPr>
              <a:t> </a:t>
            </a:r>
            <a:endParaRPr lang="en-US" altLang="en-US" sz="3200" b="1">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7071360" y="5798185"/>
            <a:ext cx="5120640" cy="584775"/>
          </a:xfrm>
          <a:prstGeom prst="rect">
            <a:avLst/>
          </a:prstGeom>
          <a:noFill/>
        </p:spPr>
        <p:txBody>
          <a:bodyPr wrap="square" rtlCol="0">
            <a:spAutoFit/>
          </a:bodyPr>
          <a:lstStyle/>
          <a:p>
            <a:pPr indent="0" algn="l"/>
            <a:r>
              <a:rPr lang="zh-CN" sz="3200" b="1" dirty="0">
                <a:solidFill>
                  <a:srgbClr val="FF0000"/>
                </a:solidFill>
                <a:ea typeface="宋体" panose="02010600030101010101" pitchFamily="2" charset="-122"/>
                <a:sym typeface="+mn-ea"/>
              </a:rPr>
              <a:t>X＞Y，X＞Z，</a:t>
            </a:r>
            <a:endParaRPr lang="zh-CN" sz="3200" b="1" dirty="0">
              <a:solidFill>
                <a:srgbClr val="FF0000"/>
              </a:solidFill>
              <a:ea typeface="宋体" panose="02010600030101010101" pitchFamily="2" charset="-122"/>
              <a:sym typeface="+mn-ea"/>
            </a:endParaRPr>
          </a:p>
        </p:txBody>
      </p:sp>
      <p:pic>
        <p:nvPicPr>
          <p:cNvPr id="7" name="图片 6"/>
          <p:cNvPicPr/>
          <p:nvPr/>
        </p:nvPicPr>
        <p:blipFill>
          <a:blip r:embed="rId2"/>
          <a:stretch>
            <a:fillRect/>
          </a:stretch>
        </p:blipFill>
        <p:spPr>
          <a:xfrm>
            <a:off x="3049196" y="5430520"/>
            <a:ext cx="3766820" cy="1427480"/>
          </a:xfrm>
          <a:prstGeom prst="rect">
            <a:avLst/>
          </a:prstGeom>
          <a:noFill/>
          <a:ln w="9525">
            <a:noFill/>
          </a:ln>
        </p:spPr>
      </p:pic>
      <p:sp>
        <p:nvSpPr>
          <p:cNvPr id="8" name="矩形 7"/>
          <p:cNvSpPr/>
          <p:nvPr/>
        </p:nvSpPr>
        <p:spPr>
          <a:xfrm>
            <a:off x="7090895" y="6294769"/>
            <a:ext cx="4608045" cy="609398"/>
          </a:xfrm>
          <a:prstGeom prst="rect">
            <a:avLst/>
          </a:prstGeom>
        </p:spPr>
        <p:txBody>
          <a:bodyPr wrap="square">
            <a:spAutoFit/>
          </a:bodyPr>
          <a:lstStyle/>
          <a:p>
            <a:pPr lvl="0">
              <a:lnSpc>
                <a:spcPct val="120000"/>
              </a:lnSpc>
            </a:pPr>
            <a:r>
              <a:rPr lang="en-US" altLang="zh-CN" sz="2800" b="1" dirty="0">
                <a:solidFill>
                  <a:srgbClr val="FF0000"/>
                </a:solidFill>
                <a:ea typeface="宋体" panose="02010600030101010101" pitchFamily="2" charset="-122"/>
                <a:sym typeface="+mn-ea"/>
              </a:rPr>
              <a:t>Y</a:t>
            </a:r>
            <a:r>
              <a:rPr lang="zh-CN" altLang="en-US" sz="2800" b="1" dirty="0">
                <a:solidFill>
                  <a:srgbClr val="FF0000"/>
                </a:solidFill>
                <a:ea typeface="宋体" panose="02010600030101010101" pitchFamily="2" charset="-122"/>
                <a:sym typeface="+mn-ea"/>
              </a:rPr>
              <a:t>与</a:t>
            </a:r>
            <a:r>
              <a:rPr lang="en-US" altLang="zh-CN" sz="2800" b="1" dirty="0">
                <a:solidFill>
                  <a:srgbClr val="FF0000"/>
                </a:solidFill>
                <a:ea typeface="宋体" panose="02010600030101010101" pitchFamily="2" charset="-122"/>
                <a:sym typeface="+mn-ea"/>
              </a:rPr>
              <a:t>Z</a:t>
            </a:r>
            <a:r>
              <a:rPr lang="zh-CN" altLang="en-US" sz="2800" b="1" dirty="0">
                <a:solidFill>
                  <a:srgbClr val="FF0000"/>
                </a:solidFill>
                <a:ea typeface="宋体" panose="02010600030101010101" pitchFamily="2" charset="-122"/>
                <a:sym typeface="+mn-ea"/>
              </a:rPr>
              <a:t>之间大小关系不确定</a:t>
            </a:r>
            <a:r>
              <a:rPr lang="en-US" sz="2800" b="1" dirty="0">
                <a:solidFill>
                  <a:srgbClr val="FF0000"/>
                </a:solidFill>
                <a:latin typeface="宋体" panose="02010600030101010101" pitchFamily="2" charset="-122"/>
                <a:ea typeface="宋体" panose="02010600030101010101" pitchFamily="2" charset="-122"/>
                <a:sym typeface="+mn-ea"/>
              </a:rPr>
              <a:t>.</a:t>
            </a:r>
            <a:endParaRPr lang="en-US"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30582" y="3429622"/>
            <a:ext cx="7480663" cy="838835"/>
          </a:xfrm>
        </p:spPr>
        <p:txBody>
          <a:bodyPr/>
          <a:lstStyle/>
          <a:p>
            <a:r>
              <a:rPr lang="en-US" altLang="zh-CN" sz="5400">
                <a:solidFill>
                  <a:srgbClr val="FF0000"/>
                </a:solidFill>
              </a:rPr>
              <a:t>  </a:t>
            </a:r>
            <a:r>
              <a:rPr lang="zh-CN" altLang="en-US" sz="5400">
                <a:solidFill>
                  <a:srgbClr val="FF0000"/>
                </a:solidFill>
              </a:rPr>
              <a:t>谢  谢！</a:t>
            </a:r>
            <a:endParaRPr lang="zh-CN" altLang="en-US" sz="54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105025" y="573405"/>
            <a:ext cx="9831705" cy="2434590"/>
            <a:chOff x="3315" y="1191"/>
            <a:chExt cx="15483" cy="3834"/>
          </a:xfrm>
        </p:grpSpPr>
        <p:grpSp>
          <p:nvGrpSpPr>
            <p:cNvPr id="38" name="组合 37"/>
            <p:cNvGrpSpPr/>
            <p:nvPr/>
          </p:nvGrpSpPr>
          <p:grpSpPr>
            <a:xfrm>
              <a:off x="3315" y="1191"/>
              <a:ext cx="14353" cy="3722"/>
              <a:chOff x="3315" y="1191"/>
              <a:chExt cx="14353" cy="3722"/>
            </a:xfrm>
          </p:grpSpPr>
          <p:pic>
            <p:nvPicPr>
              <p:cNvPr id="20" name="图片 19"/>
              <p:cNvPicPr>
                <a:picLocks noChangeAspect="1"/>
              </p:cNvPicPr>
              <p:nvPr/>
            </p:nvPicPr>
            <p:blipFill>
              <a:blip r:embed="rId1"/>
              <a:srcRect t="47346" r="71590"/>
              <a:stretch>
                <a:fillRect/>
              </a:stretch>
            </p:blipFill>
            <p:spPr>
              <a:xfrm>
                <a:off x="3315" y="1191"/>
                <a:ext cx="4170" cy="3722"/>
              </a:xfrm>
              <a:prstGeom prst="rect">
                <a:avLst/>
              </a:prstGeom>
            </p:spPr>
          </p:pic>
          <p:pic>
            <p:nvPicPr>
              <p:cNvPr id="28" name="图片 27"/>
              <p:cNvPicPr>
                <a:picLocks noChangeAspect="1"/>
              </p:cNvPicPr>
              <p:nvPr/>
            </p:nvPicPr>
            <p:blipFill>
              <a:blip r:embed="rId1"/>
              <a:srcRect l="42574" t="47346"/>
              <a:stretch>
                <a:fillRect/>
              </a:stretch>
            </p:blipFill>
            <p:spPr>
              <a:xfrm>
                <a:off x="7289" y="1191"/>
                <a:ext cx="8429" cy="3722"/>
              </a:xfrm>
              <a:prstGeom prst="rect">
                <a:avLst/>
              </a:prstGeom>
            </p:spPr>
          </p:pic>
          <p:pic>
            <p:nvPicPr>
              <p:cNvPr id="29" name="图片 28"/>
              <p:cNvPicPr>
                <a:picLocks noChangeAspect="1"/>
              </p:cNvPicPr>
              <p:nvPr/>
            </p:nvPicPr>
            <p:blipFill>
              <a:blip r:embed="rId1"/>
              <a:srcRect l="78315" t="47346"/>
              <a:stretch>
                <a:fillRect/>
              </a:stretch>
            </p:blipFill>
            <p:spPr>
              <a:xfrm>
                <a:off x="14994" y="1191"/>
                <a:ext cx="2675" cy="3722"/>
              </a:xfrm>
              <a:prstGeom prst="rect">
                <a:avLst/>
              </a:prstGeom>
            </p:spPr>
          </p:pic>
          <p:grpSp>
            <p:nvGrpSpPr>
              <p:cNvPr id="32" name="组合 31"/>
              <p:cNvGrpSpPr/>
              <p:nvPr/>
            </p:nvGrpSpPr>
            <p:grpSpPr>
              <a:xfrm>
                <a:off x="14993" y="1542"/>
                <a:ext cx="1989" cy="2361"/>
                <a:chOff x="14877" y="1389"/>
                <a:chExt cx="2408" cy="2649"/>
              </a:xfrm>
            </p:grpSpPr>
            <p:pic>
              <p:nvPicPr>
                <p:cNvPr id="23" name="图片 22"/>
                <p:cNvPicPr>
                  <a:picLocks noChangeAspect="1"/>
                </p:cNvPicPr>
                <p:nvPr/>
              </p:nvPicPr>
              <p:blipFill>
                <a:blip r:embed="rId1"/>
                <a:srcRect t="59116" r="92063" b="24262"/>
                <a:stretch>
                  <a:fillRect/>
                </a:stretch>
              </p:blipFill>
              <p:spPr>
                <a:xfrm>
                  <a:off x="16121" y="1828"/>
                  <a:ext cx="1165" cy="1175"/>
                </a:xfrm>
                <a:prstGeom prst="rect">
                  <a:avLst/>
                </a:prstGeom>
              </p:spPr>
            </p:pic>
            <p:pic>
              <p:nvPicPr>
                <p:cNvPr id="30" name="图片 29"/>
                <p:cNvPicPr>
                  <a:picLocks noChangeAspect="1"/>
                </p:cNvPicPr>
                <p:nvPr/>
              </p:nvPicPr>
              <p:blipFill>
                <a:blip r:embed="rId1"/>
                <a:srcRect t="58911" r="92063" b="24262"/>
                <a:stretch>
                  <a:fillRect/>
                </a:stretch>
              </p:blipFill>
              <p:spPr>
                <a:xfrm>
                  <a:off x="14877" y="2778"/>
                  <a:ext cx="1165" cy="1260"/>
                </a:xfrm>
                <a:prstGeom prst="rect">
                  <a:avLst/>
                </a:prstGeom>
              </p:spPr>
            </p:pic>
            <p:pic>
              <p:nvPicPr>
                <p:cNvPr id="31" name="图片 30"/>
                <p:cNvPicPr>
                  <a:picLocks noChangeAspect="1"/>
                </p:cNvPicPr>
                <p:nvPr/>
              </p:nvPicPr>
              <p:blipFill>
                <a:blip r:embed="rId1"/>
                <a:srcRect t="59116" r="92063" b="24262"/>
                <a:stretch>
                  <a:fillRect/>
                </a:stretch>
              </p:blipFill>
              <p:spPr>
                <a:xfrm>
                  <a:off x="14877" y="1389"/>
                  <a:ext cx="1165" cy="1175"/>
                </a:xfrm>
                <a:prstGeom prst="rect">
                  <a:avLst/>
                </a:prstGeom>
              </p:spPr>
            </p:pic>
          </p:grpSp>
        </p:grpSp>
        <p:pic>
          <p:nvPicPr>
            <p:cNvPr id="35" name="图片 34"/>
            <p:cNvPicPr>
              <a:picLocks noChangeAspect="1"/>
            </p:cNvPicPr>
            <p:nvPr/>
          </p:nvPicPr>
          <p:blipFill>
            <a:blip r:embed="rId1"/>
            <a:srcRect t="58911" r="92063" b="24262"/>
            <a:stretch>
              <a:fillRect/>
            </a:stretch>
          </p:blipFill>
          <p:spPr>
            <a:xfrm>
              <a:off x="17836" y="3903"/>
              <a:ext cx="962" cy="1123"/>
            </a:xfrm>
            <a:prstGeom prst="rect">
              <a:avLst/>
            </a:prstGeom>
          </p:spPr>
        </p:pic>
      </p:grpSp>
      <p:pic>
        <p:nvPicPr>
          <p:cNvPr id="1073743884" name="图片 1073743883" descr="8-156.TIF"/>
          <p:cNvPicPr>
            <a:picLocks noChangeAspect="1"/>
          </p:cNvPicPr>
          <p:nvPr/>
        </p:nvPicPr>
        <p:blipFill>
          <a:blip r:embed="rId2" r:link="rId3"/>
          <a:stretch>
            <a:fillRect/>
          </a:stretch>
        </p:blipFill>
        <p:spPr>
          <a:xfrm>
            <a:off x="2007870" y="4655820"/>
            <a:ext cx="6445250" cy="2084705"/>
          </a:xfrm>
          <a:prstGeom prst="rect">
            <a:avLst/>
          </a:prstGeom>
          <a:noFill/>
          <a:ln w="9525">
            <a:noFill/>
          </a:ln>
        </p:spPr>
      </p:pic>
      <p:sp>
        <p:nvSpPr>
          <p:cNvPr id="10" name="文本框 9"/>
          <p:cNvSpPr txBox="1"/>
          <p:nvPr/>
        </p:nvSpPr>
        <p:spPr>
          <a:xfrm>
            <a:off x="8748395" y="5787390"/>
            <a:ext cx="3243580" cy="829945"/>
          </a:xfrm>
          <a:prstGeom prst="rect">
            <a:avLst/>
          </a:prstGeom>
          <a:solidFill>
            <a:schemeClr val="bg1"/>
          </a:solidFill>
        </p:spPr>
        <p:txBody>
          <a:bodyPr wrap="none" rtlCol="0" anchor="t">
            <a:spAutoFit/>
          </a:bodyPr>
          <a:lstStyle/>
          <a:p>
            <a:pPr algn="l"/>
            <a:r>
              <a:rPr lang="zh-CN" sz="2400" b="1">
                <a:ea typeface="宋体" panose="02010600030101010101" pitchFamily="2" charset="-122"/>
                <a:sym typeface="+mn-ea"/>
              </a:rPr>
              <a:t>植物生长发育过程中的</a:t>
            </a:r>
            <a:endParaRPr lang="zh-CN" sz="2400" b="1">
              <a:ea typeface="宋体" panose="02010600030101010101" pitchFamily="2" charset="-122"/>
              <a:sym typeface="+mn-ea"/>
            </a:endParaRPr>
          </a:p>
          <a:p>
            <a:pPr algn="l"/>
            <a:r>
              <a:rPr lang="zh-CN" sz="2400" b="1">
                <a:ea typeface="宋体" panose="02010600030101010101" pitchFamily="2" charset="-122"/>
                <a:sym typeface="+mn-ea"/>
              </a:rPr>
              <a:t>激素相对浓度变化情况</a:t>
            </a:r>
            <a:endParaRPr lang="zh-CN" altLang="en-US" sz="2400" b="1">
              <a:ea typeface="宋体" panose="02010600030101010101" pitchFamily="2" charset="-122"/>
              <a:sym typeface="+mn-ea"/>
            </a:endParaRPr>
          </a:p>
        </p:txBody>
      </p:sp>
      <p:grpSp>
        <p:nvGrpSpPr>
          <p:cNvPr id="19" name="组合 18"/>
          <p:cNvGrpSpPr/>
          <p:nvPr/>
        </p:nvGrpSpPr>
        <p:grpSpPr>
          <a:xfrm>
            <a:off x="2007870" y="2967355"/>
            <a:ext cx="10020300" cy="958941"/>
            <a:chOff x="3912" y="6885"/>
            <a:chExt cx="9222" cy="1862"/>
          </a:xfrm>
          <a:solidFill>
            <a:schemeClr val="accent4">
              <a:lumMod val="20000"/>
              <a:lumOff val="80000"/>
            </a:schemeClr>
          </a:solidFill>
        </p:grpSpPr>
        <p:sp>
          <p:nvSpPr>
            <p:cNvPr id="3" name="文本框 2"/>
            <p:cNvSpPr txBox="1"/>
            <p:nvPr/>
          </p:nvSpPr>
          <p:spPr>
            <a:xfrm>
              <a:off x="3912" y="6885"/>
              <a:ext cx="849" cy="1851"/>
            </a:xfrm>
            <a:prstGeom prst="rect">
              <a:avLst/>
            </a:prstGeom>
            <a:grpFill/>
          </p:spPr>
          <p:txBody>
            <a:bodyPr wrap="square" rtlCol="0">
              <a:spAutoFit/>
            </a:bodyPr>
            <a:lstStyle/>
            <a:p>
              <a:pPr indent="0" algn="l"/>
              <a:r>
                <a:rPr lang="zh-CN" altLang="en-US" sz="2800" b="1">
                  <a:latin typeface="华文中宋" panose="02010600040101010101" charset="-122"/>
                  <a:ea typeface="华文中宋" panose="02010600040101010101" charset="-122"/>
                  <a:cs typeface="华文中宋" panose="02010600040101010101" charset="-122"/>
                  <a:sym typeface="+mn-ea"/>
                </a:rPr>
                <a:t>种子</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indent="0" algn="l"/>
              <a:r>
                <a:rPr lang="zh-CN" altLang="en-US" sz="2800" b="1">
                  <a:latin typeface="华文中宋" panose="02010600040101010101" charset="-122"/>
                  <a:ea typeface="华文中宋" panose="02010600040101010101" charset="-122"/>
                  <a:cs typeface="华文中宋" panose="02010600040101010101" charset="-122"/>
                  <a:sym typeface="+mn-ea"/>
                </a:rPr>
                <a:t>萌发</a:t>
              </a:r>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5214" y="6885"/>
              <a:ext cx="849" cy="1851"/>
            </a:xfrm>
            <a:prstGeom prst="rect">
              <a:avLst/>
            </a:prstGeom>
            <a:grpFill/>
          </p:spPr>
          <p:txBody>
            <a:bodyPr wrap="square" rtlCol="0">
              <a:spAutoFit/>
            </a:bodyPr>
            <a:lstStyle/>
            <a:p>
              <a:pPr algn="l"/>
              <a:r>
                <a:rPr lang="zh-CN" altLang="en-US" sz="2800" b="1">
                  <a:latin typeface="华文中宋" panose="02010600040101010101" charset="-122"/>
                  <a:ea typeface="华文中宋" panose="02010600040101010101" charset="-122"/>
                  <a:cs typeface="华文中宋" panose="02010600040101010101" charset="-122"/>
                  <a:sym typeface="+mn-ea"/>
                </a:rPr>
                <a:t>幼苗</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gn="l"/>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6516" y="6894"/>
              <a:ext cx="849" cy="1851"/>
            </a:xfrm>
            <a:prstGeom prst="rect">
              <a:avLst/>
            </a:prstGeom>
            <a:grpFill/>
          </p:spPr>
          <p:txBody>
            <a:bodyPr wrap="square" rtlCol="0">
              <a:spAutoFit/>
            </a:bodyPr>
            <a:lstStyle/>
            <a:p>
              <a:pPr indent="0" algn="l"/>
              <a:r>
                <a:rPr lang="zh-CN" altLang="en-US" sz="2800" b="1">
                  <a:latin typeface="华文中宋" panose="02010600040101010101" charset="-122"/>
                  <a:ea typeface="华文中宋" panose="02010600040101010101" charset="-122"/>
                  <a:cs typeface="华文中宋" panose="02010600040101010101" charset="-122"/>
                  <a:sym typeface="+mn-ea"/>
                </a:rPr>
                <a:t>成熟</a:t>
              </a:r>
              <a:endParaRPr lang="zh-CN" altLang="en-US" sz="2800" b="1">
                <a:latin typeface="华文中宋" panose="02010600040101010101" charset="-122"/>
                <a:ea typeface="华文中宋" panose="02010600040101010101" charset="-122"/>
                <a:cs typeface="华文中宋" panose="02010600040101010101" charset="-122"/>
              </a:endParaRPr>
            </a:p>
            <a:p>
              <a:pPr indent="0" algn="l"/>
              <a:r>
                <a:rPr lang="zh-CN" altLang="en-US" sz="2800" b="1">
                  <a:latin typeface="华文中宋" panose="02010600040101010101" charset="-122"/>
                  <a:ea typeface="华文中宋" panose="02010600040101010101" charset="-122"/>
                  <a:cs typeface="华文中宋" panose="02010600040101010101" charset="-122"/>
                  <a:sym typeface="+mn-ea"/>
                </a:rPr>
                <a:t>植株</a:t>
              </a:r>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7953" y="6885"/>
              <a:ext cx="849" cy="1851"/>
            </a:xfrm>
            <a:prstGeom prst="rect">
              <a:avLst/>
            </a:prstGeom>
            <a:grpFill/>
          </p:spPr>
          <p:txBody>
            <a:bodyPr wrap="square" rtlCol="0">
              <a:spAutoFit/>
            </a:bodyPr>
            <a:lstStyle/>
            <a:p>
              <a:pPr indent="0" algn="l"/>
              <a:r>
                <a:rPr lang="zh-CN" altLang="en-US" sz="2800" b="1">
                  <a:latin typeface="华文中宋" panose="02010600040101010101" charset="-122"/>
                  <a:ea typeface="华文中宋" panose="02010600040101010101" charset="-122"/>
                  <a:cs typeface="华文中宋" panose="02010600040101010101" charset="-122"/>
                  <a:sym typeface="+mn-ea"/>
                </a:rPr>
                <a:t>开花</a:t>
              </a:r>
              <a:endParaRPr lang="zh-CN" altLang="en-US" sz="2800" b="1">
                <a:latin typeface="华文中宋" panose="02010600040101010101" charset="-122"/>
                <a:ea typeface="华文中宋" panose="02010600040101010101" charset="-122"/>
                <a:cs typeface="华文中宋" panose="02010600040101010101" charset="-122"/>
              </a:endParaRPr>
            </a:p>
            <a:p>
              <a:pPr indent="0" algn="l"/>
              <a:r>
                <a:rPr lang="zh-CN" altLang="en-US" sz="2800" b="1">
                  <a:latin typeface="华文中宋" panose="02010600040101010101" charset="-122"/>
                  <a:ea typeface="华文中宋" panose="02010600040101010101" charset="-122"/>
                  <a:cs typeface="华文中宋" panose="02010600040101010101" charset="-122"/>
                  <a:sym typeface="+mn-ea"/>
                </a:rPr>
                <a:t>授粉</a:t>
              </a:r>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9586" y="6896"/>
              <a:ext cx="965" cy="1851"/>
            </a:xfrm>
            <a:prstGeom prst="rect">
              <a:avLst/>
            </a:prstGeom>
            <a:grpFill/>
          </p:spPr>
          <p:txBody>
            <a:bodyPr wrap="square" rtlCol="0">
              <a:spAutoFit/>
            </a:bodyPr>
            <a:lstStyle/>
            <a:p>
              <a:pPr indent="0" algn="l"/>
              <a:r>
                <a:rPr lang="zh-CN" altLang="en-US" sz="2800" b="1">
                  <a:latin typeface="华文中宋" panose="02010600040101010101" charset="-122"/>
                  <a:ea typeface="华文中宋" panose="02010600040101010101" charset="-122"/>
                  <a:cs typeface="华文中宋" panose="02010600040101010101" charset="-122"/>
                  <a:sym typeface="+mn-ea"/>
                </a:rPr>
                <a:t>果实</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indent="0" algn="l"/>
              <a:r>
                <a:rPr lang="zh-CN" altLang="en-US" sz="2800" b="1">
                  <a:latin typeface="华文中宋" panose="02010600040101010101" charset="-122"/>
                  <a:ea typeface="华文中宋" panose="02010600040101010101" charset="-122"/>
                  <a:cs typeface="华文中宋" panose="02010600040101010101" charset="-122"/>
                  <a:sym typeface="+mn-ea"/>
                </a:rPr>
                <a:t>发育</a:t>
              </a:r>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11063" y="6896"/>
              <a:ext cx="926" cy="1851"/>
            </a:xfrm>
            <a:prstGeom prst="rect">
              <a:avLst/>
            </a:prstGeom>
            <a:grpFill/>
          </p:spPr>
          <p:txBody>
            <a:bodyPr wrap="square" rtlCol="0">
              <a:spAutoFit/>
            </a:bodyPr>
            <a:lstStyle/>
            <a:p>
              <a:pPr algn="l"/>
              <a:r>
                <a:rPr lang="zh-CN" altLang="en-US" sz="2800" b="1">
                  <a:latin typeface="华文中宋" panose="02010600040101010101" charset="-122"/>
                  <a:ea typeface="华文中宋" panose="02010600040101010101" charset="-122"/>
                  <a:cs typeface="华文中宋" panose="02010600040101010101" charset="-122"/>
                  <a:sym typeface="+mn-ea"/>
                </a:rPr>
                <a:t>果实</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gn="l"/>
              <a:r>
                <a:rPr lang="zh-CN" altLang="en-US" sz="2800" b="1">
                  <a:latin typeface="华文中宋" panose="02010600040101010101" charset="-122"/>
                  <a:ea typeface="华文中宋" panose="02010600040101010101" charset="-122"/>
                  <a:cs typeface="华文中宋" panose="02010600040101010101" charset="-122"/>
                  <a:sym typeface="+mn-ea"/>
                </a:rPr>
                <a:t>成熟</a:t>
              </a:r>
              <a:endParaRPr lang="zh-CN" altLang="en-US" sz="2800" b="1">
                <a:latin typeface="华文中宋" panose="02010600040101010101" charset="-122"/>
                <a:ea typeface="宋体" panose="02010600030101010101" pitchFamily="2" charset="-122"/>
                <a:cs typeface="华文中宋" panose="02010600040101010101" charset="-122"/>
                <a:sym typeface="+mn-ea"/>
              </a:endParaRPr>
            </a:p>
          </p:txBody>
        </p:sp>
        <p:sp>
          <p:nvSpPr>
            <p:cNvPr id="13" name="文本框 12"/>
            <p:cNvSpPr txBox="1"/>
            <p:nvPr/>
          </p:nvSpPr>
          <p:spPr>
            <a:xfrm>
              <a:off x="12285" y="6896"/>
              <a:ext cx="849" cy="1851"/>
            </a:xfrm>
            <a:prstGeom prst="rect">
              <a:avLst/>
            </a:prstGeom>
            <a:grpFill/>
          </p:spPr>
          <p:txBody>
            <a:bodyPr wrap="square" rtlCol="0">
              <a:spAutoFit/>
            </a:bodyPr>
            <a:lstStyle/>
            <a:p>
              <a:pPr algn="l"/>
              <a:r>
                <a:rPr lang="zh-CN" altLang="en-US" sz="2800" b="1">
                  <a:latin typeface="华文中宋" panose="02010600040101010101" charset="-122"/>
                  <a:ea typeface="华文中宋" panose="02010600040101010101" charset="-122"/>
                  <a:cs typeface="华文中宋" panose="02010600040101010101" charset="-122"/>
                  <a:sym typeface="+mn-ea"/>
                </a:rPr>
                <a:t>果实</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gn="l"/>
              <a:r>
                <a:rPr lang="zh-CN" altLang="zh-CN" sz="2800" b="1">
                  <a:latin typeface="华文中宋" panose="02010600040101010101" charset="-122"/>
                  <a:ea typeface="华文中宋" panose="02010600040101010101" charset="-122"/>
                  <a:cs typeface="华文中宋" panose="02010600040101010101" charset="-122"/>
                </a:rPr>
                <a:t>脱落</a:t>
              </a:r>
              <a:endParaRPr lang="zh-CN" altLang="zh-CN" sz="2800" b="1">
                <a:latin typeface="华文中宋" panose="02010600040101010101" charset="-122"/>
                <a:ea typeface="华文中宋" panose="02010600040101010101" charset="-122"/>
                <a:cs typeface="华文中宋" panose="02010600040101010101" charset="-122"/>
              </a:endParaRPr>
            </a:p>
          </p:txBody>
        </p:sp>
      </p:grpSp>
      <p:sp>
        <p:nvSpPr>
          <p:cNvPr id="22" name="标题 21"/>
          <p:cNvSpPr>
            <a:spLocks noGrp="1"/>
          </p:cNvSpPr>
          <p:nvPr>
            <p:ph type="title"/>
          </p:nvPr>
        </p:nvSpPr>
        <p:spPr>
          <a:xfrm>
            <a:off x="2008051" y="167209"/>
            <a:ext cx="9559835" cy="589280"/>
          </a:xfrm>
        </p:spPr>
        <p:txBody>
          <a:bodyPr/>
          <a:lstStyle/>
          <a:p>
            <a:r>
              <a:rPr lang="zh-CN" b="1">
                <a:ea typeface="宋体" panose="02010600030101010101" pitchFamily="2" charset="-122"/>
                <a:sym typeface="+mn-ea"/>
              </a:rPr>
              <a:t>植物生长发育过程</a:t>
            </a:r>
            <a:r>
              <a:rPr lang="en-US" altLang="zh-CN" b="1">
                <a:ea typeface="宋体" panose="02010600030101010101" pitchFamily="2" charset="-122"/>
                <a:sym typeface="+mn-ea"/>
              </a:rPr>
              <a:t>:</a:t>
            </a:r>
            <a:r>
              <a:rPr lang="zh-CN" altLang="zh-CN" b="1">
                <a:ea typeface="宋体" panose="02010600030101010101" pitchFamily="2" charset="-122"/>
                <a:sym typeface="+mn-ea"/>
              </a:rPr>
              <a:t>以番茄为例</a:t>
            </a:r>
            <a:endParaRPr lang="zh-CN" altLang="zh-CN" b="1">
              <a:ea typeface="宋体" panose="02010600030101010101" pitchFamily="2" charset="-122"/>
              <a:sym typeface="+mn-ea"/>
            </a:endParaRPr>
          </a:p>
        </p:txBody>
      </p:sp>
      <p:sp>
        <p:nvSpPr>
          <p:cNvPr id="53" name="文本框 52"/>
          <p:cNvSpPr txBox="1"/>
          <p:nvPr/>
        </p:nvSpPr>
        <p:spPr>
          <a:xfrm>
            <a:off x="1943735" y="3906520"/>
            <a:ext cx="7437755" cy="645160"/>
          </a:xfrm>
          <a:prstGeom prst="rect">
            <a:avLst/>
          </a:prstGeom>
          <a:solidFill>
            <a:schemeClr val="accent6">
              <a:lumMod val="20000"/>
              <a:lumOff val="80000"/>
            </a:schemeClr>
          </a:solidFill>
          <a:ln>
            <a:solidFill>
              <a:srgbClr val="FF0000"/>
            </a:solidFill>
          </a:ln>
        </p:spPr>
        <p:txBody>
          <a:bodyPr wrap="square" rtlCol="0" anchor="t">
            <a:spAutoFit/>
          </a:bodyPr>
          <a:lstStyle/>
          <a:p>
            <a:pPr algn="l"/>
            <a:r>
              <a:rPr lang="en-US" altLang="zh-CN" sz="2800" b="1">
                <a:ea typeface="宋体" panose="02010600030101010101" pitchFamily="2" charset="-122"/>
                <a:sym typeface="+mn-ea"/>
              </a:rPr>
              <a:t>    </a:t>
            </a:r>
            <a:r>
              <a:rPr lang="en-US" altLang="zh-CN" sz="2400" b="1">
                <a:ea typeface="宋体" panose="02010600030101010101" pitchFamily="2" charset="-122"/>
                <a:sym typeface="+mn-ea"/>
              </a:rPr>
              <a:t>  </a:t>
            </a:r>
            <a:r>
              <a:rPr lang="zh-CN" altLang="zh-CN" sz="3200" b="1">
                <a:ea typeface="宋体" panose="02010600030101010101" pitchFamily="2" charset="-122"/>
                <a:sym typeface="+mn-ea"/>
              </a:rPr>
              <a:t>细胞分裂素、  生长素、  赤霉素</a:t>
            </a:r>
            <a:r>
              <a:rPr lang="zh-CN" altLang="zh-CN" sz="3600" b="1">
                <a:ea typeface="宋体" panose="02010600030101010101" pitchFamily="2" charset="-122"/>
                <a:sym typeface="+mn-ea"/>
              </a:rPr>
              <a:t>   </a:t>
            </a:r>
            <a:r>
              <a:rPr lang="zh-CN" altLang="zh-CN" sz="2800" b="1">
                <a:ea typeface="宋体" panose="02010600030101010101" pitchFamily="2" charset="-122"/>
                <a:sym typeface="+mn-ea"/>
              </a:rPr>
              <a:t>   </a:t>
            </a:r>
            <a:endParaRPr lang="zh-CN" altLang="zh-CN" sz="2800" b="1">
              <a:ea typeface="宋体" panose="02010600030101010101" pitchFamily="2" charset="-122"/>
              <a:sym typeface="+mn-ea"/>
            </a:endParaRPr>
          </a:p>
        </p:txBody>
      </p:sp>
      <p:sp>
        <p:nvSpPr>
          <p:cNvPr id="54" name="文本框 53"/>
          <p:cNvSpPr txBox="1"/>
          <p:nvPr/>
        </p:nvSpPr>
        <p:spPr>
          <a:xfrm>
            <a:off x="9559290" y="3917315"/>
            <a:ext cx="2632710" cy="583565"/>
          </a:xfrm>
          <a:prstGeom prst="rect">
            <a:avLst/>
          </a:prstGeom>
          <a:solidFill>
            <a:schemeClr val="accent6">
              <a:lumMod val="20000"/>
              <a:lumOff val="80000"/>
            </a:schemeClr>
          </a:solidFill>
          <a:ln>
            <a:solidFill>
              <a:srgbClr val="FF0000"/>
            </a:solidFill>
          </a:ln>
        </p:spPr>
        <p:txBody>
          <a:bodyPr wrap="square" rtlCol="0" anchor="t">
            <a:spAutoFit/>
          </a:bodyPr>
          <a:lstStyle/>
          <a:p>
            <a:pPr algn="l"/>
            <a:r>
              <a:rPr lang="zh-CN" altLang="zh-CN" sz="3200" b="1">
                <a:ea typeface="宋体" panose="02010600030101010101" pitchFamily="2" charset="-122"/>
                <a:sym typeface="+mn-ea"/>
              </a:rPr>
              <a:t>乙烯、脱落酸</a:t>
            </a:r>
            <a:endParaRPr lang="zh-CN" altLang="zh-CN" sz="3200" b="1">
              <a:ea typeface="宋体" panose="02010600030101010101" pitchFamily="2" charset="-122"/>
              <a:sym typeface="+mn-ea"/>
            </a:endParaRPr>
          </a:p>
        </p:txBody>
      </p:sp>
      <p:sp>
        <p:nvSpPr>
          <p:cNvPr id="2" name="文本框 1"/>
          <p:cNvSpPr txBox="1"/>
          <p:nvPr/>
        </p:nvSpPr>
        <p:spPr>
          <a:xfrm>
            <a:off x="635" y="40640"/>
            <a:ext cx="1781810" cy="6794500"/>
          </a:xfrm>
          <a:prstGeom prst="rect">
            <a:avLst/>
          </a:prstGeom>
          <a:solidFill>
            <a:schemeClr val="accent5">
              <a:lumMod val="20000"/>
              <a:lumOff val="80000"/>
            </a:schemeClr>
          </a:solidFill>
        </p:spPr>
        <p:txBody>
          <a:bodyPr wrap="square" rtlCol="0" anchor="t">
            <a:spAutoFit/>
          </a:bodyPr>
          <a:lstStyle/>
          <a:p>
            <a:pPr algn="l">
              <a:lnSpc>
                <a:spcPct val="150000"/>
              </a:lnSpc>
            </a:pPr>
            <a:r>
              <a:rPr sz="3600" b="1" dirty="0">
                <a:solidFill>
                  <a:schemeClr val="tx1"/>
                </a:solidFill>
                <a:latin typeface="华文中宋" panose="02010600040101010101" charset="-122"/>
                <a:ea typeface="华文中宋" panose="02010600040101010101" charset="-122"/>
                <a:cs typeface="华文中宋" panose="02010600040101010101" charset="-122"/>
                <a:sym typeface="+mn-ea"/>
              </a:rPr>
              <a:t>考点三  其他植物激素及植物生长调节剂     的应用</a:t>
            </a:r>
            <a:endParaRPr sz="3600" b="1"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gn="l">
              <a:lnSpc>
                <a:spcPct val="160000"/>
              </a:lnSpc>
            </a:pPr>
            <a:endParaRPr lang="en-US" altLang="en-US" sz="3600" b="1"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37438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884" name="图片 1073743883" descr="8-156.TIF"/>
          <p:cNvPicPr>
            <a:picLocks noChangeAspect="1"/>
          </p:cNvPicPr>
          <p:nvPr/>
        </p:nvPicPr>
        <p:blipFill>
          <a:blip r:embed="rId1" r:link="rId2"/>
          <a:stretch>
            <a:fillRect/>
          </a:stretch>
        </p:blipFill>
        <p:spPr>
          <a:xfrm>
            <a:off x="1865630" y="1082040"/>
            <a:ext cx="5149850" cy="2693670"/>
          </a:xfrm>
          <a:prstGeom prst="rect">
            <a:avLst/>
          </a:prstGeom>
          <a:noFill/>
          <a:ln w="9525">
            <a:noFill/>
          </a:ln>
        </p:spPr>
      </p:pic>
      <p:sp>
        <p:nvSpPr>
          <p:cNvPr id="2" name="标题 1"/>
          <p:cNvSpPr>
            <a:spLocks noGrp="1"/>
          </p:cNvSpPr>
          <p:nvPr>
            <p:ph type="title"/>
          </p:nvPr>
        </p:nvSpPr>
        <p:spPr>
          <a:xfrm>
            <a:off x="1865630" y="167323"/>
            <a:ext cx="4826635" cy="589280"/>
          </a:xfrm>
          <a:solidFill>
            <a:schemeClr val="accent5">
              <a:lumMod val="20000"/>
              <a:lumOff val="80000"/>
            </a:schemeClr>
          </a:solidFill>
          <a:ln>
            <a:solidFill>
              <a:srgbClr val="FF0000"/>
            </a:solidFill>
          </a:ln>
        </p:spPr>
        <p:txBody>
          <a:bodyPr wrap="square"/>
          <a:lstStyle/>
          <a:p>
            <a:r>
              <a:rPr lang="zh-CN" b="1">
                <a:ea typeface="宋体" panose="02010600030101010101" pitchFamily="2" charset="-122"/>
                <a:sym typeface="+mn-ea"/>
              </a:rPr>
              <a:t>1．其他植物激素</a:t>
            </a:r>
            <a:endParaRPr lang="zh-CN" altLang="en-US" b="1">
              <a:ea typeface="宋体" panose="02010600030101010101" pitchFamily="2" charset="-122"/>
              <a:sym typeface="+mn-ea"/>
            </a:endParaRPr>
          </a:p>
        </p:txBody>
      </p:sp>
      <p:graphicFrame>
        <p:nvGraphicFramePr>
          <p:cNvPr id="4" name="表格 3"/>
          <p:cNvGraphicFramePr/>
          <p:nvPr>
            <p:custDataLst>
              <p:tags r:id="rId3"/>
            </p:custDataLst>
          </p:nvPr>
        </p:nvGraphicFramePr>
        <p:xfrm>
          <a:off x="2044700" y="4540885"/>
          <a:ext cx="9663430" cy="1882775"/>
        </p:xfrm>
        <a:graphic>
          <a:graphicData uri="http://schemas.openxmlformats.org/drawingml/2006/table">
            <a:tbl>
              <a:tblPr firstRow="1" bandRow="1">
                <a:tableStyleId>{5940675A-B579-460E-94D1-54222C63F5DA}</a:tableStyleId>
              </a:tblPr>
              <a:tblGrid>
                <a:gridCol w="2350135"/>
                <a:gridCol w="1964690"/>
                <a:gridCol w="1878965"/>
                <a:gridCol w="1536065"/>
                <a:gridCol w="1933575"/>
              </a:tblGrid>
              <a:tr h="461010">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sym typeface="+mn-ea"/>
                        </a:rPr>
                        <a:t>细胞分裂素</a:t>
                      </a:r>
                      <a:endParaRPr lang="en-US" altLang="en-US" sz="2800" b="1">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sym typeface="+mn-ea"/>
                        </a:rPr>
                        <a:t> 赤霉素</a:t>
                      </a:r>
                      <a:endParaRPr lang="en-US" altLang="en-US" sz="2800" b="1">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乙烯</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脱落酸</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8180">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sym typeface="+mn-ea"/>
                        </a:rPr>
                        <a:t>主要作用</a:t>
                      </a:r>
                      <a:endParaRPr lang="en-US" altLang="en-US" sz="2800" b="1">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3585">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sym typeface="+mn-ea"/>
                        </a:rPr>
                        <a:t>主要合成部位</a:t>
                      </a:r>
                      <a:endParaRPr lang="en-US" altLang="en-US" sz="2800" b="1">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7033260" y="397510"/>
            <a:ext cx="5158740" cy="3928110"/>
          </a:xfrm>
          <a:prstGeom prst="rect">
            <a:avLst/>
          </a:prstGeom>
          <a:noFill/>
        </p:spPr>
        <p:txBody>
          <a:bodyPr wrap="square" rtlCol="0" anchor="t">
            <a:spAutoFit/>
          </a:bodyPr>
          <a:lstStyle/>
          <a:p>
            <a:pPr indent="0" algn="l">
              <a:lnSpc>
                <a:spcPct val="130000"/>
              </a:lnSpc>
            </a:pPr>
            <a:r>
              <a:rPr sz="2400" b="1">
                <a:sym typeface="+mn-ea"/>
              </a:rPr>
              <a:t>a.促进细胞分裂      b.促进细胞伸长  </a:t>
            </a:r>
            <a:endParaRPr sz="2400" b="1">
              <a:sym typeface="+mn-ea"/>
            </a:endParaRPr>
          </a:p>
          <a:p>
            <a:pPr indent="0" algn="l">
              <a:lnSpc>
                <a:spcPct val="130000"/>
              </a:lnSpc>
            </a:pPr>
            <a:r>
              <a:rPr sz="2400" b="1">
                <a:sym typeface="+mn-ea"/>
              </a:rPr>
              <a:t>c .促进果实发育      d.促进果实成熟  </a:t>
            </a:r>
            <a:endParaRPr sz="2400" b="1">
              <a:sym typeface="+mn-ea"/>
            </a:endParaRPr>
          </a:p>
          <a:p>
            <a:pPr indent="0" algn="l">
              <a:lnSpc>
                <a:spcPct val="130000"/>
              </a:lnSpc>
            </a:pPr>
            <a:r>
              <a:rPr sz="2400" b="1">
                <a:sym typeface="+mn-ea"/>
              </a:rPr>
              <a:t>e .促进叶、果实衰老脱落          </a:t>
            </a:r>
            <a:endParaRPr sz="2400" b="1">
              <a:sym typeface="+mn-ea"/>
            </a:endParaRPr>
          </a:p>
          <a:p>
            <a:pPr indent="0" algn="l">
              <a:lnSpc>
                <a:spcPct val="130000"/>
              </a:lnSpc>
            </a:pPr>
            <a:r>
              <a:rPr sz="2400" b="1">
                <a:sym typeface="+mn-ea"/>
              </a:rPr>
              <a:t>f. 促进种子萌发      g.抑制种子萌发</a:t>
            </a:r>
            <a:endParaRPr sz="2400" b="1">
              <a:sym typeface="+mn-ea"/>
            </a:endParaRPr>
          </a:p>
          <a:p>
            <a:pPr indent="0" algn="l">
              <a:lnSpc>
                <a:spcPct val="130000"/>
              </a:lnSpc>
            </a:pPr>
            <a:r>
              <a:rPr sz="2400" b="1">
                <a:sym typeface="+mn-ea"/>
              </a:rPr>
              <a:t>A.未成熟的种子、幼芽、幼根    </a:t>
            </a:r>
            <a:endParaRPr sz="2400" b="1">
              <a:sym typeface="+mn-ea"/>
            </a:endParaRPr>
          </a:p>
          <a:p>
            <a:pPr indent="0" algn="l">
              <a:lnSpc>
                <a:spcPct val="130000"/>
              </a:lnSpc>
            </a:pPr>
            <a:r>
              <a:rPr sz="2400" b="1">
                <a:sym typeface="+mn-ea"/>
              </a:rPr>
              <a:t>B.根尖</a:t>
            </a:r>
            <a:endParaRPr sz="2400" b="1">
              <a:sym typeface="+mn-ea"/>
            </a:endParaRPr>
          </a:p>
          <a:p>
            <a:pPr indent="0" algn="l">
              <a:lnSpc>
                <a:spcPct val="130000"/>
              </a:lnSpc>
            </a:pPr>
            <a:r>
              <a:rPr sz="2400" b="1">
                <a:sym typeface="+mn-ea"/>
              </a:rPr>
              <a:t>C.根冠、萎蔫叶片     </a:t>
            </a:r>
            <a:endParaRPr sz="2400" b="1">
              <a:sym typeface="+mn-ea"/>
            </a:endParaRPr>
          </a:p>
          <a:p>
            <a:pPr indent="0" algn="l">
              <a:lnSpc>
                <a:spcPct val="130000"/>
              </a:lnSpc>
            </a:pPr>
            <a:r>
              <a:rPr sz="2400" b="1">
                <a:sym typeface="+mn-ea"/>
              </a:rPr>
              <a:t>D.植物体各部位</a:t>
            </a:r>
            <a:endParaRPr lang="zh-CN" altLang="en-US" sz="2400" b="1">
              <a:ea typeface="宋体" panose="02010600030101010101" pitchFamily="2" charset="-122"/>
            </a:endParaRPr>
          </a:p>
        </p:txBody>
      </p:sp>
      <p:sp>
        <p:nvSpPr>
          <p:cNvPr id="14" name="文本框 13"/>
          <p:cNvSpPr txBox="1"/>
          <p:nvPr/>
        </p:nvSpPr>
        <p:spPr>
          <a:xfrm>
            <a:off x="4773295" y="4959350"/>
            <a:ext cx="465455" cy="706755"/>
          </a:xfrm>
          <a:prstGeom prst="rect">
            <a:avLst/>
          </a:prstGeom>
          <a:noFill/>
        </p:spPr>
        <p:txBody>
          <a:bodyPr wrap="none" rtlCol="0">
            <a:spAutoFit/>
          </a:bodyPr>
          <a:lstStyle/>
          <a:p>
            <a:r>
              <a:rPr lang="en-US" altLang="zh-CN" sz="4000">
                <a:solidFill>
                  <a:srgbClr val="FF0000"/>
                </a:solidFill>
              </a:rPr>
              <a:t>a</a:t>
            </a:r>
            <a:endParaRPr lang="en-US" altLang="zh-CN" sz="4000">
              <a:solidFill>
                <a:srgbClr val="FF0000"/>
              </a:solidFill>
            </a:endParaRPr>
          </a:p>
        </p:txBody>
      </p:sp>
      <p:sp>
        <p:nvSpPr>
          <p:cNvPr id="15" name="文本框 14"/>
          <p:cNvSpPr txBox="1"/>
          <p:nvPr/>
        </p:nvSpPr>
        <p:spPr>
          <a:xfrm>
            <a:off x="6579870" y="4959350"/>
            <a:ext cx="1217295" cy="706755"/>
          </a:xfrm>
          <a:prstGeom prst="rect">
            <a:avLst/>
          </a:prstGeom>
          <a:noFill/>
        </p:spPr>
        <p:txBody>
          <a:bodyPr wrap="square" rtlCol="0">
            <a:spAutoFit/>
          </a:bodyPr>
          <a:lstStyle/>
          <a:p>
            <a:r>
              <a:rPr lang="en-US" altLang="zh-CN" sz="4000">
                <a:solidFill>
                  <a:srgbClr val="FF0000"/>
                </a:solidFill>
              </a:rPr>
              <a:t>b.c.f</a:t>
            </a:r>
            <a:endParaRPr lang="en-US" altLang="zh-CN" sz="4000">
              <a:solidFill>
                <a:srgbClr val="FF0000"/>
              </a:solidFill>
            </a:endParaRPr>
          </a:p>
        </p:txBody>
      </p:sp>
      <p:sp>
        <p:nvSpPr>
          <p:cNvPr id="16" name="文本框 15"/>
          <p:cNvSpPr txBox="1"/>
          <p:nvPr/>
        </p:nvSpPr>
        <p:spPr>
          <a:xfrm>
            <a:off x="9965055" y="5010785"/>
            <a:ext cx="1217295" cy="706755"/>
          </a:xfrm>
          <a:prstGeom prst="rect">
            <a:avLst/>
          </a:prstGeom>
          <a:noFill/>
        </p:spPr>
        <p:txBody>
          <a:bodyPr wrap="square" rtlCol="0">
            <a:spAutoFit/>
          </a:bodyPr>
          <a:lstStyle/>
          <a:p>
            <a:r>
              <a:rPr lang="en-US" altLang="zh-CN" sz="4000">
                <a:solidFill>
                  <a:srgbClr val="FF0000"/>
                </a:solidFill>
              </a:rPr>
              <a:t>e.g</a:t>
            </a:r>
            <a:endParaRPr lang="en-US" altLang="zh-CN" sz="4000">
              <a:solidFill>
                <a:srgbClr val="FF0000"/>
              </a:solidFill>
            </a:endParaRPr>
          </a:p>
        </p:txBody>
      </p:sp>
      <p:sp>
        <p:nvSpPr>
          <p:cNvPr id="17" name="文本框 16"/>
          <p:cNvSpPr txBox="1"/>
          <p:nvPr/>
        </p:nvSpPr>
        <p:spPr>
          <a:xfrm>
            <a:off x="8675370" y="5010785"/>
            <a:ext cx="465455" cy="706755"/>
          </a:xfrm>
          <a:prstGeom prst="rect">
            <a:avLst/>
          </a:prstGeom>
          <a:noFill/>
        </p:spPr>
        <p:txBody>
          <a:bodyPr wrap="none" rtlCol="0">
            <a:spAutoFit/>
          </a:bodyPr>
          <a:lstStyle/>
          <a:p>
            <a:r>
              <a:rPr lang="en-US" altLang="zh-CN" sz="4000">
                <a:solidFill>
                  <a:srgbClr val="FF0000"/>
                </a:solidFill>
              </a:rPr>
              <a:t>d</a:t>
            </a:r>
            <a:endParaRPr lang="en-US" altLang="zh-CN" sz="4000">
              <a:solidFill>
                <a:srgbClr val="FF0000"/>
              </a:solidFill>
            </a:endParaRPr>
          </a:p>
        </p:txBody>
      </p:sp>
      <p:sp>
        <p:nvSpPr>
          <p:cNvPr id="18" name="文本框 17"/>
          <p:cNvSpPr txBox="1"/>
          <p:nvPr/>
        </p:nvSpPr>
        <p:spPr>
          <a:xfrm>
            <a:off x="4751705" y="5666105"/>
            <a:ext cx="521970" cy="706755"/>
          </a:xfrm>
          <a:prstGeom prst="rect">
            <a:avLst/>
          </a:prstGeom>
          <a:noFill/>
        </p:spPr>
        <p:txBody>
          <a:bodyPr wrap="none" rtlCol="0">
            <a:spAutoFit/>
          </a:bodyPr>
          <a:lstStyle/>
          <a:p>
            <a:r>
              <a:rPr lang="en-US" altLang="zh-CN" sz="4000">
                <a:solidFill>
                  <a:srgbClr val="FF0000"/>
                </a:solidFill>
              </a:rPr>
              <a:t>B</a:t>
            </a:r>
            <a:endParaRPr lang="en-US" altLang="zh-CN" sz="4000">
              <a:solidFill>
                <a:srgbClr val="FF0000"/>
              </a:solidFill>
            </a:endParaRPr>
          </a:p>
        </p:txBody>
      </p:sp>
      <p:sp>
        <p:nvSpPr>
          <p:cNvPr id="21" name="文本框 20"/>
          <p:cNvSpPr txBox="1"/>
          <p:nvPr/>
        </p:nvSpPr>
        <p:spPr>
          <a:xfrm>
            <a:off x="6799580" y="5666105"/>
            <a:ext cx="521970" cy="706755"/>
          </a:xfrm>
          <a:prstGeom prst="rect">
            <a:avLst/>
          </a:prstGeom>
          <a:noFill/>
        </p:spPr>
        <p:txBody>
          <a:bodyPr wrap="none" rtlCol="0">
            <a:spAutoFit/>
          </a:bodyPr>
          <a:lstStyle/>
          <a:p>
            <a:r>
              <a:rPr lang="en-US" altLang="zh-CN" sz="4000">
                <a:solidFill>
                  <a:srgbClr val="FF0000"/>
                </a:solidFill>
              </a:rPr>
              <a:t>A</a:t>
            </a:r>
            <a:endParaRPr lang="en-US" altLang="zh-CN" sz="4000">
              <a:solidFill>
                <a:srgbClr val="FF0000"/>
              </a:solidFill>
            </a:endParaRPr>
          </a:p>
        </p:txBody>
      </p:sp>
      <p:sp>
        <p:nvSpPr>
          <p:cNvPr id="24" name="文本框 23"/>
          <p:cNvSpPr txBox="1"/>
          <p:nvPr/>
        </p:nvSpPr>
        <p:spPr>
          <a:xfrm>
            <a:off x="8618855" y="5716905"/>
            <a:ext cx="549910" cy="706755"/>
          </a:xfrm>
          <a:prstGeom prst="rect">
            <a:avLst/>
          </a:prstGeom>
          <a:noFill/>
        </p:spPr>
        <p:txBody>
          <a:bodyPr wrap="none" rtlCol="0">
            <a:spAutoFit/>
          </a:bodyPr>
          <a:lstStyle/>
          <a:p>
            <a:r>
              <a:rPr lang="en-US" altLang="zh-CN" sz="4000">
                <a:solidFill>
                  <a:srgbClr val="FF0000"/>
                </a:solidFill>
              </a:rPr>
              <a:t>D</a:t>
            </a:r>
            <a:endParaRPr lang="en-US" altLang="zh-CN" sz="4000">
              <a:solidFill>
                <a:srgbClr val="FF0000"/>
              </a:solidFill>
            </a:endParaRPr>
          </a:p>
        </p:txBody>
      </p:sp>
      <p:sp>
        <p:nvSpPr>
          <p:cNvPr id="25" name="文本框 24"/>
          <p:cNvSpPr txBox="1"/>
          <p:nvPr/>
        </p:nvSpPr>
        <p:spPr>
          <a:xfrm>
            <a:off x="10160635" y="5716905"/>
            <a:ext cx="549910" cy="706755"/>
          </a:xfrm>
          <a:prstGeom prst="rect">
            <a:avLst/>
          </a:prstGeom>
          <a:noFill/>
        </p:spPr>
        <p:txBody>
          <a:bodyPr wrap="none" rtlCol="0">
            <a:spAutoFit/>
          </a:bodyPr>
          <a:lstStyle/>
          <a:p>
            <a:r>
              <a:rPr lang="en-US" altLang="zh-CN" sz="4000">
                <a:solidFill>
                  <a:srgbClr val="FF0000"/>
                </a:solidFill>
              </a:rPr>
              <a:t>C</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1"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865811" y="174511"/>
            <a:ext cx="9559835" cy="1585595"/>
          </a:xfrm>
        </p:spPr>
        <p:txBody>
          <a:bodyPr/>
          <a:lstStyle/>
          <a:p>
            <a:r>
              <a:rPr lang="zh-CN" altLang="en-US" dirty="0"/>
              <a:t>例题1．如图表示植物激素对某植物果实发育、成熟、衰老和脱落的调节作用，</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C</a:t>
            </a:r>
            <a:r>
              <a:rPr lang="zh-CN" altLang="en-US" dirty="0"/>
              <a:t>C代表不同的植物激素。下列说法错误的是(　　)</a:t>
            </a:r>
            <a:endParaRPr lang="zh-CN" altLang="en-US" dirty="0"/>
          </a:p>
        </p:txBody>
      </p:sp>
      <p:pic>
        <p:nvPicPr>
          <p:cNvPr id="2" name="内容占位符 -2147482183"/>
          <p:cNvPicPr>
            <a:picLocks noGrp="1" noChangeAspect="1"/>
          </p:cNvPicPr>
          <p:nvPr>
            <p:ph idx="1"/>
          </p:nvPr>
        </p:nvPicPr>
        <p:blipFill>
          <a:blip r:embed="rId1"/>
          <a:stretch>
            <a:fillRect/>
          </a:stretch>
        </p:blipFill>
        <p:spPr>
          <a:xfrm>
            <a:off x="3013075" y="1849120"/>
            <a:ext cx="6719570" cy="2649855"/>
          </a:xfrm>
          <a:prstGeom prst="rect">
            <a:avLst/>
          </a:prstGeom>
          <a:noFill/>
          <a:ln w="9525">
            <a:noFill/>
          </a:ln>
        </p:spPr>
      </p:pic>
      <p:sp>
        <p:nvSpPr>
          <p:cNvPr id="100" name="文本框 99"/>
          <p:cNvSpPr txBox="1"/>
          <p:nvPr/>
        </p:nvSpPr>
        <p:spPr>
          <a:xfrm>
            <a:off x="2317115" y="4498975"/>
            <a:ext cx="9577705" cy="2061210"/>
          </a:xfrm>
          <a:prstGeom prst="rect">
            <a:avLst/>
          </a:prstGeom>
          <a:noFill/>
          <a:ln w="9525">
            <a:noFill/>
          </a:ln>
        </p:spPr>
        <p:txBody>
          <a:bodyPr wrap="square">
            <a:spAutoFit/>
          </a:bodyPr>
          <a:lstStyle/>
          <a:p>
            <a:pPr indent="0"/>
            <a:r>
              <a:rPr lang="zh-CN" sz="3200" b="1">
                <a:ea typeface="宋体" panose="02010600030101010101" pitchFamily="2" charset="-122"/>
              </a:rPr>
              <a:t>A．激素A对细胞伸长生长具有促进作用</a:t>
            </a:r>
            <a:r>
              <a:rPr lang="en-US" sz="3200" b="1">
                <a:latin typeface="宋体" panose="02010600030101010101" pitchFamily="2" charset="-122"/>
              </a:rPr>
              <a:t>     </a:t>
            </a:r>
            <a:endParaRPr lang="en-US" sz="3200" b="1">
              <a:latin typeface="宋体" panose="02010600030101010101" pitchFamily="2" charset="-122"/>
            </a:endParaRPr>
          </a:p>
          <a:p>
            <a:pPr indent="0"/>
            <a:r>
              <a:rPr lang="zh-CN" sz="3200" b="1">
                <a:ea typeface="宋体" panose="02010600030101010101" pitchFamily="2" charset="-122"/>
              </a:rPr>
              <a:t>B．</a:t>
            </a:r>
            <a:r>
              <a:rPr lang="zh-CN" sz="3200" b="1">
                <a:ea typeface="宋体" panose="02010600030101010101" pitchFamily="2" charset="-122"/>
                <a:sym typeface="+mn-ea"/>
              </a:rPr>
              <a:t>激素C在幼嫩的组织和器官中含量较多</a:t>
            </a:r>
            <a:endParaRPr lang="zh-CN" altLang="en-US" sz="3200" b="1">
              <a:ea typeface="宋体" panose="02010600030101010101" pitchFamily="2" charset="-122"/>
            </a:endParaRPr>
          </a:p>
          <a:p>
            <a:pPr indent="0"/>
            <a:r>
              <a:rPr lang="zh-CN" sz="3200" b="1">
                <a:ea typeface="宋体" panose="02010600030101010101" pitchFamily="2" charset="-122"/>
              </a:rPr>
              <a:t>C．成熟的</a:t>
            </a:r>
            <a:r>
              <a:rPr lang="zh-CN" sz="3200" b="1">
                <a:ea typeface="宋体" panose="02010600030101010101" pitchFamily="2" charset="-122"/>
                <a:sym typeface="+mn-ea"/>
              </a:rPr>
              <a:t>果实中</a:t>
            </a:r>
            <a:r>
              <a:rPr lang="zh-CN" sz="3200" b="1">
                <a:ea typeface="宋体" panose="02010600030101010101" pitchFamily="2" charset="-122"/>
              </a:rPr>
              <a:t>激素B含量较多</a:t>
            </a:r>
            <a:r>
              <a:rPr lang="en-US" sz="3200" b="1">
                <a:latin typeface="宋体" panose="02010600030101010101" pitchFamily="2" charset="-122"/>
                <a:ea typeface="宋体" panose="02010600030101010101" pitchFamily="2" charset="-122"/>
              </a:rPr>
              <a:t>             </a:t>
            </a:r>
            <a:r>
              <a:rPr lang="zh-CN" sz="3200" b="1">
                <a:ea typeface="宋体" panose="02010600030101010101" pitchFamily="2" charset="-122"/>
              </a:rPr>
              <a:t>D．</a:t>
            </a:r>
            <a:r>
              <a:rPr lang="zh-CN" sz="3200" b="1">
                <a:ea typeface="宋体" panose="02010600030101010101" pitchFamily="2" charset="-122"/>
                <a:sym typeface="+mn-ea"/>
              </a:rPr>
              <a:t>激素</a:t>
            </a:r>
            <a:r>
              <a:rPr lang="en-US" altLang="zh-CN" sz="3200" b="1">
                <a:ea typeface="宋体" panose="02010600030101010101" pitchFamily="2" charset="-122"/>
                <a:sym typeface="+mn-ea"/>
              </a:rPr>
              <a:t>C</a:t>
            </a:r>
            <a:r>
              <a:rPr lang="zh-CN" altLang="en-US" sz="3200" b="1">
                <a:ea typeface="宋体" panose="02010600030101010101" pitchFamily="2" charset="-122"/>
                <a:sym typeface="+mn-ea"/>
              </a:rPr>
              <a:t>能抑制种子萌发，</a:t>
            </a:r>
            <a:r>
              <a:rPr lang="zh-CN" sz="3200" b="1">
                <a:ea typeface="宋体" panose="02010600030101010101" pitchFamily="2" charset="-122"/>
                <a:sym typeface="+mn-ea"/>
              </a:rPr>
              <a:t>激素A能促进种子萌发</a:t>
            </a:r>
            <a:endParaRPr lang="zh-CN" altLang="en-US" sz="3200" b="1">
              <a:ea typeface="宋体" panose="02010600030101010101" pitchFamily="2" charset="-122"/>
              <a:sym typeface="+mn-ea"/>
            </a:endParaRPr>
          </a:p>
        </p:txBody>
      </p:sp>
      <p:sp>
        <p:nvSpPr>
          <p:cNvPr id="21" name="文本框 20"/>
          <p:cNvSpPr txBox="1"/>
          <p:nvPr/>
        </p:nvSpPr>
        <p:spPr>
          <a:xfrm>
            <a:off x="9732645" y="1249680"/>
            <a:ext cx="521970" cy="706755"/>
          </a:xfrm>
          <a:prstGeom prst="rect">
            <a:avLst/>
          </a:prstGeom>
          <a:noFill/>
        </p:spPr>
        <p:txBody>
          <a:bodyPr wrap="none" rtlCol="0">
            <a:spAutoFit/>
          </a:bodyPr>
          <a:lstStyle/>
          <a:p>
            <a:r>
              <a:rPr lang="en-US" altLang="zh-CN" sz="4000">
                <a:solidFill>
                  <a:srgbClr val="FF0000"/>
                </a:solidFill>
              </a:rPr>
              <a:t>B</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409825" y="333375"/>
            <a:ext cx="8067040" cy="646331"/>
          </a:xfrm>
          <a:solidFill>
            <a:schemeClr val="accent5">
              <a:lumMod val="20000"/>
              <a:lumOff val="80000"/>
            </a:schemeClr>
          </a:solidFill>
          <a:ln>
            <a:solidFill>
              <a:srgbClr val="FF0000"/>
            </a:solidFill>
          </a:ln>
        </p:spPr>
        <p:txBody>
          <a:bodyPr wrap="square"/>
          <a:lstStyle/>
          <a:p>
            <a:r>
              <a:rPr lang="en-US" altLang="zh-CN" sz="4000" b="1" dirty="0">
                <a:latin typeface="宋体" panose="02010600030101010101" pitchFamily="2" charset="-122"/>
                <a:ea typeface="宋体" panose="02010600030101010101" pitchFamily="2" charset="-122"/>
              </a:rPr>
              <a:t> 2</a:t>
            </a:r>
            <a:r>
              <a:rPr lang="zh-CN" altLang="en-US" sz="4000" b="1" dirty="0">
                <a:latin typeface="宋体" panose="02010600030101010101" pitchFamily="2" charset="-122"/>
                <a:ea typeface="宋体" panose="02010600030101010101" pitchFamily="2" charset="-122"/>
              </a:rPr>
              <a:t>、植物激素相互作用、共同调节</a:t>
            </a:r>
            <a:endParaRPr lang="zh-CN" altLang="en-US" sz="4000" b="1" dirty="0">
              <a:latin typeface="宋体" panose="02010600030101010101" pitchFamily="2" charset="-122"/>
              <a:ea typeface="宋体" panose="02010600030101010101" pitchFamily="2" charset="-122"/>
            </a:endParaRPr>
          </a:p>
        </p:txBody>
      </p:sp>
      <p:sp>
        <p:nvSpPr>
          <p:cNvPr id="4" name="文本框 3"/>
          <p:cNvSpPr txBox="1"/>
          <p:nvPr/>
        </p:nvSpPr>
        <p:spPr>
          <a:xfrm>
            <a:off x="2235200" y="1460500"/>
            <a:ext cx="8241665" cy="583565"/>
          </a:xfrm>
          <a:prstGeom prst="rect">
            <a:avLst/>
          </a:prstGeom>
          <a:noFill/>
          <a:ln w="9525">
            <a:noFill/>
          </a:ln>
        </p:spPr>
        <p:txBody>
          <a:bodyPr wrap="square">
            <a:spAutoFit/>
          </a:bodyPr>
          <a:lstStyle/>
          <a:p>
            <a:pPr indent="267970"/>
            <a:r>
              <a:rPr lang="zh-CN" sz="3200" b="1">
                <a:ea typeface="宋体" panose="02010600030101010101" pitchFamily="2" charset="-122"/>
              </a:rPr>
              <a:t>例：生长素和乙烯对细胞伸长生长的影响</a:t>
            </a:r>
            <a:r>
              <a:rPr lang="en-US" sz="3200" b="1">
                <a:latin typeface="宋体" panose="02010600030101010101" pitchFamily="2" charset="-122"/>
              </a:rPr>
              <a:t> </a:t>
            </a:r>
            <a:r>
              <a:rPr lang="en-US" sz="1050" b="1">
                <a:latin typeface="宋体" panose="02010600030101010101" pitchFamily="2" charset="-122"/>
              </a:rPr>
              <a:t> </a:t>
            </a:r>
            <a:endParaRPr lang="zh-CN" altLang="en-US"/>
          </a:p>
        </p:txBody>
      </p:sp>
      <p:pic>
        <p:nvPicPr>
          <p:cNvPr id="1073743877" name="图片 1073743876" descr="8-152.TIF"/>
          <p:cNvPicPr>
            <a:picLocks noChangeAspect="1"/>
          </p:cNvPicPr>
          <p:nvPr/>
        </p:nvPicPr>
        <p:blipFill>
          <a:blip r:embed="rId1" r:link="rId2"/>
          <a:stretch>
            <a:fillRect/>
          </a:stretch>
        </p:blipFill>
        <p:spPr>
          <a:xfrm>
            <a:off x="3441700" y="2454910"/>
            <a:ext cx="6615430" cy="32499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3743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61696" y="342786"/>
            <a:ext cx="9642698" cy="1087755"/>
          </a:xfrm>
        </p:spPr>
        <p:txBody>
          <a:bodyPr/>
          <a:lstStyle/>
          <a:p>
            <a:r>
              <a:rPr lang="zh-CN" b="1">
                <a:ea typeface="宋体" panose="02010600030101010101" pitchFamily="2" charset="-122"/>
                <a:sym typeface="+mn-ea"/>
              </a:rPr>
              <a:t>及相互关系</a:t>
            </a:r>
            <a:br>
              <a:rPr lang="zh-CN" altLang="en-US"/>
            </a:br>
            <a:endParaRPr lang="zh-CN" altLang="en-US" dirty="0"/>
          </a:p>
        </p:txBody>
      </p:sp>
      <p:sp>
        <p:nvSpPr>
          <p:cNvPr id="3" name="内容占位符 2"/>
          <p:cNvSpPr>
            <a:spLocks noGrp="1"/>
          </p:cNvSpPr>
          <p:nvPr>
            <p:ph idx="1"/>
          </p:nvPr>
        </p:nvSpPr>
        <p:spPr>
          <a:xfrm>
            <a:off x="1865811" y="1063710"/>
            <a:ext cx="9642698" cy="1706108"/>
          </a:xfrm>
        </p:spPr>
      </p:sp>
      <p:sp>
        <p:nvSpPr>
          <p:cNvPr id="6" name="文本框 5"/>
          <p:cNvSpPr txBox="1"/>
          <p:nvPr/>
        </p:nvSpPr>
        <p:spPr>
          <a:xfrm>
            <a:off x="1865630" y="5521325"/>
            <a:ext cx="309880" cy="939800"/>
          </a:xfrm>
          <a:prstGeom prst="rect">
            <a:avLst/>
          </a:prstGeom>
          <a:noFill/>
        </p:spPr>
        <p:txBody>
          <a:bodyPr wrap="none" rtlCol="0">
            <a:spAutoFit/>
          </a:bodyPr>
          <a:lstStyle/>
          <a:p>
            <a:pPr indent="0" algn="l">
              <a:lnSpc>
                <a:spcPct val="130000"/>
              </a:lnSpc>
            </a:pPr>
            <a:r>
              <a:rPr lang="zh-CN" sz="2400" b="1">
                <a:ea typeface="宋体" panose="02010600030101010101" pitchFamily="2" charset="-122"/>
                <a:sym typeface="+mn-ea"/>
              </a:rPr>
              <a:t>      </a:t>
            </a:r>
            <a:endParaRPr lang="zh-CN" sz="2400" b="1">
              <a:ea typeface="宋体" panose="02010600030101010101" pitchFamily="2" charset="-122"/>
              <a:sym typeface="+mn-ea"/>
            </a:endParaRPr>
          </a:p>
          <a:p>
            <a:pPr indent="0" algn="l"/>
            <a:r>
              <a:rPr lang="en-US" sz="2400" b="1">
                <a:latin typeface="宋体" panose="02010600030101010101" pitchFamily="2" charset="-122"/>
                <a:sym typeface="+mn-ea"/>
              </a:rPr>
              <a:t> </a:t>
            </a:r>
            <a:r>
              <a:rPr lang="en-US" sz="1050" b="1">
                <a:latin typeface="宋体" panose="02010600030101010101" pitchFamily="2" charset="-122"/>
                <a:sym typeface="+mn-ea"/>
              </a:rPr>
              <a:t> </a:t>
            </a:r>
            <a:endParaRPr lang="zh-CN" altLang="en-US" sz="2400" b="1">
              <a:ea typeface="宋体" panose="02010600030101010101" pitchFamily="2" charset="-122"/>
            </a:endParaRPr>
          </a:p>
        </p:txBody>
      </p:sp>
      <p:sp>
        <p:nvSpPr>
          <p:cNvPr id="9" name="文本框 8"/>
          <p:cNvSpPr txBox="1"/>
          <p:nvPr/>
        </p:nvSpPr>
        <p:spPr>
          <a:xfrm>
            <a:off x="1865630" y="342900"/>
            <a:ext cx="10147935" cy="583565"/>
          </a:xfrm>
          <a:prstGeom prst="rect">
            <a:avLst/>
          </a:prstGeom>
          <a:solidFill>
            <a:schemeClr val="bg1"/>
          </a:solidFill>
          <a:ln w="9525">
            <a:noFill/>
          </a:ln>
        </p:spPr>
        <p:txBody>
          <a:bodyPr wrap="square">
            <a:spAutoFit/>
          </a:bodyPr>
          <a:lstStyle/>
          <a:p>
            <a:pPr indent="267970"/>
            <a:endParaRPr sz="3200" b="1">
              <a:solidFill>
                <a:schemeClr val="tx1"/>
              </a:solidFill>
            </a:endParaRPr>
          </a:p>
        </p:txBody>
      </p:sp>
      <p:sp>
        <p:nvSpPr>
          <p:cNvPr id="14" name="文本框 13"/>
          <p:cNvSpPr txBox="1"/>
          <p:nvPr/>
        </p:nvSpPr>
        <p:spPr>
          <a:xfrm>
            <a:off x="250190" y="129540"/>
            <a:ext cx="11064240" cy="1198880"/>
          </a:xfrm>
          <a:prstGeom prst="rect">
            <a:avLst/>
          </a:prstGeom>
          <a:solidFill>
            <a:schemeClr val="bg1"/>
          </a:solidFill>
        </p:spPr>
        <p:txBody>
          <a:bodyPr wrap="square" rtlCol="0" anchor="t">
            <a:spAutoFit/>
          </a:bodyPr>
          <a:lstStyle/>
          <a:p>
            <a:pPr algn="l"/>
            <a:r>
              <a:rPr lang="zh-CN" sz="3600" b="1">
                <a:latin typeface="华文中宋" panose="02010600040101010101" charset="-122"/>
                <a:ea typeface="华文中宋" panose="02010600040101010101" charset="-122"/>
                <a:cs typeface="华文中宋" panose="02010600040101010101" charset="-122"/>
                <a:sym typeface="+mn-ea"/>
              </a:rPr>
              <a:t>思考：为什么植物激素可以调节</a:t>
            </a:r>
            <a:r>
              <a:rPr sz="3600" b="1">
                <a:latin typeface="华文中宋" panose="02010600040101010101" charset="-122"/>
                <a:ea typeface="华文中宋" panose="02010600040101010101" charset="-122"/>
                <a:cs typeface="华文中宋" panose="02010600040101010101" charset="-122"/>
                <a:sym typeface="+mn-ea"/>
              </a:rPr>
              <a:t>植物的生长发育过程</a:t>
            </a:r>
            <a:r>
              <a:rPr lang="zh-CN" sz="3600" b="1">
                <a:latin typeface="华文中宋" panose="02010600040101010101" charset="-122"/>
                <a:ea typeface="华文中宋" panose="02010600040101010101" charset="-122"/>
                <a:cs typeface="华文中宋" panose="02010600040101010101" charset="-122"/>
                <a:sym typeface="+mn-ea"/>
              </a:rPr>
              <a:t>？</a:t>
            </a:r>
            <a:endParaRPr lang="zh-CN" sz="3600" b="1">
              <a:latin typeface="华文中宋" panose="02010600040101010101" charset="-122"/>
              <a:ea typeface="华文中宋" panose="02010600040101010101" charset="-122"/>
              <a:cs typeface="华文中宋" panose="02010600040101010101" charset="-122"/>
              <a:sym typeface="+mn-ea"/>
            </a:endParaRPr>
          </a:p>
          <a:p>
            <a:pPr algn="l"/>
            <a:r>
              <a:rPr lang="zh-CN" sz="3600" b="1">
                <a:latin typeface="华文中宋" panose="02010600040101010101" charset="-122"/>
                <a:ea typeface="华文中宋" panose="02010600040101010101" charset="-122"/>
                <a:cs typeface="华文中宋" panose="02010600040101010101" charset="-122"/>
                <a:sym typeface="+mn-ea"/>
              </a:rPr>
              <a:t>其调节的本质是什么？</a:t>
            </a:r>
            <a:endParaRPr lang="zh-CN" altLang="en-US" sz="3200" b="1">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5207000" y="5730240"/>
            <a:ext cx="6515735" cy="521970"/>
          </a:xfrm>
          <a:prstGeom prst="rect">
            <a:avLst/>
          </a:prstGeom>
          <a:noFill/>
        </p:spPr>
        <p:txBody>
          <a:bodyPr wrap="square" rtlCol="0" anchor="t">
            <a:spAutoFit/>
          </a:bodyPr>
          <a:lstStyle/>
          <a:p>
            <a:pPr indent="0"/>
            <a:r>
              <a:rPr lang="zh-CN" sz="2800" b="1">
                <a:ea typeface="宋体" panose="02010600030101010101" pitchFamily="2" charset="-122"/>
                <a:sym typeface="+mn-ea"/>
              </a:rPr>
              <a:t>胚乳淀粉水解产生葡萄糖供胚利用</a:t>
            </a:r>
            <a:endParaRPr lang="zh-CN" altLang="en-US" sz="2800" b="1">
              <a:ea typeface="宋体" panose="02010600030101010101" pitchFamily="2" charset="-122"/>
              <a:sym typeface="+mn-ea"/>
            </a:endParaRPr>
          </a:p>
        </p:txBody>
      </p:sp>
      <p:sp>
        <p:nvSpPr>
          <p:cNvPr id="17" name="下箭头 16"/>
          <p:cNvSpPr/>
          <p:nvPr/>
        </p:nvSpPr>
        <p:spPr>
          <a:xfrm>
            <a:off x="6772275" y="3624580"/>
            <a:ext cx="334645" cy="58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6772275" y="4918075"/>
            <a:ext cx="334645" cy="603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生2"/>
          <p:cNvPicPr>
            <a:picLocks noChangeAspect="1"/>
          </p:cNvPicPr>
          <p:nvPr/>
        </p:nvPicPr>
        <p:blipFill>
          <a:blip r:embed="rId1">
            <a:clrChange>
              <a:clrFrom>
                <a:srgbClr val="FDFDFC"/>
              </a:clrFrom>
              <a:clrTo>
                <a:srgbClr val="FDFDFC">
                  <a:alpha val="0"/>
                </a:srgbClr>
              </a:clrTo>
            </a:clrChange>
          </a:blip>
          <a:srcRect r="33662"/>
          <a:stretch>
            <a:fillRect/>
          </a:stretch>
        </p:blipFill>
        <p:spPr>
          <a:xfrm>
            <a:off x="250190" y="1328420"/>
            <a:ext cx="4787900" cy="5529580"/>
          </a:xfrm>
          <a:prstGeom prst="rect">
            <a:avLst/>
          </a:prstGeom>
          <a:noFill/>
          <a:ln w="9525">
            <a:noFill/>
          </a:ln>
        </p:spPr>
      </p:pic>
      <p:sp>
        <p:nvSpPr>
          <p:cNvPr id="20" name="文本框 19"/>
          <p:cNvSpPr txBox="1"/>
          <p:nvPr/>
        </p:nvSpPr>
        <p:spPr>
          <a:xfrm>
            <a:off x="5207000" y="1328420"/>
            <a:ext cx="6732270" cy="1470025"/>
          </a:xfrm>
          <a:prstGeom prst="rect">
            <a:avLst/>
          </a:prstGeom>
          <a:solidFill>
            <a:srgbClr val="D9F7F8"/>
          </a:solidFill>
          <a:ln w="9525">
            <a:noFill/>
          </a:ln>
        </p:spPr>
        <p:txBody>
          <a:bodyPr wrap="square">
            <a:spAutoFit/>
          </a:bodyPr>
          <a:lstStyle/>
          <a:p>
            <a:pPr indent="0">
              <a:lnSpc>
                <a:spcPct val="140000"/>
              </a:lnSpc>
            </a:pPr>
            <a:r>
              <a:rPr lang="zh-CN" sz="3200" b="1">
                <a:ea typeface="宋体" panose="02010600030101010101" pitchFamily="2" charset="-122"/>
              </a:rPr>
              <a:t>例</a:t>
            </a:r>
            <a:r>
              <a:rPr lang="en-US" altLang="zh-CN" sz="3200" b="1">
                <a:ea typeface="宋体" panose="02010600030101010101" pitchFamily="2" charset="-122"/>
              </a:rPr>
              <a:t>1</a:t>
            </a:r>
            <a:r>
              <a:rPr lang="zh-CN" sz="3200" b="1">
                <a:ea typeface="宋体" panose="02010600030101010101" pitchFamily="2" charset="-122"/>
              </a:rPr>
              <a:t>：大麦种子萌发时，胚细胞分裂、生长所需物质、能量如何得到供应？</a:t>
            </a:r>
            <a:endParaRPr lang="zh-CN" altLang="en-US" sz="3200" b="1">
              <a:ea typeface="宋体" panose="02010600030101010101" pitchFamily="2" charset="-122"/>
            </a:endParaRPr>
          </a:p>
        </p:txBody>
      </p:sp>
      <p:sp>
        <p:nvSpPr>
          <p:cNvPr id="4" name="文本框 3"/>
          <p:cNvSpPr txBox="1"/>
          <p:nvPr/>
        </p:nvSpPr>
        <p:spPr>
          <a:xfrm>
            <a:off x="5627370" y="3024505"/>
            <a:ext cx="3576320" cy="521970"/>
          </a:xfrm>
          <a:prstGeom prst="rect">
            <a:avLst/>
          </a:prstGeom>
          <a:noFill/>
        </p:spPr>
        <p:txBody>
          <a:bodyPr wrap="none" rtlCol="0">
            <a:spAutoFit/>
          </a:bodyPr>
          <a:lstStyle/>
          <a:p>
            <a:pPr indent="0" algn="l"/>
            <a:r>
              <a:rPr lang="zh-CN" sz="2800" b="1">
                <a:ea typeface="宋体" panose="02010600030101010101" pitchFamily="2" charset="-122"/>
                <a:sym typeface="+mn-ea"/>
              </a:rPr>
              <a:t>胚产生赤霉素（GA）</a:t>
            </a:r>
            <a:endParaRPr lang="zh-CN" altLang="en-US" sz="2800" b="1">
              <a:ea typeface="宋体" panose="02010600030101010101" pitchFamily="2" charset="-122"/>
              <a:sym typeface="+mn-ea"/>
            </a:endParaRPr>
          </a:p>
        </p:txBody>
      </p:sp>
      <p:sp>
        <p:nvSpPr>
          <p:cNvPr id="5" name="文本框 4"/>
          <p:cNvSpPr txBox="1"/>
          <p:nvPr/>
        </p:nvSpPr>
        <p:spPr>
          <a:xfrm>
            <a:off x="5038090" y="4303395"/>
            <a:ext cx="6975475" cy="521970"/>
          </a:xfrm>
          <a:prstGeom prst="rect">
            <a:avLst/>
          </a:prstGeom>
          <a:noFill/>
        </p:spPr>
        <p:txBody>
          <a:bodyPr wrap="none" rtlCol="0">
            <a:spAutoFit/>
          </a:bodyPr>
          <a:lstStyle/>
          <a:p>
            <a:pPr algn="l"/>
            <a:r>
              <a:rPr lang="zh-CN" sz="2800" b="1">
                <a:solidFill>
                  <a:srgbClr val="FF0000"/>
                </a:solidFill>
                <a:ea typeface="宋体" panose="02010600030101010101" pitchFamily="2" charset="-122"/>
                <a:sym typeface="+mn-ea"/>
              </a:rPr>
              <a:t>诱导</a:t>
            </a:r>
            <a:r>
              <a:rPr lang="zh-CN" sz="2800" b="1">
                <a:ea typeface="宋体" panose="02010600030101010101" pitchFamily="2" charset="-122"/>
                <a:sym typeface="+mn-ea"/>
              </a:rPr>
              <a:t>糊粉层细胞相关</a:t>
            </a:r>
            <a:r>
              <a:rPr lang="zh-CN" sz="2800" b="1">
                <a:solidFill>
                  <a:srgbClr val="FF0000"/>
                </a:solidFill>
                <a:ea typeface="宋体" panose="02010600030101010101" pitchFamily="2" charset="-122"/>
                <a:sym typeface="+mn-ea"/>
              </a:rPr>
              <a:t>基因表达</a:t>
            </a:r>
            <a:r>
              <a:rPr lang="zh-CN" sz="2800" b="1">
                <a:ea typeface="宋体" panose="02010600030101010101" pitchFamily="2" charset="-122"/>
                <a:sym typeface="+mn-ea"/>
              </a:rPr>
              <a:t>，合成相关酶</a:t>
            </a:r>
            <a:endParaRPr lang="zh-CN" altLang="en-US" sz="2800" b="1">
              <a:ea typeface="宋体" panose="02010600030101010101" pitchFamily="2" charset="-122"/>
              <a:sym typeface="+mn-ea"/>
            </a:endParaRPr>
          </a:p>
        </p:txBody>
      </p:sp>
      <p:sp>
        <p:nvSpPr>
          <p:cNvPr id="12" name="文本框 11"/>
          <p:cNvSpPr txBox="1"/>
          <p:nvPr/>
        </p:nvSpPr>
        <p:spPr>
          <a:xfrm>
            <a:off x="5038090" y="726440"/>
            <a:ext cx="7154545" cy="583565"/>
          </a:xfrm>
          <a:prstGeom prst="rect">
            <a:avLst/>
          </a:prstGeom>
          <a:noFill/>
          <a:ln>
            <a:solidFill>
              <a:srgbClr val="0070C0"/>
            </a:solidFill>
          </a:ln>
        </p:spPr>
        <p:txBody>
          <a:bodyPr wrap="square" rtlCol="0" anchor="t">
            <a:spAutoFit/>
          </a:bodyPr>
          <a:lstStyle/>
          <a:p>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植物激素作为信息分子调控基因的表达</a:t>
            </a:r>
            <a:endPar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0" grpId="0" bldLvl="0" animBg="1"/>
      <p:bldP spid="4" grpId="0"/>
      <p:bldP spid="5" grpId="0"/>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04670" y="147955"/>
            <a:ext cx="10271760" cy="780415"/>
          </a:xfrm>
          <a:prstGeom prst="rect">
            <a:avLst/>
          </a:prstGeom>
          <a:solidFill>
            <a:schemeClr val="accent6">
              <a:lumMod val="20000"/>
              <a:lumOff val="80000"/>
            </a:schemeClr>
          </a:solidFill>
          <a:ln w="9525">
            <a:noFill/>
          </a:ln>
        </p:spPr>
        <p:txBody>
          <a:bodyPr wrap="square">
            <a:spAutoFit/>
          </a:bodyPr>
          <a:lstStyle/>
          <a:p>
            <a:pPr indent="0">
              <a:lnSpc>
                <a:spcPct val="140000"/>
              </a:lnSpc>
            </a:pPr>
            <a:r>
              <a:rPr lang="zh-CN" altLang="en-US" sz="3200" b="1">
                <a:ea typeface="宋体" panose="02010600030101010101" pitchFamily="2" charset="-122"/>
              </a:rPr>
              <a:t>例</a:t>
            </a:r>
            <a:r>
              <a:rPr lang="en-US" altLang="zh-CN" sz="3200" b="1">
                <a:ea typeface="宋体" panose="02010600030101010101" pitchFamily="2" charset="-122"/>
              </a:rPr>
              <a:t>2.</a:t>
            </a:r>
            <a:r>
              <a:rPr lang="zh-CN" altLang="en-US" sz="3200" b="1">
                <a:ea typeface="宋体" panose="02010600030101010101" pitchFamily="2" charset="-122"/>
              </a:rPr>
              <a:t>请用下图解释果实成熟过程，果实由硬变软的机理。</a:t>
            </a:r>
            <a:endParaRPr lang="en-US" altLang="zh-CN" sz="3200" b="1">
              <a:ea typeface="宋体" panose="02010600030101010101" pitchFamily="2" charset="-122"/>
            </a:endParaRPr>
          </a:p>
        </p:txBody>
      </p:sp>
      <p:sp>
        <p:nvSpPr>
          <p:cNvPr id="12" name="文本框 11"/>
          <p:cNvSpPr txBox="1"/>
          <p:nvPr/>
        </p:nvSpPr>
        <p:spPr>
          <a:xfrm>
            <a:off x="7626350" y="1082040"/>
            <a:ext cx="4253230" cy="1076325"/>
          </a:xfrm>
          <a:prstGeom prst="rect">
            <a:avLst/>
          </a:prstGeom>
          <a:noFill/>
          <a:ln>
            <a:solidFill>
              <a:srgbClr val="0070C0"/>
            </a:solidFill>
          </a:ln>
        </p:spPr>
        <p:txBody>
          <a:bodyPr wrap="none" rtlCol="0" anchor="t">
            <a:spAutoFit/>
          </a:bodyPr>
          <a:lstStyle/>
          <a:p>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植物激素作为信息分子</a:t>
            </a:r>
            <a:endPar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endParaRPr>
          </a:p>
          <a:p>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调控基因的表达</a:t>
            </a:r>
            <a:endPar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grpSp>
        <p:nvGrpSpPr>
          <p:cNvPr id="4" name="组合 3"/>
          <p:cNvGrpSpPr/>
          <p:nvPr/>
        </p:nvGrpSpPr>
        <p:grpSpPr>
          <a:xfrm>
            <a:off x="2244725" y="1413510"/>
            <a:ext cx="5024120" cy="5222240"/>
            <a:chOff x="3535" y="2226"/>
            <a:chExt cx="7912" cy="8224"/>
          </a:xfrm>
        </p:grpSpPr>
        <p:pic>
          <p:nvPicPr>
            <p:cNvPr id="3" name="图片 2"/>
            <p:cNvPicPr>
              <a:picLocks noChangeAspect="1"/>
            </p:cNvPicPr>
            <p:nvPr/>
          </p:nvPicPr>
          <p:blipFill>
            <a:blip r:embed="rId1"/>
            <a:stretch>
              <a:fillRect/>
            </a:stretch>
          </p:blipFill>
          <p:spPr>
            <a:xfrm>
              <a:off x="3535" y="2226"/>
              <a:ext cx="7912" cy="8225"/>
            </a:xfrm>
            <a:prstGeom prst="rect">
              <a:avLst/>
            </a:prstGeom>
          </p:spPr>
        </p:pic>
        <p:sp>
          <p:nvSpPr>
            <p:cNvPr id="2" name="矩形 1"/>
            <p:cNvSpPr/>
            <p:nvPr/>
          </p:nvSpPr>
          <p:spPr>
            <a:xfrm>
              <a:off x="8131" y="3399"/>
              <a:ext cx="544" cy="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7268845" y="4911090"/>
            <a:ext cx="6515735" cy="953135"/>
          </a:xfrm>
          <a:prstGeom prst="rect">
            <a:avLst/>
          </a:prstGeom>
          <a:noFill/>
        </p:spPr>
        <p:txBody>
          <a:bodyPr wrap="square" rtlCol="0" anchor="t">
            <a:spAutoFit/>
          </a:bodyPr>
          <a:lstStyle/>
          <a:p>
            <a:pPr indent="0"/>
            <a:r>
              <a:rPr lang="en-US" altLang="zh-CN" sz="2800" b="1">
                <a:ea typeface="宋体" panose="02010600030101010101" pitchFamily="2" charset="-122"/>
                <a:sym typeface="+mn-ea"/>
              </a:rPr>
              <a:t>         </a:t>
            </a:r>
            <a:r>
              <a:rPr lang="zh-CN" sz="2800" b="1">
                <a:ea typeface="宋体" panose="02010600030101010101" pitchFamily="2" charset="-122"/>
                <a:sym typeface="+mn-ea"/>
              </a:rPr>
              <a:t>水解细胞壁</a:t>
            </a:r>
            <a:endParaRPr lang="zh-CN" sz="2800" b="1">
              <a:ea typeface="宋体" panose="02010600030101010101" pitchFamily="2" charset="-122"/>
              <a:sym typeface="+mn-ea"/>
            </a:endParaRPr>
          </a:p>
          <a:p>
            <a:pPr indent="0"/>
            <a:endParaRPr lang="zh-CN" altLang="en-US" sz="2800" b="1">
              <a:ea typeface="宋体" panose="02010600030101010101" pitchFamily="2" charset="-122"/>
              <a:sym typeface="+mn-ea"/>
            </a:endParaRPr>
          </a:p>
        </p:txBody>
      </p:sp>
      <p:sp>
        <p:nvSpPr>
          <p:cNvPr id="5" name="文本框 4"/>
          <p:cNvSpPr txBox="1"/>
          <p:nvPr/>
        </p:nvSpPr>
        <p:spPr>
          <a:xfrm>
            <a:off x="7219950" y="3667125"/>
            <a:ext cx="4313555" cy="521970"/>
          </a:xfrm>
          <a:prstGeom prst="rect">
            <a:avLst/>
          </a:prstGeom>
          <a:noFill/>
        </p:spPr>
        <p:txBody>
          <a:bodyPr wrap="none" rtlCol="0">
            <a:spAutoFit/>
          </a:bodyPr>
          <a:lstStyle/>
          <a:p>
            <a:pPr algn="l"/>
            <a:r>
              <a:rPr lang="zh-CN" sz="2800" b="1">
                <a:solidFill>
                  <a:srgbClr val="FF0000"/>
                </a:solidFill>
                <a:ea typeface="宋体" panose="02010600030101010101" pitchFamily="2" charset="-122"/>
                <a:sym typeface="+mn-ea"/>
              </a:rPr>
              <a:t>诱导基因表达</a:t>
            </a:r>
            <a:r>
              <a:rPr lang="zh-CN" sz="2800" b="1">
                <a:ea typeface="宋体" panose="02010600030101010101" pitchFamily="2" charset="-122"/>
                <a:sym typeface="+mn-ea"/>
              </a:rPr>
              <a:t>，合成  ？酶</a:t>
            </a:r>
            <a:endParaRPr lang="zh-CN" altLang="en-US" sz="2800" b="1">
              <a:ea typeface="宋体" panose="02010600030101010101" pitchFamily="2" charset="-122"/>
              <a:sym typeface="+mn-ea"/>
            </a:endParaRPr>
          </a:p>
        </p:txBody>
      </p:sp>
      <p:sp>
        <p:nvSpPr>
          <p:cNvPr id="6" name="下箭头 5"/>
          <p:cNvSpPr/>
          <p:nvPr/>
        </p:nvSpPr>
        <p:spPr>
          <a:xfrm>
            <a:off x="8809990" y="2966085"/>
            <a:ext cx="334645" cy="58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773035" y="2444115"/>
            <a:ext cx="2685415" cy="521970"/>
          </a:xfrm>
          <a:prstGeom prst="rect">
            <a:avLst/>
          </a:prstGeom>
          <a:noFill/>
        </p:spPr>
        <p:txBody>
          <a:bodyPr wrap="none" rtlCol="0">
            <a:spAutoFit/>
          </a:bodyPr>
          <a:lstStyle/>
          <a:p>
            <a:pPr indent="0" algn="l"/>
            <a:r>
              <a:rPr lang="zh-CN" altLang="zh-CN" sz="2800" b="1">
                <a:ea typeface="宋体" panose="02010600030101010101" pitchFamily="2" charset="-122"/>
                <a:sym typeface="+mn-ea"/>
              </a:rPr>
              <a:t>乙烯与受体结合</a:t>
            </a:r>
            <a:endParaRPr lang="zh-CN" altLang="zh-CN" sz="2800" b="1">
              <a:ea typeface="宋体" panose="02010600030101010101" pitchFamily="2" charset="-122"/>
              <a:sym typeface="+mn-ea"/>
            </a:endParaRPr>
          </a:p>
        </p:txBody>
      </p:sp>
      <p:sp>
        <p:nvSpPr>
          <p:cNvPr id="9" name="下箭头 8"/>
          <p:cNvSpPr/>
          <p:nvPr/>
        </p:nvSpPr>
        <p:spPr>
          <a:xfrm>
            <a:off x="8745220" y="4189095"/>
            <a:ext cx="334645" cy="58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160385" y="6003290"/>
            <a:ext cx="1612900" cy="521970"/>
          </a:xfrm>
          <a:prstGeom prst="rect">
            <a:avLst/>
          </a:prstGeom>
          <a:noFill/>
        </p:spPr>
        <p:txBody>
          <a:bodyPr wrap="none" rtlCol="0">
            <a:spAutoFit/>
          </a:bodyPr>
          <a:lstStyle/>
          <a:p>
            <a:pPr algn="l"/>
            <a:r>
              <a:rPr lang="zh-CN" altLang="en-US" sz="2800" b="1">
                <a:ea typeface="宋体" panose="02010600030101010101" pitchFamily="2" charset="-122"/>
                <a:sym typeface="+mn-ea"/>
              </a:rPr>
              <a:t>果实变软</a:t>
            </a:r>
            <a:endParaRPr lang="zh-CN" altLang="en-US" sz="2800" b="1">
              <a:ea typeface="宋体" panose="02010600030101010101" pitchFamily="2" charset="-122"/>
              <a:sym typeface="+mn-ea"/>
            </a:endParaRPr>
          </a:p>
        </p:txBody>
      </p:sp>
      <p:sp>
        <p:nvSpPr>
          <p:cNvPr id="11" name="下箭头 10"/>
          <p:cNvSpPr/>
          <p:nvPr/>
        </p:nvSpPr>
        <p:spPr>
          <a:xfrm>
            <a:off x="8734425" y="5417820"/>
            <a:ext cx="334645" cy="585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P spid="5" grpId="0"/>
      <p:bldP spid="6" grpId="0" animBg="1"/>
      <p:bldP spid="8" grpId="0"/>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1965325" y="2769870"/>
            <a:ext cx="9860280" cy="3856355"/>
          </a:xfrm>
          <a:prstGeom prst="rect">
            <a:avLst/>
          </a:prstGeom>
          <a:solidFill>
            <a:schemeClr val="accent6">
              <a:lumMod val="20000"/>
              <a:lumOff val="80000"/>
            </a:schemeClr>
          </a:solidFill>
          <a:ln w="9525">
            <a:noFill/>
          </a:ln>
        </p:spPr>
        <p:txBody>
          <a:bodyPr wrap="square">
            <a:spAutoFit/>
          </a:bodyPr>
          <a:lstStyle/>
          <a:p>
            <a:pPr indent="0">
              <a:lnSpc>
                <a:spcPct val="170000"/>
              </a:lnSpc>
            </a:pPr>
            <a:r>
              <a:rPr lang="zh-CN" sz="3600" b="1">
                <a:latin typeface="华文中宋" panose="02010600040101010101" charset="-122"/>
                <a:ea typeface="华文中宋" panose="02010600040101010101" charset="-122"/>
                <a:cs typeface="华文中宋" panose="02010600040101010101" charset="-122"/>
              </a:rPr>
              <a:t>结语</a:t>
            </a:r>
            <a:r>
              <a:rPr lang="en-US" altLang="zh-CN" sz="3600" b="1">
                <a:latin typeface="华文中宋" panose="02010600040101010101" charset="-122"/>
                <a:ea typeface="华文中宋" panose="02010600040101010101" charset="-122"/>
                <a:cs typeface="华文中宋" panose="02010600040101010101" charset="-122"/>
              </a:rPr>
              <a:t>1</a:t>
            </a:r>
            <a:r>
              <a:rPr lang="zh-CN" altLang="en-US" sz="3600" b="1">
                <a:latin typeface="华文中宋" panose="02010600040101010101" charset="-122"/>
                <a:ea typeface="华文中宋" panose="02010600040101010101" charset="-122"/>
                <a:cs typeface="华文中宋" panose="02010600040101010101" charset="-122"/>
              </a:rPr>
              <a:t>：</a:t>
            </a:r>
            <a:r>
              <a:rPr sz="3600" b="1">
                <a:latin typeface="华文中宋" panose="02010600040101010101" charset="-122"/>
                <a:ea typeface="华文中宋" panose="02010600040101010101" charset="-122"/>
                <a:cs typeface="华文中宋" panose="02010600040101010101" charset="-122"/>
              </a:rPr>
              <a:t>植物的生长发育过程，在根本上是基因组在一定时间和空间上程序性表达的结果。</a:t>
            </a:r>
            <a:endParaRPr sz="3600" b="1">
              <a:latin typeface="华文中宋" panose="02010600040101010101" charset="-122"/>
              <a:ea typeface="华文中宋" panose="02010600040101010101" charset="-122"/>
              <a:cs typeface="华文中宋" panose="02010600040101010101" charset="-122"/>
            </a:endParaRPr>
          </a:p>
          <a:p>
            <a:pPr indent="0">
              <a:lnSpc>
                <a:spcPct val="170000"/>
              </a:lnSpc>
            </a:pPr>
            <a:r>
              <a:rPr lang="zh-CN" altLang="en-US" sz="3600" b="1">
                <a:solidFill>
                  <a:srgbClr val="FF0000"/>
                </a:solidFill>
                <a:latin typeface="华文中宋" panose="02010600040101010101" charset="-122"/>
                <a:ea typeface="华文中宋" panose="02010600040101010101" charset="-122"/>
                <a:cs typeface="华文中宋" panose="02010600040101010101" charset="-122"/>
                <a:sym typeface="+mn-ea"/>
              </a:rPr>
              <a:t>植物激素作为信息分子调控基因的表达</a:t>
            </a:r>
            <a:r>
              <a:rPr lang="zh-CN" altLang="en-US" sz="3600" b="1">
                <a:latin typeface="华文中宋" panose="02010600040101010101" charset="-122"/>
                <a:ea typeface="华文中宋" panose="02010600040101010101" charset="-122"/>
                <a:cs typeface="华文中宋" panose="02010600040101010101" charset="-122"/>
              </a:rPr>
              <a:t>，</a:t>
            </a:r>
            <a:endParaRPr lang="zh-CN" altLang="en-US" sz="3600" b="1">
              <a:latin typeface="华文中宋" panose="02010600040101010101" charset="-122"/>
              <a:ea typeface="华文中宋" panose="02010600040101010101" charset="-122"/>
              <a:cs typeface="华文中宋" panose="02010600040101010101" charset="-122"/>
            </a:endParaRPr>
          </a:p>
          <a:p>
            <a:pPr indent="0">
              <a:lnSpc>
                <a:spcPct val="170000"/>
              </a:lnSpc>
            </a:pPr>
            <a:endParaRPr lang="zh-CN" altLang="en-US" sz="3600" b="1">
              <a:latin typeface="华文中宋" panose="02010600040101010101" charset="-122"/>
              <a:ea typeface="华文中宋" panose="02010600040101010101" charset="-122"/>
              <a:cs typeface="华文中宋" panose="02010600040101010101" charset="-122"/>
            </a:endParaRPr>
          </a:p>
        </p:txBody>
      </p:sp>
      <p:sp>
        <p:nvSpPr>
          <p:cNvPr id="3" name="内容占位符 2"/>
          <p:cNvSpPr>
            <a:spLocks noGrp="1"/>
          </p:cNvSpPr>
          <p:nvPr>
            <p:ph idx="1"/>
          </p:nvPr>
        </p:nvSpPr>
        <p:spPr>
          <a:xfrm>
            <a:off x="1865811" y="1063710"/>
            <a:ext cx="9642698" cy="1706108"/>
          </a:xfrm>
        </p:spPr>
      </p:sp>
      <p:sp>
        <p:nvSpPr>
          <p:cNvPr id="6" name="文本框 5"/>
          <p:cNvSpPr txBox="1"/>
          <p:nvPr/>
        </p:nvSpPr>
        <p:spPr>
          <a:xfrm>
            <a:off x="2128520" y="5716270"/>
            <a:ext cx="7153275" cy="811530"/>
          </a:xfrm>
          <a:prstGeom prst="rect">
            <a:avLst/>
          </a:prstGeom>
          <a:noFill/>
        </p:spPr>
        <p:txBody>
          <a:bodyPr wrap="none" rtlCol="0">
            <a:spAutoFit/>
          </a:bodyPr>
          <a:lstStyle/>
          <a:p>
            <a:pPr indent="0" algn="l">
              <a:lnSpc>
                <a:spcPct val="130000"/>
              </a:lnSpc>
            </a:pPr>
            <a:r>
              <a:rPr lang="en-US" sz="1600" b="1">
                <a:latin typeface="宋体" panose="02010600030101010101" pitchFamily="2" charset="-122"/>
                <a:sym typeface="+mn-ea"/>
              </a:rPr>
              <a:t> </a:t>
            </a:r>
            <a:r>
              <a:rPr lang="zh-CN" altLang="en-US" sz="3600" b="1">
                <a:latin typeface="华文中宋" panose="02010600040101010101" charset="-122"/>
                <a:ea typeface="华文中宋" panose="02010600040101010101" charset="-122"/>
                <a:cs typeface="华文中宋" panose="02010600040101010101" charset="-122"/>
                <a:sym typeface="+mn-ea"/>
              </a:rPr>
              <a:t>而激素本身的合成也受基因控制。</a:t>
            </a:r>
            <a:endParaRPr lang="zh-CN" altLang="en-US" sz="3600" b="1">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1865630" y="245110"/>
            <a:ext cx="4637405" cy="1753235"/>
          </a:xfrm>
          <a:prstGeom prst="rect">
            <a:avLst/>
          </a:prstGeom>
          <a:noFill/>
          <a:ln w="9525">
            <a:noFill/>
          </a:ln>
        </p:spPr>
        <p:txBody>
          <a:bodyPr wrap="square">
            <a:spAutoFit/>
          </a:bodyPr>
          <a:lstStyle/>
          <a:p>
            <a:pPr indent="0"/>
            <a:r>
              <a:rPr lang="zh-CN" sz="3600" b="1">
                <a:latin typeface="Times New Roman" panose="02020603050405020304" charset="0"/>
                <a:ea typeface="新宋体" panose="02010609030101010101" charset="-122"/>
              </a:rPr>
              <a:t>例</a:t>
            </a:r>
            <a:r>
              <a:rPr lang="en-US" altLang="zh-CN" sz="3600" b="1">
                <a:latin typeface="Times New Roman" panose="02020603050405020304" charset="0"/>
                <a:ea typeface="新宋体" panose="02010609030101010101" charset="-122"/>
              </a:rPr>
              <a:t>3.</a:t>
            </a:r>
            <a:r>
              <a:rPr lang="zh-CN" sz="3600" b="1">
                <a:latin typeface="Times New Roman" panose="02020603050405020304" charset="0"/>
                <a:ea typeface="新宋体" panose="02010609030101010101" charset="-122"/>
              </a:rPr>
              <a:t>矮茎豌豆是由于缺乏某种酶，导致赤霉素不足，影响株高。</a:t>
            </a:r>
            <a:endParaRPr lang="zh-CN" altLang="en-US" sz="3600" b="1">
              <a:latin typeface="Times New Roman" panose="02020603050405020304" charset="0"/>
              <a:ea typeface="新宋体" panose="02010609030101010101" charset="-122"/>
            </a:endParaRPr>
          </a:p>
        </p:txBody>
      </p:sp>
      <p:pic>
        <p:nvPicPr>
          <p:cNvPr id="5" name="图片24" descr="菁优网：http://www.jyeoo.com"/>
          <p:cNvPicPr>
            <a:picLocks noChangeAspect="1"/>
          </p:cNvPicPr>
          <p:nvPr/>
        </p:nvPicPr>
        <p:blipFill>
          <a:blip r:embed="rId1"/>
          <a:stretch>
            <a:fillRect/>
          </a:stretch>
        </p:blipFill>
        <p:spPr>
          <a:xfrm>
            <a:off x="6642735" y="245110"/>
            <a:ext cx="5006340" cy="1837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 grpId="0"/>
    </p:bldLst>
  </p:timing>
</p:sld>
</file>

<file path=ppt/tags/tag1.xml><?xml version="1.0" encoding="utf-8"?>
<p:tagLst xmlns:p="http://schemas.openxmlformats.org/presentationml/2006/main">
  <p:tag name="KSO_WM_TAG_VERSION" val="1.0"/>
  <p:tag name="KSO_WM_TEMPLATE_CATEGORY" val="basetag"/>
  <p:tag name="KSO_WM_TEMPLATE_INDEX" val="20163656"/>
</p:tagLst>
</file>

<file path=ppt/tags/tag2.xml><?xml version="1.0" encoding="utf-8"?>
<p:tagLst xmlns:p="http://schemas.openxmlformats.org/presentationml/2006/main">
  <p:tag name="KSO_WM_TAG_VERSION" val="1.0"/>
  <p:tag name="KSO_WM_TEMPLATE_CATEGORY" val="basetag"/>
  <p:tag name="KSO_WM_TEMPLATE_INDEX" val="20163656"/>
</p:tagLst>
</file>

<file path=ppt/tags/tag3.xml><?xml version="1.0" encoding="utf-8"?>
<p:tagLst xmlns:p="http://schemas.openxmlformats.org/presentationml/2006/main">
  <p:tag name="KSO_WM_TAG_VERSION" val="1.0"/>
  <p:tag name="KSO_WM_TEMPLATE_CATEGORY" val="basetag"/>
  <p:tag name="KSO_WM_TEMPLATE_INDEX" val="20163656"/>
</p:tagLst>
</file>

<file path=ppt/tags/tag4.xml><?xml version="1.0" encoding="utf-8"?>
<p:tagLst xmlns:p="http://schemas.openxmlformats.org/presentationml/2006/main">
  <p:tag name="KSO_WM_TEMPLATE_CATEGORY" val="basetag"/>
  <p:tag name="KSO_WM_TEMPLATE_INDEX" val="20163656"/>
  <p:tag name="KSO_WM_TAG_VERSION" val="1.0"/>
  <p:tag name="KSO_WM_TEMPLATE_THUMBS_INDEX" val="1、3、6、7、10、12、14、17、18、19、22、27、28、35、36、37、38"/>
  <p:tag name="KSO_WM_BEAUTIFY_FLAG" val="#wm#"/>
</p:tagLst>
</file>

<file path=ppt/tags/tag5.xml><?xml version="1.0" encoding="utf-8"?>
<p:tagLst xmlns:p="http://schemas.openxmlformats.org/presentationml/2006/main">
  <p:tag name="KSO_WM_UNIT_TABLE_BEAUTIFY" val="smartTable{ce7b836b-6143-4908-a429-e69187c21df9}"/>
</p:tagLst>
</file>

<file path=ppt/tags/tag6.xml><?xml version="1.0" encoding="utf-8"?>
<p:tagLst xmlns:p="http://schemas.openxmlformats.org/presentationml/2006/main">
  <p:tag name="REFSHAPE" val="582723188"/>
  <p:tag name="KSO_WM_UNIT_PLACING_PICTURE_USER_VIEWPORT" val="{&quot;height&quot;:10530,&quot;width&quot;:6580}"/>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3218</Words>
  <Application>WPS 演示</Application>
  <PresentationFormat>宽屏</PresentationFormat>
  <Paragraphs>302</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迷你简启体</vt:lpstr>
      <vt:lpstr>华文中宋</vt:lpstr>
      <vt:lpstr>Times New Roman</vt:lpstr>
      <vt:lpstr>新宋体</vt:lpstr>
      <vt:lpstr>Calibri</vt:lpstr>
      <vt:lpstr>微软雅黑</vt:lpstr>
      <vt:lpstr>Arial Unicode MS</vt:lpstr>
      <vt:lpstr>1_自定义设计方案</vt:lpstr>
      <vt:lpstr>广东实验中学 高三一轮生物复习课</vt:lpstr>
      <vt:lpstr>第27讲  植物激素调节2</vt:lpstr>
      <vt:lpstr>植物生长发育过程:以番茄为例</vt:lpstr>
      <vt:lpstr>1．其他植物激素</vt:lpstr>
      <vt:lpstr>例题1．如图表示植物激素对某植物果实发育、成熟、衰老和脱落的调节作用，A、B、CC代表不同的植物激素。下列说法错误的是(　　)</vt:lpstr>
      <vt:lpstr> 2、植物激素相互作用、共同调节</vt:lpstr>
      <vt:lpstr>及相互关系 </vt:lpstr>
      <vt:lpstr>PowerPoint 演示文稿</vt:lpstr>
      <vt:lpstr>PowerPoint 演示文稿</vt:lpstr>
      <vt:lpstr>PowerPoint 演示文稿</vt:lpstr>
      <vt:lpstr>PowerPoint 演示文稿</vt:lpstr>
      <vt:lpstr>PowerPoint 演示文稿</vt:lpstr>
      <vt:lpstr> 3、植物生长调节剂</vt:lpstr>
      <vt:lpstr>PowerPoint 演示文稿</vt:lpstr>
      <vt:lpstr>考点四　探索生长素类似物促进插条生根的 最适浓度</vt:lpstr>
      <vt:lpstr>PowerPoint 演示文稿</vt:lpstr>
      <vt:lpstr>注意： （1）预实验目的：   （2）设置对照  空白对照：   相互对照：   （3）设置重复：  （4）控制无关变量：  </vt:lpstr>
      <vt:lpstr>例题5：关于“生长素类似物促进插条生根”的实验，下列有关叙述错误的是（   ） A.扦插时常去掉插条成熟叶片，目的是降低蒸腾作用 B.用生长素类似物处理插条时，要处理插条的形态学下端，因为这端才能生根 C.枝条保留一点芽有利于生根 D.选择浸泡法时处理的时间可比沾蘸法处理时间短一点</vt:lpstr>
      <vt:lpstr>例题6．(2017·江苏，13)研究小组探究了萘乙酸(NAA)对某果树扦插枝条生根的影响，结果如下图。下列相关叙述正确的是(　　) </vt:lpstr>
      <vt:lpstr>例题7.（2011•江苏）人工合成的植物激素类似物常用于生产实践。某课题组研究了激素类似物甲和激素类似物乙对微型月季生根和侧芽生长的影响，请回答下列问题：</vt:lpstr>
      <vt:lpstr>例题7.（2011•江苏）人工合成的植物激素类似物常用于生产实践。某课题组研究了激素类似物甲和激素类似物乙对微型月季生根和侧芽生长的影响，请回答下列问题：</vt:lpstr>
      <vt:lpstr>  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颖</cp:lastModifiedBy>
  <cp:revision>60</cp:revision>
  <dcterms:created xsi:type="dcterms:W3CDTF">2018-01-08T11:22:00Z</dcterms:created>
  <dcterms:modified xsi:type="dcterms:W3CDTF">2020-02-07T03:23:09Z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