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3"/>
  </p:notesMasterIdLst>
  <p:sldIdLst>
    <p:sldId id="444" r:id="rId2"/>
    <p:sldId id="470" r:id="rId3"/>
    <p:sldId id="475" r:id="rId4"/>
    <p:sldId id="446" r:id="rId5"/>
    <p:sldId id="447" r:id="rId6"/>
    <p:sldId id="448" r:id="rId7"/>
    <p:sldId id="449" r:id="rId8"/>
    <p:sldId id="450" r:id="rId9"/>
    <p:sldId id="451" r:id="rId10"/>
    <p:sldId id="452" r:id="rId11"/>
    <p:sldId id="453" r:id="rId12"/>
    <p:sldId id="454" r:id="rId13"/>
    <p:sldId id="455" r:id="rId14"/>
    <p:sldId id="456" r:id="rId15"/>
    <p:sldId id="457" r:id="rId16"/>
    <p:sldId id="458" r:id="rId17"/>
    <p:sldId id="459" r:id="rId18"/>
    <p:sldId id="460" r:id="rId19"/>
    <p:sldId id="461" r:id="rId20"/>
    <p:sldId id="462" r:id="rId21"/>
    <p:sldId id="463" r:id="rId22"/>
    <p:sldId id="464" r:id="rId23"/>
    <p:sldId id="465" r:id="rId24"/>
    <p:sldId id="471" r:id="rId25"/>
    <p:sldId id="472" r:id="rId26"/>
    <p:sldId id="473" r:id="rId27"/>
    <p:sldId id="466" r:id="rId28"/>
    <p:sldId id="467" r:id="rId29"/>
    <p:sldId id="468" r:id="rId30"/>
    <p:sldId id="469" r:id="rId31"/>
    <p:sldId id="474" r:id="rId32"/>
  </p:sldIdLst>
  <p:sldSz cx="12192000" cy="6858000"/>
  <p:notesSz cx="7104063" cy="10234613"/>
  <p:embeddedFontLst>
    <p:embeddedFont>
      <p:font typeface="黑体" pitchFamily="49" charset="-122"/>
      <p:regular r:id="rId34"/>
    </p:embeddedFont>
    <p:embeddedFont>
      <p:font typeface="隶书" pitchFamily="49" charset="-122"/>
      <p:regular r:id="rId35"/>
    </p:embeddedFont>
    <p:embeddedFont>
      <p:font typeface="楷体" pitchFamily="49" charset="-122"/>
      <p:regular r:id="rId36"/>
    </p:embeddedFont>
    <p:embeddedFont>
      <p:font typeface="迷你简启体" charset="-122"/>
      <p:regular r:id="rId37"/>
    </p:embeddedFont>
    <p:embeddedFont>
      <p:font typeface="华文仿宋" pitchFamily="2" charset="-122"/>
      <p:regular r:id="rId38"/>
    </p:embeddedFont>
    <p:embeddedFont>
      <p:font typeface="方正姚体" pitchFamily="2" charset="-122"/>
      <p:regular r:id="rId39"/>
    </p:embeddedFont>
    <p:embeddedFont>
      <p:font typeface="Calibri" pitchFamily="34" charset="0"/>
      <p:regular r:id="rId40"/>
      <p:bold r:id="rId41"/>
      <p:italic r:id="rId42"/>
      <p:boldItalic r:id="rId43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2FDB2607-1784-4EEB-B798-7EB5836EED8A}">
        <p14:showMediaCtrls xmlns="" xmlns:p14="http://schemas.microsoft.com/office/powerpoint/2010/main" val="1"/>
      </p:ext>
    </p:extLst>
  </p:showPr>
  <p:clrMru>
    <a:srgbClr val="0000CC"/>
    <a:srgbClr val="993300"/>
    <a:srgbClr val="CB2327"/>
    <a:srgbClr val="A7272B"/>
    <a:srgbClr val="BD2529"/>
    <a:srgbClr val="FF5050"/>
    <a:srgbClr val="C9222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70" d="100"/>
          <a:sy n="70" d="100"/>
        </p:scale>
        <p:origin x="-15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pPr/>
              <a:t>2020/2/4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 cstate="print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梯形 6"/>
          <p:cNvSpPr/>
          <p:nvPr/>
        </p:nvSpPr>
        <p:spPr>
          <a:xfrm rot="10800000">
            <a:off x="1262231" y="-3"/>
            <a:ext cx="9667538" cy="301215"/>
          </a:xfrm>
          <a:prstGeom prst="trapezoid">
            <a:avLst/>
          </a:prstGeom>
          <a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6540649"/>
            <a:ext cx="12192000" cy="317351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491480" y="1470800"/>
            <a:ext cx="1209040" cy="70675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altLang="zh-CN" sz="4000" b="1" dirty="0" smtClean="0">
                <a:solidFill>
                  <a:schemeClr val="bg1"/>
                </a:solidFill>
                <a:latin typeface="方正姚体" panose="02010601030101010101" pitchFamily="2" charset="-122"/>
              </a:rPr>
              <a:t>2017</a:t>
            </a:r>
            <a:endParaRPr lang="en-US" altLang="zh-CN" sz="3200" b="1" dirty="0" smtClean="0">
              <a:solidFill>
                <a:schemeClr val="bg1"/>
              </a:solidFill>
              <a:latin typeface="方正姚体" panose="02010601030101010101" pitchFamily="2" charset="-122"/>
            </a:endParaRPr>
          </a:p>
        </p:txBody>
      </p:sp>
      <p:sp>
        <p:nvSpPr>
          <p:cNvPr id="10" name="同心圆 9"/>
          <p:cNvSpPr/>
          <p:nvPr/>
        </p:nvSpPr>
        <p:spPr>
          <a:xfrm>
            <a:off x="5332207" y="1129552"/>
            <a:ext cx="1527586" cy="1527586"/>
          </a:xfrm>
          <a:prstGeom prst="donut">
            <a:avLst>
              <a:gd name="adj" fmla="val 634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2841437"/>
            <a:ext cx="9144000" cy="1030476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3181350" y="5031507"/>
            <a:ext cx="2705100" cy="47625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 smtClean="0"/>
              <a:t>编辑副标题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F2237-1CDC-4A9F-9B50-E2751CF02005}" type="datetimeFigureOut">
              <a:rPr lang="zh-CN" altLang="en-US" smtClean="0"/>
              <a:pPr/>
              <a:t>2020/2/4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BD5C9-D31B-404C-B346-DE2E8DFE88C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5 -0.00556 L 0.56367 -0.00764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51" y="-11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0" grpId="0" bldLvl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F2237-1CDC-4A9F-9B50-E2751CF02005}" type="datetimeFigureOut">
              <a:rPr lang="zh-CN" altLang="en-US" smtClean="0"/>
              <a:pPr/>
              <a:t>2020/2/4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BD5C9-D31B-404C-B346-DE2E8DFE88CF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930729"/>
            <a:ext cx="10515600" cy="5184320"/>
          </a:xfrm>
        </p:spPr>
        <p:txBody>
          <a:bodyPr anchor="ctr">
            <a:normAutofit/>
          </a:bodyPr>
          <a:lstStyle>
            <a:lvl1pPr marL="0" indent="0">
              <a:lnSpc>
                <a:spcPct val="120000"/>
              </a:lnSpc>
              <a:buNone/>
              <a:defRPr sz="2000">
                <a:solidFill>
                  <a:srgbClr val="2D3E50"/>
                </a:solidFill>
              </a:defRPr>
            </a:lvl1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F2237-1CDC-4A9F-9B50-E2751CF02005}" type="datetimeFigureOut">
              <a:rPr lang="zh-CN" altLang="en-US" smtClean="0"/>
              <a:pPr/>
              <a:t>2020/2/4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BD5C9-D31B-404C-B346-DE2E8DFE88C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 6"/>
          <p:cNvSpPr/>
          <p:nvPr/>
        </p:nvSpPr>
        <p:spPr>
          <a:xfrm>
            <a:off x="0" y="0"/>
            <a:ext cx="5398770" cy="788670"/>
          </a:xfrm>
          <a:custGeom>
            <a:avLst/>
            <a:gdLst>
              <a:gd name="connsiteX0" fmla="*/ 0 w 5398770"/>
              <a:gd name="connsiteY0" fmla="*/ 0 h 674370"/>
              <a:gd name="connsiteX1" fmla="*/ 5398770 w 5398770"/>
              <a:gd name="connsiteY1" fmla="*/ 0 h 674370"/>
              <a:gd name="connsiteX2" fmla="*/ 4752791 w 5398770"/>
              <a:gd name="connsiteY2" fmla="*/ 674370 h 674370"/>
              <a:gd name="connsiteX3" fmla="*/ 0 w 5398770"/>
              <a:gd name="connsiteY3" fmla="*/ 674370 h 674370"/>
              <a:gd name="connsiteX4" fmla="*/ 0 w 5398770"/>
              <a:gd name="connsiteY4" fmla="*/ 0 h 674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98770" h="674370">
                <a:moveTo>
                  <a:pt x="0" y="0"/>
                </a:moveTo>
                <a:lnTo>
                  <a:pt x="5398770" y="0"/>
                </a:lnTo>
                <a:lnTo>
                  <a:pt x="4752791" y="674370"/>
                </a:lnTo>
                <a:lnTo>
                  <a:pt x="0" y="674370"/>
                </a:lnTo>
                <a:lnTo>
                  <a:pt x="0" y="0"/>
                </a:lnTo>
                <a:close/>
              </a:path>
            </a:pathLst>
          </a:custGeom>
          <a:solidFill>
            <a:srgbClr val="BC24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b="1" dirty="0">
              <a:solidFill>
                <a:prstClr val="white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4038600" cy="788670"/>
          </a:xfrm>
        </p:spPr>
        <p:txBody>
          <a:bodyPr>
            <a:normAutofit/>
          </a:bodyPr>
          <a:lstStyle>
            <a:lvl1pPr algn="ctr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 smtClean="0"/>
              <a:t>编辑标题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2000">
                <a:solidFill>
                  <a:srgbClr val="2D3E50"/>
                </a:solidFill>
              </a:defRPr>
            </a:lvl1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F2237-1CDC-4A9F-9B50-E2751CF02005}" type="datetimeFigureOut">
              <a:rPr lang="zh-CN" altLang="en-US" smtClean="0"/>
              <a:pPr/>
              <a:t>2020/2/4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BD5C9-D31B-404C-B346-DE2E8DFE88C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6355080"/>
            <a:ext cx="12192000" cy="502920"/>
          </a:xfrm>
          <a:prstGeom prst="rect">
            <a:avLst/>
          </a:prstGeom>
          <a:solidFill>
            <a:srgbClr val="BC24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3" name="任意多边形 12"/>
          <p:cNvSpPr/>
          <p:nvPr/>
        </p:nvSpPr>
        <p:spPr>
          <a:xfrm rot="10800000">
            <a:off x="4848094" y="1802755"/>
            <a:ext cx="2490700" cy="1554480"/>
          </a:xfrm>
          <a:custGeom>
            <a:avLst/>
            <a:gdLst>
              <a:gd name="connsiteX0" fmla="*/ 4735 w 1611630"/>
              <a:gd name="connsiteY0" fmla="*/ 0 h 1005840"/>
              <a:gd name="connsiteX1" fmla="*/ 1606895 w 1611630"/>
              <a:gd name="connsiteY1" fmla="*/ 0 h 1005840"/>
              <a:gd name="connsiteX2" fmla="*/ 1607470 w 1611630"/>
              <a:gd name="connsiteY2" fmla="*/ 4247 h 1005840"/>
              <a:gd name="connsiteX3" fmla="*/ 1611630 w 1611630"/>
              <a:gd name="connsiteY3" fmla="*/ 97155 h 1005840"/>
              <a:gd name="connsiteX4" fmla="*/ 805815 w 1611630"/>
              <a:gd name="connsiteY4" fmla="*/ 1005840 h 1005840"/>
              <a:gd name="connsiteX5" fmla="*/ 0 w 1611630"/>
              <a:gd name="connsiteY5" fmla="*/ 97155 h 1005840"/>
              <a:gd name="connsiteX6" fmla="*/ 4160 w 1611630"/>
              <a:gd name="connsiteY6" fmla="*/ 4247 h 1005840"/>
              <a:gd name="connsiteX7" fmla="*/ 4735 w 1611630"/>
              <a:gd name="connsiteY7" fmla="*/ 0 h 100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11630" h="1005840">
                <a:moveTo>
                  <a:pt x="4735" y="0"/>
                </a:moveTo>
                <a:lnTo>
                  <a:pt x="1606895" y="0"/>
                </a:lnTo>
                <a:lnTo>
                  <a:pt x="1607470" y="4247"/>
                </a:lnTo>
                <a:cubicBezTo>
                  <a:pt x="1610221" y="34795"/>
                  <a:pt x="1611630" y="65789"/>
                  <a:pt x="1611630" y="97155"/>
                </a:cubicBezTo>
                <a:cubicBezTo>
                  <a:pt x="1611630" y="599008"/>
                  <a:pt x="1250854" y="1005840"/>
                  <a:pt x="805815" y="1005840"/>
                </a:cubicBezTo>
                <a:cubicBezTo>
                  <a:pt x="360776" y="1005840"/>
                  <a:pt x="0" y="599008"/>
                  <a:pt x="0" y="97155"/>
                </a:cubicBezTo>
                <a:cubicBezTo>
                  <a:pt x="0" y="65789"/>
                  <a:pt x="1410" y="34795"/>
                  <a:pt x="4160" y="4247"/>
                </a:cubicBezTo>
                <a:lnTo>
                  <a:pt x="4735" y="0"/>
                </a:lnTo>
                <a:close/>
              </a:path>
            </a:pathLst>
          </a:custGeom>
          <a:solidFill>
            <a:srgbClr val="BC24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2524125" y="3357235"/>
            <a:ext cx="7138638" cy="0"/>
          </a:xfrm>
          <a:prstGeom prst="line">
            <a:avLst/>
          </a:prstGeom>
          <a:ln>
            <a:solidFill>
              <a:srgbClr val="BC24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3524250"/>
            <a:ext cx="10515600" cy="1200149"/>
          </a:xfrm>
        </p:spPr>
        <p:txBody>
          <a:bodyPr anchor="t">
            <a:normAutofit/>
          </a:bodyPr>
          <a:lstStyle>
            <a:lvl1pPr algn="ctr">
              <a:defRPr sz="7200"/>
            </a:lvl1pPr>
          </a:lstStyle>
          <a:p>
            <a:r>
              <a:rPr lang="zh-CN" altLang="en-US" dirty="0" smtClean="0"/>
              <a:t>编辑标题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F2237-1CDC-4A9F-9B50-E2751CF02005}" type="datetimeFigureOut">
              <a:rPr lang="zh-CN" altLang="en-US" smtClean="0"/>
              <a:pPr/>
              <a:t>2020/2/4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BD5C9-D31B-404C-B346-DE2E8DFE88C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>
            <a:off x="0" y="0"/>
            <a:ext cx="5398770" cy="788670"/>
          </a:xfrm>
          <a:custGeom>
            <a:avLst/>
            <a:gdLst>
              <a:gd name="connsiteX0" fmla="*/ 0 w 5398770"/>
              <a:gd name="connsiteY0" fmla="*/ 0 h 674370"/>
              <a:gd name="connsiteX1" fmla="*/ 5398770 w 5398770"/>
              <a:gd name="connsiteY1" fmla="*/ 0 h 674370"/>
              <a:gd name="connsiteX2" fmla="*/ 4752791 w 5398770"/>
              <a:gd name="connsiteY2" fmla="*/ 674370 h 674370"/>
              <a:gd name="connsiteX3" fmla="*/ 0 w 5398770"/>
              <a:gd name="connsiteY3" fmla="*/ 674370 h 674370"/>
              <a:gd name="connsiteX4" fmla="*/ 0 w 5398770"/>
              <a:gd name="connsiteY4" fmla="*/ 0 h 674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98770" h="674370">
                <a:moveTo>
                  <a:pt x="0" y="0"/>
                </a:moveTo>
                <a:lnTo>
                  <a:pt x="5398770" y="0"/>
                </a:lnTo>
                <a:lnTo>
                  <a:pt x="4752791" y="674370"/>
                </a:lnTo>
                <a:lnTo>
                  <a:pt x="0" y="674370"/>
                </a:lnTo>
                <a:lnTo>
                  <a:pt x="0" y="0"/>
                </a:lnTo>
                <a:close/>
              </a:path>
            </a:pathLst>
          </a:custGeom>
          <a:solidFill>
            <a:srgbClr val="BC24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b="1" dirty="0">
              <a:solidFill>
                <a:prstClr val="white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4038600" cy="788670"/>
          </a:xfrm>
        </p:spPr>
        <p:txBody>
          <a:bodyPr>
            <a:normAutofit/>
          </a:bodyPr>
          <a:lstStyle>
            <a:lvl1pPr algn="ctr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 smtClean="0"/>
              <a:t>编辑标题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2000">
                <a:solidFill>
                  <a:srgbClr val="2D3E50"/>
                </a:solidFill>
              </a:defRPr>
            </a:lvl1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2000">
                <a:solidFill>
                  <a:srgbClr val="2D3E50"/>
                </a:solidFill>
              </a:defRPr>
            </a:lvl1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F2237-1CDC-4A9F-9B50-E2751CF02005}" type="datetimeFigureOut">
              <a:rPr lang="zh-CN" altLang="en-US" smtClean="0"/>
              <a:pPr/>
              <a:t>2020/2/4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BD5C9-D31B-404C-B346-DE2E8DFE88C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85311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839453"/>
            <a:ext cx="5157787" cy="335021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85311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839453"/>
            <a:ext cx="5183188" cy="335021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F2237-1CDC-4A9F-9B50-E2751CF02005}" type="datetimeFigureOut">
              <a:rPr lang="zh-CN" altLang="en-US" smtClean="0"/>
              <a:pPr/>
              <a:t>2020/2/4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BD5C9-D31B-404C-B346-DE2E8DFE88C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bg>
      <p:bgPr>
        <a:blipFill dpi="0" rotWithShape="1">
          <a:blip r:embed="rId2" cstate="print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梯形 5"/>
          <p:cNvSpPr/>
          <p:nvPr/>
        </p:nvSpPr>
        <p:spPr>
          <a:xfrm rot="10800000">
            <a:off x="1262231" y="-3"/>
            <a:ext cx="9667538" cy="301215"/>
          </a:xfrm>
          <a:prstGeom prst="trapezoid">
            <a:avLst/>
          </a:prstGeom>
          <a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6540649"/>
            <a:ext cx="12192000" cy="317351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491480" y="1470800"/>
            <a:ext cx="1209040" cy="70675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altLang="zh-CN" sz="4000" b="1" dirty="0" smtClean="0">
                <a:solidFill>
                  <a:schemeClr val="bg1"/>
                </a:solidFill>
                <a:latin typeface="方正姚体" panose="02010601030101010101" pitchFamily="2" charset="-122"/>
              </a:rPr>
              <a:t>2017</a:t>
            </a:r>
            <a:endParaRPr lang="en-US" altLang="zh-CN" sz="3200" b="1" dirty="0" smtClean="0">
              <a:solidFill>
                <a:schemeClr val="bg1"/>
              </a:solidFill>
              <a:latin typeface="方正姚体" panose="02010601030101010101" pitchFamily="2" charset="-122"/>
            </a:endParaRPr>
          </a:p>
        </p:txBody>
      </p:sp>
      <p:sp>
        <p:nvSpPr>
          <p:cNvPr id="9" name="同心圆 8"/>
          <p:cNvSpPr/>
          <p:nvPr/>
        </p:nvSpPr>
        <p:spPr>
          <a:xfrm>
            <a:off x="5332207" y="1129552"/>
            <a:ext cx="1527586" cy="1527586"/>
          </a:xfrm>
          <a:prstGeom prst="donut">
            <a:avLst>
              <a:gd name="adj" fmla="val 634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0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2841436"/>
            <a:ext cx="9144000" cy="1341477"/>
          </a:xfrm>
        </p:spPr>
        <p:txBody>
          <a:bodyPr anchor="t">
            <a:noAutofit/>
          </a:bodyPr>
          <a:lstStyle>
            <a:lvl1pPr algn="ctr">
              <a:defRPr sz="8000">
                <a:solidFill>
                  <a:schemeClr val="bg1"/>
                </a:solidFill>
              </a:defRPr>
            </a:lvl1pPr>
          </a:lstStyle>
          <a:p>
            <a:r>
              <a:rPr lang="zh-CN" altLang="en-US" dirty="0" smtClean="0"/>
              <a:t>编辑标题</a:t>
            </a:r>
            <a:endParaRPr lang="zh-CN" altLang="en-US" dirty="0"/>
          </a:p>
        </p:txBody>
      </p:sp>
      <p:sp>
        <p:nvSpPr>
          <p:cNvPr id="11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6705600" y="4982863"/>
            <a:ext cx="3352800" cy="47625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 smtClean="0"/>
              <a:t>编辑副标题</a:t>
            </a:r>
            <a:endParaRPr lang="zh-CN" altLang="en-US" dirty="0"/>
          </a:p>
        </p:txBody>
      </p:sp>
      <p:sp>
        <p:nvSpPr>
          <p:cNvPr id="12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0A0F2237-1CDC-4A9F-9B50-E2751CF02005}" type="datetimeFigureOut">
              <a:rPr lang="zh-CN" altLang="en-US" smtClean="0"/>
              <a:pPr/>
              <a:t>2020/2/4</a:t>
            </a:fld>
            <a:endParaRPr lang="zh-CN" altLang="en-US"/>
          </a:p>
        </p:txBody>
      </p:sp>
      <p:sp>
        <p:nvSpPr>
          <p:cNvPr id="13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D60BD5C9-D31B-404C-B346-DE2E8DFE88CF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5" name="内容占位符 2"/>
          <p:cNvSpPr>
            <a:spLocks noGrp="1"/>
          </p:cNvSpPr>
          <p:nvPr>
            <p:ph idx="13" hasCustomPrompt="1"/>
          </p:nvPr>
        </p:nvSpPr>
        <p:spPr>
          <a:xfrm>
            <a:off x="2227057" y="4996506"/>
            <a:ext cx="3352800" cy="476251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 smtClean="0"/>
              <a:t>编辑文本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5 -0.00556 L 0.56367 -0.00764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51" y="-11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 bldLvl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F2237-1CDC-4A9F-9B50-E2751CF02005}" type="datetimeFigureOut">
              <a:rPr lang="zh-CN" altLang="en-US" smtClean="0"/>
              <a:pPr/>
              <a:t>2020/2/4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BD5C9-D31B-404C-B346-DE2E8DFE88C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F2237-1CDC-4A9F-9B50-E2751CF02005}" type="datetimeFigureOut">
              <a:rPr lang="zh-CN" altLang="en-US" smtClean="0"/>
              <a:pPr/>
              <a:t>2020/2/4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BD5C9-D31B-404C-B346-DE2E8DFE88C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F2237-1CDC-4A9F-9B50-E2751CF02005}" type="datetimeFigureOut">
              <a:rPr lang="zh-CN" altLang="en-US" smtClean="0"/>
              <a:pPr/>
              <a:t>2020/2/4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BD5C9-D31B-404C-B346-DE2E8DFE88C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print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0F2237-1CDC-4A9F-9B50-E2751CF02005}" type="datetimeFigureOut">
              <a:rPr lang="zh-CN" altLang="en-US" smtClean="0"/>
              <a:pPr/>
              <a:t>2020/2/4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0BD5C9-D31B-404C-B346-DE2E8DFE88CF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KSO_TEMPLATE" hidden="1"/>
          <p:cNvSpPr/>
          <p:nvPr userDrawn="1">
            <p:custDataLst>
              <p:tags r:id="rId1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 userDrawn="1"/>
        </p:nvGrpSpPr>
        <p:grpSpPr>
          <a:xfrm>
            <a:off x="19050" y="4445"/>
            <a:ext cx="1703070" cy="6849110"/>
            <a:chOff x="77" y="7"/>
            <a:chExt cx="2682" cy="10786"/>
          </a:xfrm>
        </p:grpSpPr>
        <p:pic>
          <p:nvPicPr>
            <p:cNvPr id="8" name="图片 7" descr="IMG_9419_副本_副本01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7" y="7"/>
              <a:ext cx="2682" cy="10786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77" y="7"/>
              <a:ext cx="2683" cy="10786"/>
            </a:xfrm>
            <a:prstGeom prst="rect">
              <a:avLst/>
            </a:prstGeom>
            <a:solidFill>
              <a:schemeClr val="bg1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迷你简启体" panose="03000509000000000000" charset="-122"/>
          <a:ea typeface="迷你简启体" panose="03000509000000000000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迷你简启体" panose="03000509000000000000" charset="-122"/>
          <a:ea typeface="迷你简启体" panose="03000509000000000000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951630" y="895350"/>
            <a:ext cx="10044752" cy="2862322"/>
          </a:xfrm>
          <a:prstGeom prst="rect">
            <a:avLst/>
          </a:prstGeom>
          <a:solidFill>
            <a:srgbClr val="C92228"/>
          </a:solidFill>
          <a:ln>
            <a:noFill/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zh-CN" altLang="en-US" sz="4800" dirty="0" smtClean="0"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itchFamily="49" charset="-122"/>
                <a:ea typeface="黑体" pitchFamily="49" charset="-122"/>
              </a:rPr>
              <a:t>广东实验中学高三一轮语文复习课</a:t>
            </a:r>
            <a:endParaRPr lang="zh-CN" altLang="zh-CN" sz="4800" dirty="0"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itchFamily="49" charset="-122"/>
              <a:ea typeface="黑体" pitchFamily="49" charset="-122"/>
            </a:endParaRPr>
          </a:p>
          <a:p>
            <a:pPr algn="ctr"/>
            <a:endParaRPr lang="en-US" altLang="zh-CN" sz="6600" b="1" kern="1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隶书"/>
              <a:ea typeface="隶书"/>
            </a:endParaRPr>
          </a:p>
          <a:p>
            <a:pPr algn="ctr"/>
            <a:r>
              <a:rPr lang="zh-CN" altLang="en-US" sz="6600" b="1" kern="1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隶书"/>
                <a:ea typeface="隶书"/>
              </a:rPr>
              <a:t>古典诗歌比较阅读</a:t>
            </a:r>
          </a:p>
        </p:txBody>
      </p:sp>
      <p:pic>
        <p:nvPicPr>
          <p:cNvPr id="7" name="图片 6" descr="省实校徽确认稿_0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0505" y="351155"/>
            <a:ext cx="1383665" cy="126619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6455392" y="5286787"/>
            <a:ext cx="5213444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3200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主讲人：语文科  沙晶</a:t>
            </a:r>
            <a:endParaRPr lang="zh-CN" altLang="en-US" sz="3200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5" name="WordArt 2"/>
          <p:cNvSpPr>
            <a:spLocks noChangeArrowheads="1" noChangeShapeType="1"/>
          </p:cNvSpPr>
          <p:nvPr/>
        </p:nvSpPr>
        <p:spPr bwMode="auto">
          <a:xfrm>
            <a:off x="2018333" y="3418896"/>
            <a:ext cx="9889099" cy="118147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zh-CN" altLang="en-US" sz="3600" b="1" kern="1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隶书"/>
              <a:ea typeface="隶书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897039" y="1130337"/>
            <a:ext cx="9835342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800" b="1" dirty="0" smtClean="0"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参考答案</a:t>
            </a:r>
            <a:r>
              <a:rPr lang="zh-CN" altLang="zh-CN" sz="2800" b="1" dirty="0" smtClean="0">
                <a:solidFill>
                  <a:srgbClr val="FF0000"/>
                </a:solidFill>
                <a:latin typeface="NEU-BZ-S92"/>
                <a:cs typeface="宋体" panose="02010600030101010101" pitchFamily="2" charset="-122"/>
              </a:rPr>
              <a:t>①</a:t>
            </a:r>
            <a:r>
              <a:rPr lang="zh-CN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《酬乐天扬州初逢席上见赠》对仗工稳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用典精当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语言雅丽平整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zh-CN" altLang="zh-CN" sz="2800" b="1" dirty="0" smtClean="0">
                <a:solidFill>
                  <a:srgbClr val="FF0000"/>
                </a:solidFill>
                <a:latin typeface="NEU-BZ-S92"/>
                <a:cs typeface="宋体" panose="02010600030101010101" pitchFamily="2" charset="-122"/>
              </a:rPr>
              <a:t>②</a:t>
            </a:r>
            <a:r>
              <a:rPr lang="en-US" altLang="zh-CN" sz="2800" b="1" dirty="0" smtClean="0">
                <a:solidFill>
                  <a:srgbClr val="FF0000"/>
                </a:solidFill>
                <a:latin typeface="NEU-BZ-S92"/>
                <a:cs typeface="宋体" panose="02010600030101010101" pitchFamily="2" charset="-122"/>
              </a:rPr>
              <a:t>《</a:t>
            </a:r>
            <a:r>
              <a:rPr lang="zh-CN" altLang="en-US" sz="2800" b="1" dirty="0" smtClean="0">
                <a:solidFill>
                  <a:srgbClr val="FF0000"/>
                </a:solidFill>
                <a:latin typeface="NEU-BZ-S92"/>
                <a:cs typeface="宋体" panose="02010600030101010101" pitchFamily="2" charset="-122"/>
              </a:rPr>
              <a:t>插田歌</a:t>
            </a:r>
            <a:r>
              <a:rPr lang="en-US" altLang="zh-CN" sz="2800" b="1" dirty="0" smtClean="0">
                <a:solidFill>
                  <a:srgbClr val="FF0000"/>
                </a:solidFill>
                <a:latin typeface="NEU-BZ-S92"/>
                <a:cs typeface="宋体" panose="02010600030101010101" pitchFamily="2" charset="-122"/>
              </a:rPr>
              <a:t>》</a:t>
            </a:r>
            <a:r>
              <a:rPr lang="zh-CN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则采用了民歌俚曲的表现手法描写田野风光和劳动场景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语言通俗浅显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清新流畅。</a:t>
            </a:r>
            <a:endParaRPr lang="zh-CN" altLang="zh-CN" sz="2800" b="1" dirty="0" smtClean="0">
              <a:solidFill>
                <a:srgbClr val="FF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3081" y="163772"/>
            <a:ext cx="4312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</a:rPr>
              <a:t>类型一：语言类比较鉴赏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828800" y="946806"/>
            <a:ext cx="990405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 smtClean="0"/>
              <a:t>诗歌大意：田垄头上花草一齐争奇斗艳，燕子自由飞翔。田埂望上去是一条直线，垄沟里的水光闪动。</a:t>
            </a:r>
            <a:r>
              <a:rPr lang="zh-CN" altLang="zh-CN" sz="2800" dirty="0" smtClean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农妇穿着白麻布做的衣裙</a:t>
            </a:r>
            <a:r>
              <a:rPr lang="en-US" altLang="zh-CN" sz="2800" dirty="0" smtClean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,</a:t>
            </a:r>
            <a:r>
              <a:rPr lang="zh-CN" altLang="zh-CN" sz="2800" dirty="0" smtClean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农夫披着绿草编的蓑衣</a:t>
            </a:r>
            <a:r>
              <a:rPr lang="zh-CN" altLang="en-US" sz="2800" dirty="0" smtClean="0"/>
              <a:t>在田里插秧。他们一齐唱着楚地的歌谣，这唱和歌声像竹枝词的曲调一样。</a:t>
            </a:r>
            <a:endParaRPr lang="en-US" altLang="zh-CN" sz="2800" dirty="0" smtClean="0"/>
          </a:p>
          <a:p>
            <a:r>
              <a:rPr lang="zh-CN" altLang="en-US" sz="2800" dirty="0" smtClean="0"/>
              <a:t>补充：明白如话、通俗易懂。田野风光，比喻新颖，清新自然。</a:t>
            </a:r>
            <a:endParaRPr lang="en-US" altLang="zh-CN" sz="2800" dirty="0" smtClean="0"/>
          </a:p>
          <a:p>
            <a:r>
              <a:rPr lang="en-US" altLang="zh-CN" sz="2800" dirty="0"/>
              <a:t> </a:t>
            </a:r>
            <a:r>
              <a:rPr lang="en-US" altLang="zh-CN" sz="2800" dirty="0" smtClean="0"/>
              <a:t>          </a:t>
            </a:r>
            <a:r>
              <a:rPr lang="zh-CN" altLang="en-US" sz="2800" dirty="0" smtClean="0"/>
              <a:t>典雅含蓄。向秀听到笛声思念嵇康写下了</a:t>
            </a:r>
            <a:r>
              <a:rPr lang="en-US" altLang="zh-CN" sz="2800" dirty="0" smtClean="0"/>
              <a:t>《</a:t>
            </a:r>
            <a:r>
              <a:rPr lang="zh-CN" altLang="en-US" sz="2800" dirty="0" smtClean="0"/>
              <a:t>思旧赋</a:t>
            </a:r>
            <a:r>
              <a:rPr lang="en-US" altLang="zh-CN" sz="2800" dirty="0" smtClean="0"/>
              <a:t>》</a:t>
            </a:r>
            <a:r>
              <a:rPr lang="zh-CN" altLang="en-US" sz="2800" dirty="0" smtClean="0"/>
              <a:t>；晋人王质砍柴途中看两个童子下棋，棋局终了，斧子已经腐烂，回到乡里，已经过了一百年。</a:t>
            </a:r>
            <a:endParaRPr lang="en-US" altLang="zh-CN" sz="2800" dirty="0" smtClean="0"/>
          </a:p>
          <a:p>
            <a:r>
              <a:rPr lang="en-US" altLang="zh-CN" sz="2800" dirty="0"/>
              <a:t> </a:t>
            </a:r>
            <a:r>
              <a:rPr lang="en-US" altLang="zh-CN" sz="2800" dirty="0" smtClean="0"/>
              <a:t>          </a:t>
            </a:r>
            <a:r>
              <a:rPr lang="zh-CN" altLang="en-US" sz="2800" dirty="0" smtClean="0"/>
              <a:t>沉郁中见豪迈。</a:t>
            </a:r>
            <a:endParaRPr lang="zh-CN" alt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423081" y="163772"/>
            <a:ext cx="4312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</a:rPr>
              <a:t>类型一：语言类比较鉴赏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1"/>
          <p:cNvSpPr>
            <a:spLocks noChangeArrowheads="1"/>
          </p:cNvSpPr>
          <p:nvPr/>
        </p:nvSpPr>
        <p:spPr bwMode="auto">
          <a:xfrm>
            <a:off x="1828796" y="1218216"/>
            <a:ext cx="9926904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indent="612140"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  <a:defRPr/>
            </a:pPr>
            <a:r>
              <a:rPr lang="en-US" altLang="zh-CN" sz="2800" b="1" kern="100" dirty="0" smtClean="0">
                <a:latin typeface="Times New Roman"/>
                <a:cs typeface="Times New Roman"/>
              </a:rPr>
              <a:t> </a:t>
            </a:r>
            <a:r>
              <a:rPr lang="zh-CN" altLang="zh-CN" sz="2800" b="1" kern="100" dirty="0" smtClean="0">
                <a:latin typeface="Times New Roman"/>
                <a:cs typeface="Times New Roman"/>
              </a:rPr>
              <a:t>表达</a:t>
            </a:r>
            <a:r>
              <a:rPr lang="zh-CN" altLang="zh-CN" sz="2800" b="1" kern="100" dirty="0">
                <a:latin typeface="Times New Roman"/>
                <a:cs typeface="Times New Roman"/>
              </a:rPr>
              <a:t>技巧的比较</a:t>
            </a:r>
            <a:r>
              <a:rPr lang="zh-CN" altLang="zh-CN" sz="2800" b="1" kern="100" dirty="0" smtClean="0">
                <a:latin typeface="Times New Roman"/>
                <a:cs typeface="Times New Roman"/>
              </a:rPr>
              <a:t>主要</a:t>
            </a:r>
            <a:r>
              <a:rPr lang="zh-CN" altLang="en-US" sz="2800" b="1" kern="100" dirty="0">
                <a:latin typeface="Times New Roman"/>
                <a:cs typeface="Times New Roman"/>
              </a:rPr>
              <a:t>有</a:t>
            </a:r>
            <a:r>
              <a:rPr lang="zh-CN" altLang="en-US" sz="2800" b="1" kern="100" dirty="0" smtClean="0">
                <a:latin typeface="Times New Roman"/>
                <a:cs typeface="Times New Roman"/>
              </a:rPr>
              <a:t>四</a:t>
            </a:r>
            <a:r>
              <a:rPr lang="zh-CN" altLang="zh-CN" sz="2800" b="1" kern="100" dirty="0" smtClean="0">
                <a:latin typeface="Times New Roman"/>
                <a:cs typeface="Times New Roman"/>
              </a:rPr>
              <a:t>个</a:t>
            </a:r>
            <a:r>
              <a:rPr lang="zh-CN" altLang="en-US" sz="2800" b="1" kern="100" dirty="0" smtClean="0">
                <a:latin typeface="Times New Roman"/>
                <a:cs typeface="Times New Roman"/>
              </a:rPr>
              <a:t>维</a:t>
            </a:r>
            <a:r>
              <a:rPr lang="zh-CN" altLang="zh-CN" sz="2800" b="1" kern="100" dirty="0" smtClean="0">
                <a:latin typeface="Times New Roman"/>
                <a:cs typeface="Times New Roman"/>
              </a:rPr>
              <a:t>度：</a:t>
            </a:r>
            <a:endParaRPr lang="en-US" altLang="zh-CN" sz="2800" b="1" kern="100" dirty="0" smtClean="0">
              <a:latin typeface="Times New Roman"/>
              <a:cs typeface="Times New Roman"/>
            </a:endParaRPr>
          </a:p>
          <a:p>
            <a:pPr indent="612140"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  <a:defRPr/>
            </a:pPr>
            <a:r>
              <a:rPr lang="en-US" altLang="zh-CN" sz="2800" b="1" kern="100" dirty="0" smtClean="0">
                <a:latin typeface="Times New Roman"/>
                <a:cs typeface="Times New Roman"/>
              </a:rPr>
              <a:t> </a:t>
            </a:r>
            <a:r>
              <a:rPr lang="zh-CN" altLang="zh-CN" sz="2800" b="1" kern="100" dirty="0" smtClean="0">
                <a:latin typeface="Times New Roman"/>
                <a:cs typeface="Times New Roman"/>
              </a:rPr>
              <a:t>修辞</a:t>
            </a:r>
            <a:r>
              <a:rPr lang="zh-CN" altLang="en-US" sz="2800" b="1" kern="100" dirty="0">
                <a:latin typeface="Times New Roman"/>
                <a:cs typeface="Times New Roman"/>
              </a:rPr>
              <a:t>方</a:t>
            </a:r>
            <a:r>
              <a:rPr lang="zh-CN" altLang="en-US" sz="2800" b="1" kern="100" dirty="0" smtClean="0">
                <a:latin typeface="Times New Roman"/>
                <a:cs typeface="Times New Roman"/>
              </a:rPr>
              <a:t>法</a:t>
            </a:r>
            <a:r>
              <a:rPr lang="zh-CN" altLang="en-US" sz="2800" b="1" kern="100" dirty="0" smtClean="0">
                <a:latin typeface="Times New Roman"/>
                <a:cs typeface="Times New Roman"/>
                <a:sym typeface="Wingdings" pitchFamily="2" charset="2"/>
              </a:rPr>
              <a:t>：（略）</a:t>
            </a:r>
            <a:endParaRPr lang="en-US" altLang="zh-CN" sz="2800" b="1" kern="100" dirty="0" smtClean="0">
              <a:latin typeface="Times New Roman"/>
              <a:cs typeface="Times New Roman"/>
            </a:endParaRPr>
          </a:p>
          <a:p>
            <a:pPr indent="612140"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  <a:defRPr/>
            </a:pPr>
            <a:r>
              <a:rPr lang="en-US" altLang="zh-CN" sz="2800" b="1" kern="100" dirty="0" smtClean="0">
                <a:latin typeface="Times New Roman"/>
                <a:cs typeface="Times New Roman"/>
              </a:rPr>
              <a:t> </a:t>
            </a:r>
            <a:r>
              <a:rPr lang="zh-CN" altLang="zh-CN" sz="2800" b="1" kern="1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表达方式</a:t>
            </a:r>
            <a:r>
              <a:rPr lang="zh-CN" altLang="en-US" sz="2800" b="1" kern="1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：</a:t>
            </a:r>
            <a:r>
              <a:rPr lang="zh-CN" altLang="zh-CN" sz="2800" b="1" kern="1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抒情</a:t>
            </a:r>
            <a:r>
              <a:rPr lang="zh-CN" altLang="zh-CN" sz="2800" b="1" kern="100" dirty="0">
                <a:solidFill>
                  <a:srgbClr val="FF0000"/>
                </a:solidFill>
                <a:latin typeface="Times New Roman"/>
                <a:cs typeface="Times New Roman"/>
              </a:rPr>
              <a:t>和</a:t>
            </a:r>
            <a:r>
              <a:rPr lang="zh-CN" altLang="zh-CN" sz="2800" b="1" kern="1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描写</a:t>
            </a:r>
            <a:r>
              <a:rPr lang="zh-CN" altLang="en-US" sz="2800" b="1" kern="1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方法</a:t>
            </a:r>
            <a:r>
              <a:rPr lang="zh-CN" altLang="zh-CN" sz="2800" b="1" kern="1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考查居多</a:t>
            </a:r>
            <a:r>
              <a:rPr lang="zh-CN" altLang="en-US" sz="2800" b="1" kern="1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。</a:t>
            </a:r>
            <a:endParaRPr lang="en-US" altLang="zh-CN" sz="2800" b="1" kern="100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indent="612140"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  <a:defRPr/>
            </a:pPr>
            <a:r>
              <a:rPr lang="en-US" altLang="zh-CN" sz="2800" b="1" kern="1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zh-CN" altLang="zh-CN" sz="2800" b="1" kern="1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表现手法</a:t>
            </a:r>
            <a:r>
              <a:rPr lang="zh-CN" altLang="en-US" sz="2800" b="1" kern="1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：比兴</a:t>
            </a:r>
            <a:r>
              <a:rPr lang="zh-CN" altLang="zh-CN" sz="2800" b="1" kern="1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、</a:t>
            </a:r>
            <a:r>
              <a:rPr lang="zh-CN" altLang="zh-CN" sz="2800" b="1" kern="100" dirty="0">
                <a:solidFill>
                  <a:srgbClr val="FF0000"/>
                </a:solidFill>
                <a:latin typeface="Times New Roman"/>
                <a:cs typeface="Times New Roman"/>
              </a:rPr>
              <a:t>衬托</a:t>
            </a:r>
            <a:r>
              <a:rPr lang="zh-CN" altLang="zh-CN" sz="2800" b="1" kern="1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、</a:t>
            </a:r>
            <a:r>
              <a:rPr lang="zh-CN" altLang="en-US" sz="2800" b="1" kern="1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想象</a:t>
            </a:r>
            <a:r>
              <a:rPr lang="zh-CN" altLang="zh-CN" sz="2800" b="1" kern="1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、</a:t>
            </a:r>
            <a:r>
              <a:rPr lang="zh-CN" altLang="en-US" sz="2800" b="1" kern="1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象征</a:t>
            </a:r>
            <a:r>
              <a:rPr lang="zh-CN" altLang="zh-CN" sz="2800" b="1" kern="1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、</a:t>
            </a:r>
            <a:r>
              <a:rPr lang="zh-CN" altLang="en-US" sz="2800" b="1" kern="1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用典、对写</a:t>
            </a:r>
            <a:r>
              <a:rPr lang="zh-CN" altLang="zh-CN" sz="2800" b="1" kern="1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等</a:t>
            </a:r>
            <a:r>
              <a:rPr lang="zh-CN" altLang="en-US" sz="2800" b="1" kern="100" dirty="0">
                <a:solidFill>
                  <a:srgbClr val="FF0000"/>
                </a:solidFill>
                <a:latin typeface="Times New Roman"/>
                <a:cs typeface="Courier New"/>
              </a:rPr>
              <a:t>。</a:t>
            </a:r>
            <a:endParaRPr lang="en-US" altLang="zh-CN" sz="2800" b="1" kern="100" dirty="0" smtClean="0">
              <a:solidFill>
                <a:srgbClr val="FF0000"/>
              </a:solidFill>
              <a:latin typeface="Times New Roman"/>
              <a:cs typeface="Courier New"/>
            </a:endParaRPr>
          </a:p>
          <a:p>
            <a:pPr indent="612140"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  <a:defRPr/>
            </a:pPr>
            <a:r>
              <a:rPr lang="zh-CN" altLang="en-US" sz="2800" b="1" kern="100" dirty="0" smtClean="0">
                <a:solidFill>
                  <a:srgbClr val="FF0000"/>
                </a:solidFill>
                <a:latin typeface="Times New Roman"/>
                <a:cs typeface="Courier New"/>
              </a:rPr>
              <a:t> 结构技巧：抑扬、伏笔、照应、铺垫、开门见山、卒章显志、以景起兴、以景结情等</a:t>
            </a:r>
            <a:r>
              <a:rPr lang="zh-CN" altLang="zh-CN" sz="2800" b="1" kern="1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。</a:t>
            </a:r>
            <a:endParaRPr lang="zh-CN" altLang="zh-CN" sz="2800" kern="100" dirty="0">
              <a:solidFill>
                <a:srgbClr val="FF0000"/>
              </a:solidFill>
              <a:latin typeface="宋体"/>
              <a:cs typeface="Courier New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1885" y="163772"/>
            <a:ext cx="48995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</a:rPr>
              <a:t>类型二：表达技巧类比较鉴赏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>
            <a:spLocks noChangeAspect="1"/>
          </p:cNvSpPr>
          <p:nvPr/>
        </p:nvSpPr>
        <p:spPr>
          <a:xfrm>
            <a:off x="1951630" y="791484"/>
            <a:ext cx="10017457" cy="4598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800" dirty="0" smtClean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阅读</a:t>
            </a:r>
            <a:r>
              <a:rPr lang="zh-CN" altLang="zh-CN" sz="28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下面这首唐诗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800" dirty="0" smtClean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完成</a:t>
            </a:r>
            <a:r>
              <a:rPr lang="zh-CN" altLang="en-US" sz="2800" dirty="0" smtClean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下面的</a:t>
            </a:r>
            <a:r>
              <a:rPr lang="zh-CN" altLang="zh-CN" sz="2800" dirty="0" smtClean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题</a:t>
            </a:r>
            <a:r>
              <a:rPr lang="zh-CN" altLang="en-US" sz="2800" dirty="0" smtClean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目</a:t>
            </a:r>
            <a:r>
              <a:rPr lang="zh-CN" altLang="zh-CN" sz="2800" dirty="0" smtClean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zh-CN" altLang="zh-CN" sz="28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800" dirty="0">
                <a:solidFill>
                  <a:srgbClr val="000000"/>
                </a:solidFill>
                <a:latin typeface="NEU-BZ-S92"/>
                <a:ea typeface="方正宋黑_GBK" panose="03000509000000000000" pitchFamily="65" charset="-122"/>
                <a:cs typeface="Times New Roman" panose="02020603050405020304" pitchFamily="18" charset="0"/>
              </a:rPr>
              <a:t>发临洮</a:t>
            </a:r>
            <a:r>
              <a:rPr lang="zh-CN" altLang="zh-CN" sz="2800" dirty="0">
                <a:solidFill>
                  <a:srgbClr val="FF0000"/>
                </a:solidFill>
                <a:latin typeface="NEU-BZ-S92"/>
                <a:ea typeface="方正宋黑_GBK" panose="03000509000000000000" pitchFamily="65" charset="-122"/>
                <a:cs typeface="Times New Roman" panose="02020603050405020304" pitchFamily="18" charset="0"/>
              </a:rPr>
              <a:t>将</a:t>
            </a:r>
            <a:r>
              <a:rPr lang="zh-CN" altLang="zh-CN" sz="2800" dirty="0">
                <a:solidFill>
                  <a:srgbClr val="000000"/>
                </a:solidFill>
                <a:latin typeface="NEU-BZ-S92"/>
                <a:ea typeface="方正宋黑_GBK" panose="03000509000000000000" pitchFamily="65" charset="-122"/>
                <a:cs typeface="Times New Roman" panose="02020603050405020304" pitchFamily="18" charset="0"/>
              </a:rPr>
              <a:t>赴北庭</a:t>
            </a:r>
            <a:r>
              <a:rPr lang="zh-CN" altLang="zh-CN" sz="2800" dirty="0">
                <a:solidFill>
                  <a:srgbClr val="FF0000"/>
                </a:solidFill>
                <a:latin typeface="NEU-BZ-S92"/>
                <a:ea typeface="方正宋黑_GBK" panose="03000509000000000000" pitchFamily="65" charset="-122"/>
                <a:cs typeface="Times New Roman" panose="02020603050405020304" pitchFamily="18" charset="0"/>
              </a:rPr>
              <a:t>留别</a:t>
            </a:r>
            <a:r>
              <a:rPr lang="zh-CN" altLang="zh-CN" sz="2800" baseline="30000" dirty="0">
                <a:solidFill>
                  <a:srgbClr val="000000"/>
                </a:solidFill>
                <a:latin typeface="NEU-BZ-S92"/>
                <a:cs typeface="宋体" panose="02010600030101010101" pitchFamily="2" charset="-122"/>
              </a:rPr>
              <a:t>①</a:t>
            </a:r>
            <a:endParaRPr lang="zh-CN" altLang="zh-CN" sz="28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岑</a:t>
            </a: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参</a:t>
            </a:r>
            <a:endParaRPr lang="zh-CN" altLang="zh-CN" sz="28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闻说</a:t>
            </a: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轮台路</a:t>
            </a:r>
            <a:r>
              <a:rPr lang="zh-CN" altLang="zh-CN" sz="2800" baseline="30000" dirty="0">
                <a:solidFill>
                  <a:srgbClr val="000000"/>
                </a:solidFill>
                <a:latin typeface="NEU-BZ-S92"/>
                <a:cs typeface="宋体" panose="02010600030101010101" pitchFamily="2" charset="-122"/>
              </a:rPr>
              <a:t>②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连年见</a:t>
            </a:r>
            <a:r>
              <a:rPr lang="zh-CN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雪飞</a:t>
            </a: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zh-CN" altLang="zh-CN" sz="28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春风</a:t>
            </a: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不曾到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汉使亦应稀</a:t>
            </a: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zh-CN" altLang="zh-CN" sz="28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白草</a:t>
            </a:r>
            <a:r>
              <a:rPr lang="zh-CN" altLang="zh-CN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通</a:t>
            </a: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疏勒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青山</a:t>
            </a:r>
            <a:r>
              <a:rPr lang="zh-CN" altLang="zh-CN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过</a:t>
            </a: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武威。</a:t>
            </a:r>
            <a:endParaRPr lang="zh-CN" altLang="zh-CN" sz="28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勤王</a:t>
            </a:r>
            <a:r>
              <a:rPr lang="zh-CN" altLang="zh-CN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敢</a:t>
            </a: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道远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私向梦中归。</a:t>
            </a:r>
            <a:endParaRPr lang="zh-CN" altLang="zh-CN" sz="28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4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注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zh-CN" altLang="zh-CN" sz="2400" dirty="0">
                <a:solidFill>
                  <a:srgbClr val="000000"/>
                </a:solidFill>
                <a:latin typeface="NEU-BZ-S92"/>
                <a:cs typeface="宋体" panose="02010600030101010101" pitchFamily="2" charset="-122"/>
              </a:rPr>
              <a:t>①</a:t>
            </a:r>
            <a:r>
              <a:rPr lang="zh-CN" altLang="zh-C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临洮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zh-CN" altLang="zh-C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在今</a:t>
            </a:r>
            <a:r>
              <a:rPr lang="zh-CN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甘肃</a:t>
            </a:r>
            <a:r>
              <a:rPr lang="zh-CN" altLang="zh-C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临潭西。北庭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zh-CN" altLang="zh-C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唐六都护府之一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治所为庭州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今</a:t>
            </a:r>
            <a:r>
              <a:rPr lang="zh-CN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新疆</a:t>
            </a:r>
            <a:r>
              <a:rPr lang="zh-CN" altLang="zh-C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吉木萨尔北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r>
              <a:rPr lang="zh-CN" altLang="zh-CN" sz="2400" dirty="0">
                <a:solidFill>
                  <a:srgbClr val="000000"/>
                </a:solidFill>
                <a:latin typeface="NEU-BZ-S92"/>
                <a:cs typeface="宋体" panose="02010600030101010101" pitchFamily="2" charset="-122"/>
              </a:rPr>
              <a:t>②</a:t>
            </a:r>
            <a:r>
              <a:rPr lang="zh-CN" altLang="zh-C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轮台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zh-CN" altLang="zh-C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庭州属县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在今</a:t>
            </a:r>
            <a:r>
              <a:rPr lang="zh-CN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新疆</a:t>
            </a:r>
            <a:r>
              <a:rPr lang="zh-CN" altLang="zh-C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乌鲁木齐。</a:t>
            </a:r>
            <a:endParaRPr lang="zh-CN" altLang="zh-CN" sz="2400" dirty="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876128" y="5386346"/>
            <a:ext cx="10092959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与《白雪歌送武判官归京》相比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本诗</a:t>
            </a:r>
            <a:r>
              <a:rPr lang="zh-CN" altLang="zh-CN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描写</a:t>
            </a:r>
            <a:r>
              <a:rPr lang="zh-CN" altLang="zh-CN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塞外</a:t>
            </a:r>
            <a:r>
              <a:rPr lang="zh-CN" altLang="zh-CN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景物的角度</a:t>
            </a:r>
            <a:r>
              <a:rPr lang="zh-CN" altLang="zh-CN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有何不同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zh-CN" altLang="zh-CN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请简要分析。</a:t>
            </a:r>
            <a:endParaRPr lang="zh-CN" altLang="zh-CN" sz="28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885" y="163772"/>
            <a:ext cx="48995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</a:rPr>
              <a:t>类型二：表达技巧类比较鉴赏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959639" y="1403810"/>
            <a:ext cx="6207944" cy="37117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dirty="0" smtClean="0">
                <a:latin typeface="楷体" pitchFamily="49" charset="-122"/>
                <a:ea typeface="楷体" pitchFamily="49" charset="-122"/>
              </a:rPr>
              <a:t>   </a:t>
            </a:r>
            <a:r>
              <a:rPr lang="zh-CN" altLang="en-US" sz="2800" dirty="0" smtClean="0">
                <a:latin typeface="+mj-ea"/>
                <a:ea typeface="+mj-ea"/>
              </a:rPr>
              <a:t>白雪</a:t>
            </a:r>
            <a:r>
              <a:rPr lang="zh-CN" altLang="en-US" sz="2800" dirty="0">
                <a:latin typeface="+mj-ea"/>
                <a:ea typeface="+mj-ea"/>
              </a:rPr>
              <a:t>歌</a:t>
            </a:r>
            <a:r>
              <a:rPr lang="zh-CN" altLang="en-US" sz="2800" dirty="0">
                <a:solidFill>
                  <a:srgbClr val="FF0000"/>
                </a:solidFill>
                <a:latin typeface="+mj-ea"/>
                <a:ea typeface="+mj-ea"/>
              </a:rPr>
              <a:t>送武判官归</a:t>
            </a:r>
            <a:r>
              <a:rPr lang="zh-CN" altLang="en-US" sz="2800" dirty="0" smtClean="0">
                <a:solidFill>
                  <a:srgbClr val="FF0000"/>
                </a:solidFill>
                <a:latin typeface="+mj-ea"/>
                <a:ea typeface="+mj-ea"/>
              </a:rPr>
              <a:t>京</a:t>
            </a:r>
            <a:r>
              <a:rPr lang="zh-CN" altLang="en-US" sz="2800" dirty="0" smtClean="0">
                <a:latin typeface="+mj-ea"/>
                <a:ea typeface="+mj-ea"/>
              </a:rPr>
              <a:t>（节选）</a:t>
            </a:r>
            <a:endParaRPr lang="en-US" altLang="zh-CN" sz="2800" dirty="0">
              <a:latin typeface="+mj-ea"/>
              <a:ea typeface="+mj-ea"/>
            </a:endParaRPr>
          </a:p>
          <a:p>
            <a:pPr>
              <a:lnSpc>
                <a:spcPct val="120000"/>
              </a:lnSpc>
            </a:pPr>
            <a:r>
              <a:rPr lang="zh-CN" altLang="en-US" sz="2800" dirty="0" smtClean="0">
                <a:latin typeface="楷体" pitchFamily="49" charset="-122"/>
                <a:ea typeface="楷体" pitchFamily="49" charset="-122"/>
              </a:rPr>
              <a:t>            岑参</a:t>
            </a:r>
            <a:endParaRPr lang="en-US" altLang="zh-CN" sz="2800" dirty="0"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北风</a:t>
            </a:r>
            <a:r>
              <a:rPr lang="zh-CN" altLang="en-US" sz="2800" dirty="0">
                <a:latin typeface="楷体" pitchFamily="49" charset="-122"/>
                <a:ea typeface="楷体" pitchFamily="49" charset="-122"/>
              </a:rPr>
              <a:t>卷地</a:t>
            </a:r>
            <a:r>
              <a:rPr lang="zh-CN" altLang="en-US" sz="2800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白草折</a:t>
            </a:r>
            <a:r>
              <a:rPr lang="zh-CN" altLang="en-US" sz="2800" dirty="0">
                <a:latin typeface="楷体" pitchFamily="49" charset="-122"/>
                <a:ea typeface="楷体" pitchFamily="49" charset="-122"/>
              </a:rPr>
              <a:t>，胡天八月即</a:t>
            </a:r>
            <a:r>
              <a:rPr lang="zh-CN" altLang="en-US" sz="2800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飞雪</a:t>
            </a:r>
            <a:r>
              <a:rPr lang="zh-CN" altLang="en-US" sz="2800" dirty="0">
                <a:latin typeface="楷体" pitchFamily="49" charset="-122"/>
                <a:ea typeface="楷体" pitchFamily="49" charset="-122"/>
              </a:rPr>
              <a:t>。</a:t>
            </a:r>
          </a:p>
          <a:p>
            <a:pPr>
              <a:lnSpc>
                <a:spcPct val="12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忽如一夜春风来，千树万树梨花开</a:t>
            </a:r>
            <a:r>
              <a:rPr lang="zh-CN" altLang="en-US" sz="2800" dirty="0">
                <a:latin typeface="楷体" pitchFamily="49" charset="-122"/>
                <a:ea typeface="楷体" pitchFamily="49" charset="-122"/>
              </a:rPr>
              <a:t>。</a:t>
            </a:r>
          </a:p>
          <a:p>
            <a:pPr>
              <a:lnSpc>
                <a:spcPct val="120000"/>
              </a:lnSpc>
            </a:pPr>
            <a:r>
              <a:rPr lang="zh-CN" altLang="en-US" sz="2800" dirty="0">
                <a:latin typeface="楷体" pitchFamily="49" charset="-122"/>
                <a:ea typeface="楷体" pitchFamily="49" charset="-122"/>
              </a:rPr>
              <a:t>散入珠帘湿罗幕，狐裘不暖锦衾薄。</a:t>
            </a:r>
          </a:p>
          <a:p>
            <a:pPr>
              <a:lnSpc>
                <a:spcPct val="120000"/>
              </a:lnSpc>
            </a:pPr>
            <a:r>
              <a:rPr lang="zh-CN" altLang="en-US" sz="2800" dirty="0">
                <a:latin typeface="楷体" pitchFamily="49" charset="-122"/>
                <a:ea typeface="楷体" pitchFamily="49" charset="-122"/>
              </a:rPr>
              <a:t>将军角弓不得控，都护铁衣</a:t>
            </a:r>
            <a:r>
              <a:rPr lang="zh-CN" altLang="en-US" sz="2800" dirty="0" smtClean="0">
                <a:latin typeface="楷体" pitchFamily="49" charset="-122"/>
                <a:ea typeface="楷体" pitchFamily="49" charset="-122"/>
              </a:rPr>
              <a:t>冷难着。</a:t>
            </a:r>
            <a:endParaRPr lang="zh-CN" altLang="en-US" sz="2800" dirty="0"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瀚海</a:t>
            </a:r>
            <a:r>
              <a:rPr lang="zh-CN" altLang="en-US" sz="2800" dirty="0">
                <a:latin typeface="楷体" pitchFamily="49" charset="-122"/>
                <a:ea typeface="楷体" pitchFamily="49" charset="-122"/>
              </a:rPr>
              <a:t>阑干百丈</a:t>
            </a:r>
            <a:r>
              <a:rPr lang="zh-CN" altLang="en-US" sz="2800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冰</a:t>
            </a:r>
            <a:r>
              <a:rPr lang="zh-CN" altLang="en-US" sz="2800" dirty="0">
                <a:latin typeface="楷体" pitchFamily="49" charset="-122"/>
                <a:ea typeface="楷体" pitchFamily="49" charset="-122"/>
              </a:rPr>
              <a:t>，</a:t>
            </a:r>
            <a:r>
              <a:rPr lang="zh-CN" altLang="en-US" sz="2800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愁云</a:t>
            </a:r>
            <a:r>
              <a:rPr lang="zh-CN" altLang="en-US" sz="2800" dirty="0">
                <a:latin typeface="楷体" pitchFamily="49" charset="-122"/>
                <a:ea typeface="楷体" pitchFamily="49" charset="-122"/>
              </a:rPr>
              <a:t>惨淡万里凝。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1885" y="163772"/>
            <a:ext cx="48995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</a:rPr>
              <a:t>类型二：表达技巧类比较鉴赏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060811" y="1416027"/>
            <a:ext cx="9672046" cy="37117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800" b="1" dirty="0" smtClean="0"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参考答案</a:t>
            </a:r>
            <a:r>
              <a:rPr lang="en-US" altLang="zh-CN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《</a:t>
            </a:r>
            <a:r>
              <a:rPr lang="zh-CN" alt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发</a:t>
            </a:r>
            <a:r>
              <a:rPr lang="en-US" altLang="zh-CN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》</a:t>
            </a:r>
            <a:r>
              <a:rPr lang="zh-CN" alt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这首</a:t>
            </a:r>
            <a:r>
              <a:rPr lang="zh-CN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诗描写的边塞风光并非作者亲眼所见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而是出于想象。从标题可以看出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作者此时尚处于前往边塞的途中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zh-CN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开头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zh-CN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闻说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zh-CN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二字也表明后面的描写是凭听闻所得。</a:t>
            </a:r>
            <a:endParaRPr lang="en-US" altLang="zh-CN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en-US" sz="2800" b="1" dirty="0" smtClean="0">
                <a:latin typeface="Times New Roman" panose="02020603050405020304" pitchFamily="18" charset="0"/>
                <a:ea typeface="方正书宋_GBK" panose="03000509000000000000" pitchFamily="65" charset="-122"/>
                <a:cs typeface="Times New Roman" panose="02020603050405020304" pitchFamily="18" charset="0"/>
              </a:rPr>
              <a:t>补充答案</a:t>
            </a:r>
            <a:r>
              <a:rPr lang="en-US" altLang="zh-CN" sz="28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方正书宋_GBK" panose="03000509000000000000" pitchFamily="65" charset="-122"/>
                <a:cs typeface="Times New Roman" panose="02020603050405020304" pitchFamily="18" charset="0"/>
              </a:rPr>
              <a:t>《</a:t>
            </a:r>
            <a:r>
              <a:rPr lang="zh-CN" alt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方正书宋_GBK" panose="03000509000000000000" pitchFamily="65" charset="-122"/>
                <a:cs typeface="Times New Roman" panose="02020603050405020304" pitchFamily="18" charset="0"/>
              </a:rPr>
              <a:t>白</a:t>
            </a:r>
            <a:r>
              <a:rPr lang="en-US" altLang="zh-CN" sz="28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方正书宋_GBK" panose="03000509000000000000" pitchFamily="65" charset="-122"/>
                <a:cs typeface="Times New Roman" panose="02020603050405020304" pitchFamily="18" charset="0"/>
              </a:rPr>
              <a:t>》</a:t>
            </a:r>
            <a:r>
              <a:rPr lang="zh-CN" alt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方正书宋_GBK" panose="03000509000000000000" pitchFamily="65" charset="-122"/>
                <a:cs typeface="Times New Roman" panose="02020603050405020304" pitchFamily="18" charset="0"/>
              </a:rPr>
              <a:t>这首诗</a:t>
            </a:r>
            <a:r>
              <a:rPr lang="zh-CN" altLang="zh-CN" sz="2800" dirty="0" smtClean="0">
                <a:solidFill>
                  <a:srgbClr val="0000CC"/>
                </a:solidFill>
              </a:rPr>
              <a:t>写到了早晨起来看到的奇丽雪景和感受到的突如其来的奇寒，此时的岑参身为北庭都护府判官，诗是在庭州送别其同事所作，因此诗中所描绘的景象均为实写。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1885" y="163772"/>
            <a:ext cx="48995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</a:rPr>
              <a:t>类型二：表达技巧类比较鉴赏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992572" y="1001396"/>
            <a:ext cx="960380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 smtClean="0"/>
              <a:t>诗歌大意：</a:t>
            </a:r>
            <a:r>
              <a:rPr lang="zh-CN" altLang="en-US" sz="2800" dirty="0" smtClean="0">
                <a:latin typeface="+mj-ea"/>
                <a:ea typeface="+mj-ea"/>
              </a:rPr>
              <a:t>从</a:t>
            </a:r>
            <a:r>
              <a:rPr lang="zh-CN" altLang="zh-CN" sz="2800" dirty="0" smtClean="0">
                <a:solidFill>
                  <a:srgbClr val="000000"/>
                </a:solidFill>
                <a:latin typeface="+mj-ea"/>
                <a:ea typeface="+mj-ea"/>
                <a:cs typeface="Times New Roman" panose="02020603050405020304" pitchFamily="18" charset="0"/>
              </a:rPr>
              <a:t>临洮</a:t>
            </a:r>
            <a:r>
              <a:rPr lang="zh-CN" altLang="en-US" sz="2800" dirty="0" smtClean="0">
                <a:solidFill>
                  <a:srgbClr val="000000"/>
                </a:solidFill>
                <a:latin typeface="+mj-ea"/>
                <a:ea typeface="+mj-ea"/>
                <a:cs typeface="Times New Roman" panose="02020603050405020304" pitchFamily="18" charset="0"/>
              </a:rPr>
              <a:t>出发将前往北庭留诗作别</a:t>
            </a:r>
            <a:r>
              <a:rPr lang="zh-CN" altLang="en-US" sz="2800" dirty="0" smtClean="0">
                <a:latin typeface="+mj-ea"/>
                <a:ea typeface="+mj-ea"/>
              </a:rPr>
              <a:t>。听说去往轮台的路上可以连年看见雪飞。那里感受不到温和的春风，我料想朝廷也很少派使者前往。白色的牧草一直通向</a:t>
            </a:r>
            <a:r>
              <a:rPr lang="zh-CN" altLang="zh-CN" sz="2800" dirty="0" smtClean="0">
                <a:solidFill>
                  <a:srgbClr val="000000"/>
                </a:solidFill>
                <a:latin typeface="+mj-ea"/>
                <a:ea typeface="+mj-ea"/>
                <a:cs typeface="Times New Roman" panose="02020603050405020304" pitchFamily="18" charset="0"/>
              </a:rPr>
              <a:t>疏勒</a:t>
            </a:r>
            <a:r>
              <a:rPr lang="zh-CN" altLang="en-US" sz="2800" dirty="0" smtClean="0">
                <a:solidFill>
                  <a:srgbClr val="000000"/>
                </a:solidFill>
                <a:latin typeface="+mj-ea"/>
                <a:ea typeface="+mj-ea"/>
                <a:cs typeface="Times New Roman" panose="02020603050405020304" pitchFamily="18" charset="0"/>
              </a:rPr>
              <a:t>，青色的山峦绵延至</a:t>
            </a:r>
            <a:r>
              <a:rPr lang="zh-CN" altLang="zh-CN" sz="2800" dirty="0" smtClean="0">
                <a:solidFill>
                  <a:srgbClr val="000000"/>
                </a:solidFill>
                <a:latin typeface="+mj-ea"/>
                <a:ea typeface="+mj-ea"/>
                <a:cs typeface="Times New Roman" panose="02020603050405020304" pitchFamily="18" charset="0"/>
              </a:rPr>
              <a:t>武威</a:t>
            </a:r>
            <a:r>
              <a:rPr lang="zh-CN" altLang="en-US" sz="2800" dirty="0" smtClean="0">
                <a:solidFill>
                  <a:srgbClr val="000000"/>
                </a:solidFill>
                <a:latin typeface="+mj-ea"/>
                <a:ea typeface="+mj-ea"/>
                <a:cs typeface="Times New Roman" panose="02020603050405020304" pitchFamily="18" charset="0"/>
              </a:rPr>
              <a:t>。为王事尽力岂可说路途遥远，只希望从梦中能回到家里。</a:t>
            </a:r>
            <a:endParaRPr lang="en-US" altLang="zh-CN" sz="2800" dirty="0" smtClean="0">
              <a:latin typeface="+mj-ea"/>
              <a:ea typeface="+mj-ea"/>
            </a:endParaRPr>
          </a:p>
          <a:p>
            <a:r>
              <a:rPr lang="zh-CN" altLang="en-US" sz="2800" dirty="0" smtClean="0"/>
              <a:t>补充：梦游天姥吟留别。敢：岂可    向：从</a:t>
            </a:r>
            <a:endParaRPr lang="en-US" altLang="zh-CN" sz="2800" dirty="0" smtClean="0"/>
          </a:p>
          <a:p>
            <a:r>
              <a:rPr lang="en-US" altLang="zh-CN" sz="2800" dirty="0"/>
              <a:t> </a:t>
            </a:r>
            <a:r>
              <a:rPr lang="en-US" altLang="zh-CN" sz="2800" dirty="0" smtClean="0"/>
              <a:t>          </a:t>
            </a:r>
            <a:r>
              <a:rPr lang="zh-CN" altLang="en-US" sz="2800" dirty="0" smtClean="0"/>
              <a:t>相同点：动静结合（不典型）</a:t>
            </a:r>
            <a:endParaRPr lang="en-US" altLang="zh-CN" sz="2800" dirty="0" smtClean="0"/>
          </a:p>
          <a:p>
            <a:r>
              <a:rPr lang="zh-CN" altLang="en-US" sz="2800" dirty="0" smtClean="0"/>
              <a:t>           不同点：一虚一实。</a:t>
            </a:r>
            <a:endParaRPr lang="zh-CN" alt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81885" y="163772"/>
            <a:ext cx="48995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</a:rPr>
              <a:t>类型二：表达技巧类比较鉴赏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1746913" y="669048"/>
            <a:ext cx="10083643" cy="4842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sz="2800" b="1" kern="100" dirty="0" smtClean="0">
                <a:latin typeface="Times New Roman"/>
                <a:cs typeface="Times New Roman"/>
              </a:rPr>
              <a:t>阅读</a:t>
            </a:r>
            <a:r>
              <a:rPr lang="zh-CN" altLang="zh-CN" sz="2800" b="1" kern="100" dirty="0">
                <a:latin typeface="Times New Roman"/>
                <a:cs typeface="Times New Roman"/>
              </a:rPr>
              <a:t>下面的两首唐诗，然后回答问题</a:t>
            </a:r>
            <a:r>
              <a:rPr lang="zh-CN" altLang="zh-CN" sz="2800" b="1" kern="100" dirty="0" smtClean="0">
                <a:latin typeface="Times New Roman"/>
                <a:cs typeface="Times New Roman"/>
              </a:rPr>
              <a:t>。</a:t>
            </a:r>
            <a:endParaRPr lang="en-US" altLang="zh-CN" sz="2800" b="1" kern="100" dirty="0" smtClean="0">
              <a:latin typeface="Times New Roman"/>
              <a:cs typeface="Times New Roman"/>
            </a:endParaRPr>
          </a:p>
          <a:p>
            <a:pPr algn="ctr">
              <a:lnSpc>
                <a:spcPts val="4000"/>
              </a:lnSpc>
            </a:pPr>
            <a:r>
              <a:rPr lang="zh-CN" altLang="zh-CN" sz="2800" dirty="0" smtClean="0">
                <a:latin typeface="+mn-ea"/>
              </a:rPr>
              <a:t>华清宫</a:t>
            </a:r>
            <a:endParaRPr lang="zh-CN" altLang="zh-CN" sz="2800" dirty="0" smtClean="0">
              <a:latin typeface="+mn-ea"/>
              <a:cs typeface="Courier New" pitchFamily="49" charset="0"/>
            </a:endParaRPr>
          </a:p>
          <a:p>
            <a:pPr algn="ctr">
              <a:lnSpc>
                <a:spcPts val="4000"/>
              </a:lnSpc>
            </a:pPr>
            <a:r>
              <a:rPr lang="zh-CN" altLang="zh-CN" sz="2800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吴　融</a:t>
            </a:r>
            <a:endParaRPr lang="zh-CN" altLang="zh-CN" sz="2800" dirty="0" smtClean="0">
              <a:latin typeface="楷体" pitchFamily="49" charset="-122"/>
              <a:ea typeface="楷体" pitchFamily="49" charset="-122"/>
              <a:cs typeface="Courier New" pitchFamily="49" charset="0"/>
            </a:endParaRPr>
          </a:p>
          <a:p>
            <a:pPr algn="ctr">
              <a:lnSpc>
                <a:spcPts val="4000"/>
              </a:lnSpc>
            </a:pPr>
            <a:r>
              <a:rPr lang="zh-CN" altLang="zh-CN" sz="2800" dirty="0" smtClean="0">
                <a:latin typeface="楷体" pitchFamily="49" charset="-122"/>
                <a:ea typeface="楷体" pitchFamily="49" charset="-122"/>
              </a:rPr>
              <a:t>四郊</a:t>
            </a:r>
            <a:r>
              <a:rPr lang="zh-CN" altLang="zh-CN" sz="2800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飞雪</a:t>
            </a:r>
            <a:r>
              <a:rPr lang="zh-CN" altLang="zh-CN" sz="2800" dirty="0" smtClean="0">
                <a:latin typeface="楷体" pitchFamily="49" charset="-122"/>
                <a:ea typeface="楷体" pitchFamily="49" charset="-122"/>
              </a:rPr>
              <a:t>暗云端，惟此宫中</a:t>
            </a:r>
            <a:r>
              <a:rPr lang="zh-CN" altLang="zh-CN" sz="2800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落便干</a:t>
            </a:r>
            <a:r>
              <a:rPr lang="zh-CN" altLang="zh-CN" sz="2800" dirty="0" smtClean="0">
                <a:latin typeface="楷体" pitchFamily="49" charset="-122"/>
                <a:ea typeface="楷体" pitchFamily="49" charset="-122"/>
              </a:rPr>
              <a:t>。</a:t>
            </a:r>
            <a:endParaRPr lang="zh-CN" altLang="zh-CN" sz="2800" dirty="0" smtClean="0">
              <a:latin typeface="楷体" pitchFamily="49" charset="-122"/>
              <a:ea typeface="楷体" pitchFamily="49" charset="-122"/>
              <a:cs typeface="Courier New" pitchFamily="49" charset="0"/>
            </a:endParaRPr>
          </a:p>
          <a:p>
            <a:pPr algn="ctr">
              <a:lnSpc>
                <a:spcPts val="4000"/>
              </a:lnSpc>
            </a:pPr>
            <a:r>
              <a:rPr lang="zh-CN" altLang="zh-CN" sz="2800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绿树</a:t>
            </a:r>
            <a:r>
              <a:rPr lang="zh-CN" altLang="zh-CN" sz="2800" dirty="0" smtClean="0">
                <a:latin typeface="楷体" pitchFamily="49" charset="-122"/>
                <a:ea typeface="楷体" pitchFamily="49" charset="-122"/>
              </a:rPr>
              <a:t>碧檐相掩映，无人知道</a:t>
            </a:r>
            <a:r>
              <a:rPr lang="zh-CN" altLang="zh-CN" sz="2800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外边寒</a:t>
            </a:r>
            <a:r>
              <a:rPr lang="zh-CN" altLang="zh-CN" sz="2800" dirty="0" smtClean="0">
                <a:latin typeface="楷体" pitchFamily="49" charset="-122"/>
                <a:ea typeface="楷体" pitchFamily="49" charset="-122"/>
              </a:rPr>
              <a:t>。</a:t>
            </a:r>
            <a:endParaRPr lang="zh-CN" altLang="zh-CN" sz="2800" dirty="0" smtClean="0">
              <a:latin typeface="楷体" pitchFamily="49" charset="-122"/>
              <a:ea typeface="楷体" pitchFamily="49" charset="-122"/>
              <a:cs typeface="Courier New" pitchFamily="49" charset="0"/>
            </a:endParaRPr>
          </a:p>
          <a:p>
            <a:pPr algn="ctr">
              <a:lnSpc>
                <a:spcPts val="4000"/>
              </a:lnSpc>
            </a:pPr>
            <a:r>
              <a:rPr lang="zh-CN" altLang="zh-CN" sz="2800" dirty="0" smtClean="0">
                <a:latin typeface="+mj-ea"/>
                <a:ea typeface="+mj-ea"/>
              </a:rPr>
              <a:t>过华清宫</a:t>
            </a:r>
            <a:endParaRPr lang="zh-CN" altLang="zh-CN" sz="2800" dirty="0" smtClean="0">
              <a:latin typeface="+mj-ea"/>
              <a:ea typeface="+mj-ea"/>
              <a:cs typeface="Courier New" pitchFamily="49" charset="0"/>
            </a:endParaRPr>
          </a:p>
          <a:p>
            <a:pPr algn="ctr">
              <a:lnSpc>
                <a:spcPts val="4000"/>
              </a:lnSpc>
            </a:pPr>
            <a:r>
              <a:rPr lang="zh-CN" altLang="zh-CN" sz="2800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李　约</a:t>
            </a:r>
            <a:endParaRPr lang="zh-CN" altLang="zh-CN" sz="2800" dirty="0" smtClean="0">
              <a:latin typeface="楷体" pitchFamily="49" charset="-122"/>
              <a:ea typeface="楷体" pitchFamily="49" charset="-122"/>
              <a:cs typeface="Courier New" pitchFamily="49" charset="0"/>
            </a:endParaRPr>
          </a:p>
          <a:p>
            <a:pPr algn="ctr">
              <a:lnSpc>
                <a:spcPts val="4000"/>
              </a:lnSpc>
            </a:pPr>
            <a:r>
              <a:rPr lang="zh-CN" altLang="zh-CN" sz="2800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君王游乐</a:t>
            </a:r>
            <a:r>
              <a:rPr lang="zh-CN" altLang="zh-CN" sz="2800" dirty="0" smtClean="0">
                <a:latin typeface="楷体" pitchFamily="49" charset="-122"/>
                <a:ea typeface="楷体" pitchFamily="49" charset="-122"/>
              </a:rPr>
              <a:t>万机轻，一曲霓裳</a:t>
            </a:r>
            <a:r>
              <a:rPr lang="zh-CN" altLang="zh-CN" sz="2800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四海兵</a:t>
            </a:r>
            <a:r>
              <a:rPr lang="zh-CN" altLang="zh-CN" sz="2800" dirty="0" smtClean="0">
                <a:latin typeface="楷体" pitchFamily="49" charset="-122"/>
                <a:ea typeface="楷体" pitchFamily="49" charset="-122"/>
              </a:rPr>
              <a:t>。</a:t>
            </a:r>
            <a:endParaRPr lang="zh-CN" altLang="zh-CN" sz="2800" dirty="0" smtClean="0">
              <a:latin typeface="楷体" pitchFamily="49" charset="-122"/>
              <a:ea typeface="楷体" pitchFamily="49" charset="-122"/>
              <a:cs typeface="Courier New" pitchFamily="49" charset="0"/>
            </a:endParaRPr>
          </a:p>
          <a:p>
            <a:pPr algn="ctr">
              <a:lnSpc>
                <a:spcPts val="4000"/>
              </a:lnSpc>
            </a:pPr>
            <a:r>
              <a:rPr lang="zh-CN" altLang="zh-CN" sz="2800" dirty="0" smtClean="0">
                <a:latin typeface="楷体" pitchFamily="49" charset="-122"/>
                <a:ea typeface="楷体" pitchFamily="49" charset="-122"/>
              </a:rPr>
              <a:t>玉辇升天</a:t>
            </a:r>
            <a:r>
              <a:rPr lang="zh-CN" altLang="zh-CN" sz="2800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人已尽</a:t>
            </a:r>
            <a:r>
              <a:rPr lang="zh-CN" altLang="zh-CN" sz="2800" dirty="0" smtClean="0">
                <a:latin typeface="楷体" pitchFamily="49" charset="-122"/>
                <a:ea typeface="楷体" pitchFamily="49" charset="-122"/>
              </a:rPr>
              <a:t>，故宫惟有</a:t>
            </a:r>
            <a:r>
              <a:rPr lang="zh-CN" altLang="zh-CN" sz="2800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树长生</a:t>
            </a:r>
            <a:r>
              <a:rPr lang="zh-CN" altLang="zh-CN" sz="2800" dirty="0" smtClean="0">
                <a:latin typeface="楷体" pitchFamily="49" charset="-122"/>
                <a:ea typeface="楷体" pitchFamily="49" charset="-122"/>
              </a:rPr>
              <a:t>。</a:t>
            </a:r>
            <a:endParaRPr lang="zh-CN" altLang="zh-CN" sz="2800" kern="100" dirty="0">
              <a:latin typeface="楷体" pitchFamily="49" charset="-122"/>
              <a:ea typeface="楷体" pitchFamily="49" charset="-122"/>
              <a:cs typeface="Courier New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924334" y="5462124"/>
            <a:ext cx="10001022" cy="1118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4000"/>
              </a:lnSpc>
            </a:pPr>
            <a:r>
              <a:rPr lang="zh-CN" altLang="zh-CN" sz="2800" dirty="0" smtClean="0">
                <a:latin typeface="Times New Roman" pitchFamily="18" charset="0"/>
                <a:cs typeface="Times New Roman" pitchFamily="18" charset="0"/>
              </a:rPr>
              <a:t>两首诗描写了不同时期的华清宫，请指出二者</a:t>
            </a:r>
            <a:r>
              <a:rPr lang="zh-CN" altLang="zh-C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主要</a:t>
            </a:r>
            <a:r>
              <a:rPr lang="zh-CN" altLang="zh-CN" sz="2800" dirty="0" smtClean="0">
                <a:latin typeface="Times New Roman" pitchFamily="18" charset="0"/>
                <a:cs typeface="Times New Roman" pitchFamily="18" charset="0"/>
              </a:rPr>
              <a:t>运用了</a:t>
            </a:r>
            <a:r>
              <a:rPr lang="zh-CN" altLang="zh-C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哪种</a:t>
            </a:r>
            <a:r>
              <a:rPr lang="zh-CN" altLang="zh-CN" sz="2800" dirty="0" smtClean="0">
                <a:latin typeface="Times New Roman" pitchFamily="18" charset="0"/>
                <a:cs typeface="Times New Roman" pitchFamily="18" charset="0"/>
              </a:rPr>
              <a:t>相同的</a:t>
            </a:r>
            <a:r>
              <a:rPr lang="zh-CN" altLang="zh-C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表现手法</a:t>
            </a:r>
            <a:r>
              <a:rPr lang="zh-CN" altLang="zh-CN" sz="2800" dirty="0" smtClean="0">
                <a:latin typeface="Times New Roman" pitchFamily="18" charset="0"/>
                <a:cs typeface="Times New Roman" pitchFamily="18" charset="0"/>
              </a:rPr>
              <a:t>，并作简要说明。</a:t>
            </a:r>
            <a:endParaRPr lang="zh-CN" altLang="zh-CN" sz="2800" dirty="0">
              <a:latin typeface="宋体" pitchFamily="2" charset="-122"/>
              <a:cs typeface="Courier New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885" y="163772"/>
            <a:ext cx="48995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</a:rPr>
              <a:t>类型二：表达技巧类比较鉴赏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815151" y="1074834"/>
            <a:ext cx="9849467" cy="26571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4000"/>
              </a:lnSpc>
              <a:defRPr/>
            </a:pPr>
            <a:r>
              <a:rPr lang="zh-CN" altLang="zh-CN" sz="2800" dirty="0"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参考答案</a:t>
            </a:r>
            <a:r>
              <a:rPr lang="zh-CN" altLang="zh-CN" sz="2800" b="1" dirty="0" smtClean="0">
                <a:solidFill>
                  <a:srgbClr val="FF0000"/>
                </a:solidFill>
                <a:latin typeface="+mn-ea"/>
                <a:cs typeface="Times New Roman" pitchFamily="18" charset="0"/>
              </a:rPr>
              <a:t>两</a:t>
            </a:r>
            <a:r>
              <a:rPr lang="zh-CN" altLang="zh-CN" sz="2800" b="1" dirty="0">
                <a:solidFill>
                  <a:srgbClr val="FF0000"/>
                </a:solidFill>
                <a:latin typeface="+mn-ea"/>
                <a:cs typeface="Times New Roman" pitchFamily="18" charset="0"/>
              </a:rPr>
              <a:t>首诗都运用了对比</a:t>
            </a:r>
            <a:r>
              <a:rPr lang="en-US" altLang="zh-CN" sz="2800" b="1" dirty="0">
                <a:solidFill>
                  <a:srgbClr val="FF0000"/>
                </a:solidFill>
                <a:latin typeface="+mn-ea"/>
                <a:cs typeface="Courier New" pitchFamily="49" charset="0"/>
              </a:rPr>
              <a:t>(</a:t>
            </a:r>
            <a:r>
              <a:rPr lang="zh-CN" altLang="zh-CN" sz="2800" b="1" dirty="0">
                <a:solidFill>
                  <a:srgbClr val="FF0000"/>
                </a:solidFill>
                <a:latin typeface="+mn-ea"/>
                <a:cs typeface="Times New Roman" pitchFamily="18" charset="0"/>
              </a:rPr>
              <a:t>或对照、映衬</a:t>
            </a:r>
            <a:r>
              <a:rPr lang="en-US" altLang="zh-CN" sz="2800" b="1" dirty="0">
                <a:solidFill>
                  <a:srgbClr val="FF0000"/>
                </a:solidFill>
                <a:latin typeface="+mn-ea"/>
                <a:cs typeface="Courier New" pitchFamily="49" charset="0"/>
              </a:rPr>
              <a:t>)</a:t>
            </a:r>
            <a:r>
              <a:rPr lang="zh-CN" altLang="zh-CN" sz="2800" b="1" dirty="0">
                <a:solidFill>
                  <a:srgbClr val="FF0000"/>
                </a:solidFill>
                <a:latin typeface="+mn-ea"/>
                <a:cs typeface="Times New Roman" pitchFamily="18" charset="0"/>
              </a:rPr>
              <a:t>手法。</a:t>
            </a:r>
            <a:endParaRPr lang="zh-CN" altLang="zh-CN" sz="2800" dirty="0">
              <a:solidFill>
                <a:srgbClr val="FF0000"/>
              </a:solidFill>
              <a:latin typeface="+mn-ea"/>
              <a:cs typeface="Courier New" pitchFamily="49" charset="0"/>
            </a:endParaRPr>
          </a:p>
          <a:p>
            <a:pPr algn="just">
              <a:lnSpc>
                <a:spcPts val="4000"/>
              </a:lnSpc>
              <a:defRPr/>
            </a:pPr>
            <a:r>
              <a:rPr lang="zh-CN" altLang="zh-CN" sz="2800" b="1" dirty="0">
                <a:solidFill>
                  <a:srgbClr val="FF0000"/>
                </a:solidFill>
                <a:latin typeface="+mn-ea"/>
                <a:cs typeface="Times New Roman" pitchFamily="18" charset="0"/>
              </a:rPr>
              <a:t>第一首诗宫内宫外</a:t>
            </a:r>
            <a:r>
              <a:rPr lang="en-US" altLang="zh-CN" sz="2800" b="1" dirty="0">
                <a:solidFill>
                  <a:srgbClr val="FF0000"/>
                </a:solidFill>
                <a:latin typeface="+mn-ea"/>
                <a:cs typeface="Courier New" pitchFamily="49" charset="0"/>
              </a:rPr>
              <a:t>(</a:t>
            </a:r>
            <a:r>
              <a:rPr lang="zh-CN" altLang="zh-CN" sz="2800" b="1" dirty="0">
                <a:solidFill>
                  <a:srgbClr val="FF0000"/>
                </a:solidFill>
                <a:latin typeface="+mn-ea"/>
                <a:cs typeface="Times New Roman" pitchFamily="18" charset="0"/>
              </a:rPr>
              <a:t>或空间</a:t>
            </a:r>
            <a:r>
              <a:rPr lang="en-US" altLang="zh-CN" sz="2800" b="1" dirty="0">
                <a:solidFill>
                  <a:srgbClr val="FF0000"/>
                </a:solidFill>
                <a:latin typeface="+mn-ea"/>
                <a:cs typeface="Courier New" pitchFamily="49" charset="0"/>
              </a:rPr>
              <a:t>)</a:t>
            </a:r>
            <a:r>
              <a:rPr lang="zh-CN" altLang="zh-CN" sz="2800" b="1" dirty="0">
                <a:solidFill>
                  <a:srgbClr val="FF0000"/>
                </a:solidFill>
                <a:latin typeface="+mn-ea"/>
                <a:cs typeface="Times New Roman" pitchFamily="18" charset="0"/>
              </a:rPr>
              <a:t>对比：宫外飞雪阴云，分外寒冷；宫内绿树掩映，温暖如春。</a:t>
            </a:r>
            <a:endParaRPr lang="zh-CN" altLang="zh-CN" sz="2800" dirty="0">
              <a:solidFill>
                <a:srgbClr val="FF0000"/>
              </a:solidFill>
              <a:latin typeface="+mn-ea"/>
              <a:cs typeface="Courier New" pitchFamily="49" charset="0"/>
            </a:endParaRPr>
          </a:p>
          <a:p>
            <a:pPr algn="just">
              <a:lnSpc>
                <a:spcPts val="4000"/>
              </a:lnSpc>
              <a:defRPr/>
            </a:pPr>
            <a:r>
              <a:rPr lang="zh-CN" altLang="zh-CN" sz="2800" b="1" dirty="0">
                <a:solidFill>
                  <a:srgbClr val="FF0000"/>
                </a:solidFill>
                <a:latin typeface="+mn-ea"/>
                <a:cs typeface="Times New Roman" pitchFamily="18" charset="0"/>
              </a:rPr>
              <a:t>第二首诗今昔</a:t>
            </a:r>
            <a:r>
              <a:rPr lang="en-US" altLang="zh-CN" sz="2800" b="1" dirty="0">
                <a:solidFill>
                  <a:srgbClr val="FF0000"/>
                </a:solidFill>
                <a:latin typeface="+mn-ea"/>
                <a:cs typeface="Courier New" pitchFamily="49" charset="0"/>
              </a:rPr>
              <a:t>(</a:t>
            </a:r>
            <a:r>
              <a:rPr lang="zh-CN" altLang="zh-CN" sz="2800" b="1" dirty="0">
                <a:solidFill>
                  <a:srgbClr val="FF0000"/>
                </a:solidFill>
                <a:latin typeface="+mn-ea"/>
                <a:cs typeface="Times New Roman" pitchFamily="18" charset="0"/>
              </a:rPr>
              <a:t>或时间</a:t>
            </a:r>
            <a:r>
              <a:rPr lang="en-US" altLang="zh-CN" sz="2800" b="1" dirty="0">
                <a:solidFill>
                  <a:srgbClr val="FF0000"/>
                </a:solidFill>
                <a:latin typeface="+mn-ea"/>
                <a:cs typeface="Courier New" pitchFamily="49" charset="0"/>
              </a:rPr>
              <a:t>)</a:t>
            </a:r>
            <a:r>
              <a:rPr lang="zh-CN" altLang="zh-CN" sz="2800" b="1" dirty="0">
                <a:solidFill>
                  <a:srgbClr val="FF0000"/>
                </a:solidFill>
                <a:latin typeface="+mn-ea"/>
                <a:cs typeface="Times New Roman" pitchFamily="18" charset="0"/>
              </a:rPr>
              <a:t>对比：昔日霓裳羽衣，歌舞升平；今朝杂树丛生，宫殿荒凉。</a:t>
            </a:r>
            <a:endParaRPr lang="zh-CN" altLang="zh-CN" sz="2800" dirty="0">
              <a:solidFill>
                <a:srgbClr val="FF0000"/>
              </a:solidFill>
              <a:latin typeface="+mn-ea"/>
              <a:cs typeface="Courier New" pitchFamily="49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1885" y="163772"/>
            <a:ext cx="48995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</a:rPr>
              <a:t>类型二：表达技巧类比较鉴赏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842448" y="946805"/>
            <a:ext cx="975393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 smtClean="0">
                <a:latin typeface="+mn-ea"/>
              </a:rPr>
              <a:t>诗歌大意：四郊之上雪花飞舞，使云端变得昏暗。只有落到华清宫的雪（由于温泉的热量）顷刻融化。由于绿树与</a:t>
            </a:r>
            <a:r>
              <a:rPr lang="zh-CN" altLang="zh-CN" sz="2800" dirty="0" smtClean="0">
                <a:latin typeface="+mn-ea"/>
              </a:rPr>
              <a:t>碧檐</a:t>
            </a:r>
            <a:r>
              <a:rPr lang="zh-CN" altLang="en-US" sz="2800" dirty="0" smtClean="0">
                <a:latin typeface="+mn-ea"/>
              </a:rPr>
              <a:t>交</a:t>
            </a:r>
            <a:r>
              <a:rPr lang="zh-CN" altLang="zh-CN" sz="2800" dirty="0" smtClean="0">
                <a:latin typeface="+mn-ea"/>
              </a:rPr>
              <a:t>相掩映</a:t>
            </a:r>
            <a:r>
              <a:rPr lang="zh-CN" altLang="en-US" sz="2800" dirty="0" smtClean="0">
                <a:latin typeface="+mn-ea"/>
              </a:rPr>
              <a:t>，宫中人无法</a:t>
            </a:r>
            <a:r>
              <a:rPr lang="zh-CN" altLang="zh-CN" sz="2800" dirty="0" smtClean="0">
                <a:latin typeface="+mn-ea"/>
              </a:rPr>
              <a:t>知</a:t>
            </a:r>
            <a:r>
              <a:rPr lang="zh-CN" altLang="en-US" sz="2800" dirty="0" smtClean="0">
                <a:latin typeface="+mn-ea"/>
              </a:rPr>
              <a:t>晓</a:t>
            </a:r>
            <a:r>
              <a:rPr lang="zh-CN" altLang="zh-CN" sz="2800" dirty="0" smtClean="0">
                <a:latin typeface="+mn-ea"/>
              </a:rPr>
              <a:t>外边</a:t>
            </a:r>
            <a:r>
              <a:rPr lang="zh-CN" altLang="en-US" sz="2800" dirty="0">
                <a:latin typeface="+mn-ea"/>
              </a:rPr>
              <a:t>的</a:t>
            </a:r>
            <a:r>
              <a:rPr lang="zh-CN" altLang="zh-CN" sz="2800" dirty="0" smtClean="0">
                <a:latin typeface="+mn-ea"/>
              </a:rPr>
              <a:t>寒</a:t>
            </a:r>
            <a:r>
              <a:rPr lang="zh-CN" altLang="en-US" sz="2800" dirty="0" smtClean="0">
                <a:latin typeface="+mn-ea"/>
              </a:rPr>
              <a:t>冷</a:t>
            </a:r>
            <a:r>
              <a:rPr lang="zh-CN" altLang="zh-CN" sz="2800" dirty="0" smtClean="0">
                <a:latin typeface="+mn-ea"/>
              </a:rPr>
              <a:t>。</a:t>
            </a:r>
            <a:endParaRPr lang="en-US" altLang="zh-CN" sz="2800" dirty="0" smtClean="0">
              <a:latin typeface="+mn-ea"/>
            </a:endParaRPr>
          </a:p>
          <a:p>
            <a:r>
              <a:rPr lang="en-US" altLang="zh-CN" sz="2800" dirty="0">
                <a:latin typeface="+mn-ea"/>
              </a:rPr>
              <a:t> </a:t>
            </a:r>
            <a:r>
              <a:rPr lang="en-US" altLang="zh-CN" sz="2800" dirty="0" smtClean="0">
                <a:latin typeface="+mn-ea"/>
              </a:rPr>
              <a:t>   </a:t>
            </a:r>
            <a:r>
              <a:rPr lang="zh-CN" altLang="en-US" sz="2800" dirty="0" smtClean="0">
                <a:latin typeface="+mn-ea"/>
              </a:rPr>
              <a:t>君王游乐，纷繁的政务变得不重要了。弹奏了一曲霓裳引来了四海兵乱。唐明皇和杨贵妃都已经去世，只有华清宫的树木仍然生长。</a:t>
            </a:r>
            <a:endParaRPr lang="en-US" altLang="zh-CN" sz="2800" dirty="0" smtClean="0">
              <a:latin typeface="+mn-ea"/>
            </a:endParaRPr>
          </a:p>
          <a:p>
            <a:endParaRPr lang="en-US" altLang="zh-CN" sz="2800" dirty="0" smtClean="0">
              <a:latin typeface="+mn-ea"/>
            </a:endParaRPr>
          </a:p>
          <a:p>
            <a:r>
              <a:rPr lang="zh-CN" altLang="en-US" sz="2800" dirty="0" smtClean="0">
                <a:latin typeface="+mn-ea"/>
              </a:rPr>
              <a:t>补充：从情感来说，两首对君王的荒淫误国都有所  </a:t>
            </a:r>
            <a:endParaRPr lang="en-US" altLang="zh-CN" sz="2800" dirty="0" smtClean="0">
              <a:latin typeface="+mn-ea"/>
            </a:endParaRPr>
          </a:p>
          <a:p>
            <a:r>
              <a:rPr lang="en-US" altLang="zh-CN" sz="2800" dirty="0">
                <a:latin typeface="+mn-ea"/>
              </a:rPr>
              <a:t> </a:t>
            </a:r>
            <a:r>
              <a:rPr lang="en-US" altLang="zh-CN" sz="2800" dirty="0" smtClean="0">
                <a:latin typeface="+mn-ea"/>
              </a:rPr>
              <a:t>     </a:t>
            </a:r>
            <a:r>
              <a:rPr lang="zh-CN" altLang="en-US" sz="2800" dirty="0" smtClean="0">
                <a:latin typeface="+mn-ea"/>
              </a:rPr>
              <a:t>抨击，但第一首还关注了百姓的疾苦，第二  </a:t>
            </a:r>
            <a:endParaRPr lang="en-US" altLang="zh-CN" sz="2800" dirty="0" smtClean="0">
              <a:latin typeface="+mn-ea"/>
            </a:endParaRPr>
          </a:p>
          <a:p>
            <a:r>
              <a:rPr lang="en-US" altLang="zh-CN" sz="2800" dirty="0">
                <a:latin typeface="+mn-ea"/>
              </a:rPr>
              <a:t> </a:t>
            </a:r>
            <a:r>
              <a:rPr lang="en-US" altLang="zh-CN" sz="2800" dirty="0" smtClean="0">
                <a:latin typeface="+mn-ea"/>
              </a:rPr>
              <a:t>     </a:t>
            </a:r>
            <a:r>
              <a:rPr lang="zh-CN" altLang="en-US" sz="2800" dirty="0" smtClean="0">
                <a:latin typeface="+mn-ea"/>
              </a:rPr>
              <a:t>首表达的是世事沧桑、人生如寄的感慨。</a:t>
            </a:r>
            <a:endParaRPr lang="en-US" altLang="zh-CN" sz="2800" dirty="0" smtClean="0">
              <a:latin typeface="+mn-ea"/>
            </a:endParaRPr>
          </a:p>
          <a:p>
            <a:r>
              <a:rPr lang="en-US" altLang="zh-CN" sz="2800" dirty="0">
                <a:latin typeface="+mn-ea"/>
              </a:rPr>
              <a:t> </a:t>
            </a:r>
            <a:r>
              <a:rPr lang="en-US" altLang="zh-CN" sz="2800" dirty="0" smtClean="0">
                <a:latin typeface="+mn-ea"/>
              </a:rPr>
              <a:t>     </a:t>
            </a:r>
            <a:r>
              <a:rPr lang="zh-CN" altLang="en-US" sz="2800" dirty="0" smtClean="0">
                <a:latin typeface="+mn-ea"/>
              </a:rPr>
              <a:t>对比：第二首个人乐与天下乱</a:t>
            </a:r>
            <a:endParaRPr lang="en-US" altLang="zh-CN" sz="2800" dirty="0" smtClean="0">
              <a:latin typeface="+mn-ea"/>
            </a:endParaRPr>
          </a:p>
          <a:p>
            <a:r>
              <a:rPr lang="en-US" altLang="zh-CN" sz="2800" dirty="0">
                <a:latin typeface="+mn-ea"/>
              </a:rPr>
              <a:t> </a:t>
            </a:r>
            <a:r>
              <a:rPr lang="en-US" altLang="zh-CN" sz="2800" dirty="0" smtClean="0">
                <a:latin typeface="+mn-ea"/>
              </a:rPr>
              <a:t>     </a:t>
            </a:r>
            <a:r>
              <a:rPr lang="zh-CN" altLang="en-US" sz="2800" dirty="0" smtClean="0">
                <a:latin typeface="+mn-ea"/>
              </a:rPr>
              <a:t>不同点：一个动静结合，一个以景结情</a:t>
            </a:r>
            <a:endParaRPr lang="en-US" altLang="zh-CN" sz="2800" dirty="0" smtClean="0">
              <a:latin typeface="+mn-ea"/>
            </a:endParaRPr>
          </a:p>
          <a:p>
            <a:r>
              <a:rPr lang="en-US" altLang="zh-CN" sz="2800" dirty="0" smtClean="0">
                <a:latin typeface="+mn-ea"/>
              </a:rPr>
              <a:t>      </a:t>
            </a:r>
            <a:r>
              <a:rPr lang="zh-CN" altLang="en-US" sz="2800" dirty="0" smtClean="0">
                <a:latin typeface="+mn-ea"/>
              </a:rPr>
              <a:t>华清宫、华清池、温泉宫，奢侈享乐之所</a:t>
            </a:r>
            <a:endParaRPr lang="zh-CN" altLang="en-US" sz="2800" dirty="0">
              <a:latin typeface="+mn-e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1885" y="163772"/>
            <a:ext cx="48995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</a:rPr>
              <a:t>类型二：表达技巧类比较鉴赏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近三年考情分析</a:t>
            </a:r>
            <a:endParaRPr lang="zh-CN" altLang="en-US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2101754" y="1238761"/>
          <a:ext cx="9252045" cy="37084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850409"/>
                <a:gridCol w="1850409"/>
                <a:gridCol w="1850409"/>
                <a:gridCol w="1850409"/>
                <a:gridCol w="1850409"/>
              </a:tblGrid>
              <a:tr h="370840"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         年份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         卷别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       题号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        设分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       题型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 rowSpan="3">
                  <a:txBody>
                    <a:bodyPr/>
                    <a:lstStyle/>
                    <a:p>
                      <a:pPr algn="ctr"/>
                      <a:endParaRPr lang="en-US" altLang="zh-CN" dirty="0" smtClean="0"/>
                    </a:p>
                    <a:p>
                      <a:pPr algn="ctr"/>
                      <a:r>
                        <a:rPr lang="en-US" altLang="zh-CN" dirty="0" smtClean="0"/>
                        <a:t>2019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   课标全国</a:t>
                      </a:r>
                      <a:r>
                        <a:rPr lang="en-US" altLang="zh-CN" sz="1600" dirty="0" smtClean="0"/>
                        <a:t>Ⅰ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无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无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无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   课标全国</a:t>
                      </a:r>
                      <a:r>
                        <a:rPr lang="en-US" altLang="zh-CN" sz="1600" dirty="0" smtClean="0"/>
                        <a:t>Ⅱ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无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无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无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   课标全国</a:t>
                      </a:r>
                      <a:r>
                        <a:rPr lang="en-US" altLang="zh-CN" sz="1600" dirty="0" smtClean="0"/>
                        <a:t>Ⅲ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主观题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 rowSpan="3">
                  <a:txBody>
                    <a:bodyPr/>
                    <a:lstStyle/>
                    <a:p>
                      <a:pPr algn="ctr"/>
                      <a:endParaRPr lang="en-US" altLang="zh-CN" dirty="0" smtClean="0"/>
                    </a:p>
                    <a:p>
                      <a:pPr algn="ctr"/>
                      <a:r>
                        <a:rPr lang="en-US" altLang="zh-CN" dirty="0" smtClean="0"/>
                        <a:t>2018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   课标全国</a:t>
                      </a:r>
                      <a:r>
                        <a:rPr lang="en-US" altLang="zh-CN" sz="1600" dirty="0" smtClean="0"/>
                        <a:t>Ⅰ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14—C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客观题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   课标全国</a:t>
                      </a:r>
                      <a:r>
                        <a:rPr lang="en-US" altLang="zh-CN" sz="1600" dirty="0" smtClean="0"/>
                        <a:t>Ⅱ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无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无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无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   课标全国</a:t>
                      </a:r>
                      <a:r>
                        <a:rPr lang="en-US" altLang="zh-CN" sz="1600" dirty="0" smtClean="0"/>
                        <a:t>Ⅲ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14—D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客观题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 rowSpan="3">
                  <a:txBody>
                    <a:bodyPr/>
                    <a:lstStyle/>
                    <a:p>
                      <a:endParaRPr lang="en-US" altLang="zh-CN" dirty="0" smtClean="0"/>
                    </a:p>
                    <a:p>
                      <a:r>
                        <a:rPr lang="en-US" altLang="zh-CN" dirty="0" smtClean="0"/>
                        <a:t>         2017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   课标全国</a:t>
                      </a:r>
                      <a:r>
                        <a:rPr lang="en-US" altLang="zh-CN" sz="1600" dirty="0" smtClean="0"/>
                        <a:t>Ⅰ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无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无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无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   课标全国</a:t>
                      </a:r>
                      <a:r>
                        <a:rPr lang="en-US" altLang="zh-CN" sz="1600" dirty="0" smtClean="0"/>
                        <a:t>Ⅱ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无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无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无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   课标全国</a:t>
                      </a:r>
                      <a:r>
                        <a:rPr lang="en-US" altLang="zh-CN" sz="1600" dirty="0" smtClean="0"/>
                        <a:t>Ⅲ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无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无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无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动作按钮: 声音 4">
            <a:hlinkClick r:id="" action="ppaction://noaction" highlightClick="1">
              <a:snd r:embed="rId2" name="applause.wav"/>
            </a:hlinkClick>
          </p:cNvPr>
          <p:cNvSpPr/>
          <p:nvPr/>
        </p:nvSpPr>
        <p:spPr>
          <a:xfrm>
            <a:off x="2361062" y="5308980"/>
            <a:ext cx="464024" cy="518614"/>
          </a:xfrm>
          <a:prstGeom prst="actionButtonSound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25337" y="5281684"/>
            <a:ext cx="8229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华文仿宋" pitchFamily="2" charset="-122"/>
                <a:ea typeface="华文仿宋" pitchFamily="2" charset="-122"/>
              </a:rPr>
              <a:t>相较于诗歌的内容理解、思想情感、表达技巧单一考题而言，诗歌比较考查不是很频繁，</a:t>
            </a:r>
            <a:r>
              <a:rPr lang="en-US" altLang="zh-CN" sz="2800" b="1" dirty="0" smtClean="0">
                <a:solidFill>
                  <a:srgbClr val="FF0000"/>
                </a:solidFill>
                <a:latin typeface="华文仿宋" pitchFamily="2" charset="-122"/>
                <a:ea typeface="华文仿宋" pitchFamily="2" charset="-122"/>
              </a:rPr>
              <a:t>3</a:t>
            </a:r>
            <a:r>
              <a:rPr lang="zh-CN" altLang="en-US" sz="2800" b="1" dirty="0" smtClean="0">
                <a:solidFill>
                  <a:srgbClr val="FF0000"/>
                </a:solidFill>
                <a:latin typeface="华文仿宋" pitchFamily="2" charset="-122"/>
                <a:ea typeface="华文仿宋" pitchFamily="2" charset="-122"/>
              </a:rPr>
              <a:t>年</a:t>
            </a:r>
            <a:r>
              <a:rPr lang="en-US" altLang="zh-CN" sz="2800" b="1" dirty="0" smtClean="0">
                <a:solidFill>
                  <a:srgbClr val="FF0000"/>
                </a:solidFill>
                <a:latin typeface="华文仿宋" pitchFamily="2" charset="-122"/>
                <a:ea typeface="华文仿宋" pitchFamily="2" charset="-122"/>
              </a:rPr>
              <a:t>3</a:t>
            </a:r>
            <a:r>
              <a:rPr lang="zh-CN" altLang="en-US" sz="2800" b="1" dirty="0" smtClean="0">
                <a:solidFill>
                  <a:srgbClr val="FF0000"/>
                </a:solidFill>
                <a:latin typeface="华文仿宋" pitchFamily="2" charset="-122"/>
                <a:ea typeface="华文仿宋" pitchFamily="2" charset="-122"/>
              </a:rPr>
              <a:t>考，但是在</a:t>
            </a:r>
            <a:r>
              <a:rPr lang="en-US" altLang="zh-CN" sz="2800" b="1" dirty="0" smtClean="0">
                <a:solidFill>
                  <a:srgbClr val="FF0000"/>
                </a:solidFill>
                <a:latin typeface="华文仿宋" pitchFamily="2" charset="-122"/>
                <a:ea typeface="华文仿宋" pitchFamily="2" charset="-122"/>
              </a:rPr>
              <a:t>2016</a:t>
            </a:r>
            <a:r>
              <a:rPr lang="zh-CN" altLang="en-US" sz="2800" b="1" dirty="0" smtClean="0">
                <a:solidFill>
                  <a:srgbClr val="FF0000"/>
                </a:solidFill>
                <a:latin typeface="华文仿宋" pitchFamily="2" charset="-122"/>
                <a:ea typeface="华文仿宋" pitchFamily="2" charset="-122"/>
              </a:rPr>
              <a:t>年的全国丙卷中，却设置了</a:t>
            </a:r>
            <a:r>
              <a:rPr lang="en-US" altLang="zh-CN" sz="2800" b="1" dirty="0" smtClean="0">
                <a:solidFill>
                  <a:srgbClr val="FF0000"/>
                </a:solidFill>
                <a:latin typeface="华文仿宋" pitchFamily="2" charset="-122"/>
                <a:ea typeface="华文仿宋" pitchFamily="2" charset="-122"/>
              </a:rPr>
              <a:t>11</a:t>
            </a:r>
            <a:r>
              <a:rPr lang="zh-CN" altLang="en-US" sz="2800" b="1" dirty="0" smtClean="0">
                <a:solidFill>
                  <a:srgbClr val="FF0000"/>
                </a:solidFill>
                <a:latin typeface="华文仿宋" pitchFamily="2" charset="-122"/>
                <a:ea typeface="华文仿宋" pitchFamily="2" charset="-122"/>
              </a:rPr>
              <a:t>分的分值。</a:t>
            </a:r>
            <a:endParaRPr lang="zh-CN" altLang="en-US" sz="2800" b="1" dirty="0">
              <a:solidFill>
                <a:srgbClr val="FF0000"/>
              </a:solidFill>
              <a:latin typeface="华文仿宋" pitchFamily="2" charset="-122"/>
              <a:ea typeface="华文仿宋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088107" y="1196753"/>
            <a:ext cx="976853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12140"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  <a:defRPr/>
            </a:pPr>
            <a:r>
              <a:rPr lang="zh-CN" altLang="en-US" sz="2800" b="1" kern="100" dirty="0" smtClean="0">
                <a:latin typeface="Times New Roman"/>
                <a:cs typeface="Times New Roman"/>
              </a:rPr>
              <a:t> 把握情感的前提是理解诗歌内容，而理解诗歌的内容又可以通过审读题目、理清结构、结合注释</a:t>
            </a:r>
            <a:r>
              <a:rPr lang="zh-CN" altLang="zh-CN" sz="2800" b="1" kern="100" dirty="0" smtClean="0">
                <a:latin typeface="Times New Roman"/>
                <a:cs typeface="Times New Roman"/>
              </a:rPr>
              <a:t>、</a:t>
            </a:r>
            <a:r>
              <a:rPr lang="zh-CN" altLang="en-US" sz="2800" b="1" kern="100" dirty="0" smtClean="0">
                <a:latin typeface="Times New Roman"/>
                <a:cs typeface="Times New Roman"/>
              </a:rPr>
              <a:t>找关键词、品读意象、了解身世等途径实现。无论哪种方式，</a:t>
            </a:r>
            <a:r>
              <a:rPr lang="zh-CN" altLang="en-US" sz="2800" b="1" kern="1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都离不开最重要一条准则就是整体把握，不可断章取义。</a:t>
            </a:r>
            <a:endParaRPr lang="zh-CN" altLang="zh-CN" sz="2800" kern="100" dirty="0">
              <a:solidFill>
                <a:srgbClr val="FF0000"/>
              </a:solidFill>
              <a:latin typeface="宋体"/>
              <a:cs typeface="Courier New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885" y="163772"/>
            <a:ext cx="48995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</a:rPr>
              <a:t>类型三：思想感情类比较鉴赏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>
            <a:spLocks noChangeAspect="1"/>
          </p:cNvSpPr>
          <p:nvPr/>
        </p:nvSpPr>
        <p:spPr>
          <a:xfrm>
            <a:off x="1815152" y="785385"/>
            <a:ext cx="9699515" cy="4598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800" dirty="0" smtClean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阅读</a:t>
            </a:r>
            <a:r>
              <a:rPr lang="zh-CN" altLang="zh-CN" sz="28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下面的宋诗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800" dirty="0" smtClean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完成</a:t>
            </a:r>
            <a:r>
              <a:rPr lang="zh-CN" altLang="en-US" sz="2800" dirty="0" smtClean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下面的</a:t>
            </a:r>
            <a:r>
              <a:rPr lang="zh-CN" altLang="zh-CN" sz="2800" dirty="0" smtClean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题</a:t>
            </a:r>
            <a:r>
              <a:rPr lang="zh-CN" altLang="en-US" sz="2800" dirty="0" smtClean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目</a:t>
            </a:r>
            <a:r>
              <a:rPr lang="zh-CN" altLang="zh-CN" sz="2800" dirty="0" smtClean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zh-CN" altLang="zh-CN" sz="28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800" dirty="0">
                <a:solidFill>
                  <a:srgbClr val="000000"/>
                </a:solidFill>
                <a:latin typeface="NEU-BZ-S92"/>
                <a:ea typeface="方正宋黑_GBK" panose="03000509000000000000" pitchFamily="65" charset="-122"/>
                <a:cs typeface="Times New Roman" panose="02020603050405020304" pitchFamily="18" charset="0"/>
              </a:rPr>
              <a:t>内宴奉诏作</a:t>
            </a:r>
            <a:endParaRPr lang="zh-CN" altLang="zh-CN" sz="28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曹</a:t>
            </a: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翰</a:t>
            </a:r>
            <a:r>
              <a:rPr lang="zh-CN" altLang="zh-CN" sz="2800" baseline="30000" dirty="0">
                <a:solidFill>
                  <a:srgbClr val="000000"/>
                </a:solidFill>
                <a:latin typeface="NEU-BZ-S92"/>
                <a:cs typeface="宋体" panose="02010600030101010101" pitchFamily="2" charset="-122"/>
              </a:rPr>
              <a:t>①</a:t>
            </a:r>
            <a:endParaRPr lang="zh-CN" altLang="zh-CN" sz="28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三十年前学六韬</a:t>
            </a:r>
            <a:r>
              <a:rPr lang="zh-CN" altLang="zh-CN" sz="2800" baseline="30000" dirty="0">
                <a:solidFill>
                  <a:srgbClr val="000000"/>
                </a:solidFill>
                <a:latin typeface="NEU-BZ-S92"/>
                <a:cs typeface="宋体" panose="02010600030101010101" pitchFamily="2" charset="-122"/>
              </a:rPr>
              <a:t>②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英名尝得预时髦</a:t>
            </a:r>
            <a:r>
              <a:rPr lang="zh-CN" altLang="zh-CN" sz="2800" baseline="30000" dirty="0">
                <a:solidFill>
                  <a:srgbClr val="000000"/>
                </a:solidFill>
                <a:latin typeface="NEU-BZ-S92"/>
                <a:cs typeface="宋体" panose="02010600030101010101" pitchFamily="2" charset="-122"/>
              </a:rPr>
              <a:t>③</a:t>
            </a: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zh-CN" altLang="zh-CN" sz="28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曾因国难</a:t>
            </a:r>
            <a:r>
              <a:rPr lang="zh-CN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披金甲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不</a:t>
            </a: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为家贫</a:t>
            </a:r>
            <a:r>
              <a:rPr lang="zh-CN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卖</a:t>
            </a: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宝</a:t>
            </a:r>
            <a:r>
              <a:rPr lang="zh-CN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刀</a:t>
            </a: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zh-CN" altLang="zh-CN" sz="28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臂健尚嫌</a:t>
            </a: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弓力软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眼明犹识</a:t>
            </a: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阵云高</a:t>
            </a:r>
            <a:r>
              <a:rPr lang="zh-CN" altLang="zh-CN" sz="2800" baseline="30000" dirty="0">
                <a:solidFill>
                  <a:srgbClr val="000000"/>
                </a:solidFill>
                <a:latin typeface="NEU-BZ-S92"/>
                <a:cs typeface="宋体" panose="02010600030101010101" pitchFamily="2" charset="-122"/>
              </a:rPr>
              <a:t>④</a:t>
            </a: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zh-CN" altLang="zh-CN" sz="28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庭前昨夜秋风起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羞见</a:t>
            </a: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盘花旧战袍。</a:t>
            </a:r>
            <a:endParaRPr lang="zh-CN" altLang="zh-CN" sz="28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4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注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zh-CN" altLang="zh-CN" sz="2400" dirty="0">
                <a:solidFill>
                  <a:srgbClr val="000000"/>
                </a:solidFill>
                <a:latin typeface="NEU-BZ-S92"/>
                <a:cs typeface="宋体" panose="02010600030101010101" pitchFamily="2" charset="-122"/>
              </a:rPr>
              <a:t>①</a:t>
            </a:r>
            <a:r>
              <a:rPr lang="zh-CN" altLang="zh-C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曹翰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(923—992),</a:t>
            </a:r>
            <a:r>
              <a:rPr lang="zh-CN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宋初</a:t>
            </a:r>
            <a:r>
              <a:rPr lang="zh-CN" altLang="zh-C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名将。</a:t>
            </a:r>
            <a:r>
              <a:rPr lang="zh-CN" altLang="zh-CN" sz="2400" dirty="0">
                <a:solidFill>
                  <a:srgbClr val="000000"/>
                </a:solidFill>
                <a:latin typeface="NEU-BZ-S92"/>
                <a:cs typeface="宋体" panose="02010600030101010101" pitchFamily="2" charset="-122"/>
              </a:rPr>
              <a:t>②</a:t>
            </a:r>
            <a:r>
              <a:rPr lang="zh-CN" altLang="zh-C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六韬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zh-CN" altLang="zh-C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古代兵书。</a:t>
            </a:r>
            <a:r>
              <a:rPr lang="zh-CN" altLang="zh-CN" sz="2400" dirty="0">
                <a:solidFill>
                  <a:srgbClr val="000000"/>
                </a:solidFill>
                <a:latin typeface="NEU-BZ-S92"/>
                <a:cs typeface="宋体" panose="02010600030101010101" pitchFamily="2" charset="-122"/>
              </a:rPr>
              <a:t>③</a:t>
            </a:r>
            <a:r>
              <a:rPr lang="zh-CN" altLang="zh-C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时髦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zh-CN" altLang="zh-C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指当代俊杰。</a:t>
            </a:r>
            <a:r>
              <a:rPr lang="zh-CN" altLang="zh-CN" sz="2400" dirty="0">
                <a:solidFill>
                  <a:srgbClr val="000000"/>
                </a:solidFill>
                <a:latin typeface="NEU-BZ-S92"/>
                <a:cs typeface="宋体" panose="02010600030101010101" pitchFamily="2" charset="-122"/>
              </a:rPr>
              <a:t>④</a:t>
            </a:r>
            <a:r>
              <a:rPr lang="zh-CN" altLang="zh-C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阵云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zh-CN" altLang="zh-C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战争中的云气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这里有战阵之意。</a:t>
            </a:r>
            <a:endParaRPr lang="zh-CN" altLang="zh-CN" sz="2400" dirty="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828794" y="5318121"/>
            <a:ext cx="9851372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这首诗与辛弃疾的《破阵子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醉里挑灯看剑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》题材相似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但情感基调却有所不同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请指出二者的不同之处。</a:t>
            </a:r>
            <a:endParaRPr lang="zh-CN" altLang="zh-CN" sz="28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885" y="163772"/>
            <a:ext cx="48995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</a:rPr>
              <a:t>类型三：思想感情类比较鉴赏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978925" y="4421537"/>
            <a:ext cx="968569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800" b="1" dirty="0" smtClean="0">
                <a:solidFill>
                  <a:srgbClr val="FF00FF"/>
                </a:solidFill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参考答案</a:t>
            </a:r>
            <a:r>
              <a:rPr lang="zh-CN" altLang="zh-CN" sz="2800" b="1" dirty="0" smtClean="0">
                <a:solidFill>
                  <a:srgbClr val="000000"/>
                </a:solidFill>
                <a:latin typeface="NEU-BZ-S92"/>
                <a:cs typeface="宋体" panose="02010600030101010101" pitchFamily="2" charset="-122"/>
              </a:rPr>
              <a:t>①</a:t>
            </a:r>
            <a:r>
              <a:rPr lang="zh-CN" altLang="zh-CN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曹诗写自己虽已年老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但报国之心犹存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重在表达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zh-CN" altLang="zh-CN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老骥伏枥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志在千里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zh-CN" altLang="zh-CN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的豪情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zh-CN" altLang="zh-CN" sz="2800" b="1" dirty="0" smtClean="0">
                <a:solidFill>
                  <a:srgbClr val="000000"/>
                </a:solidFill>
                <a:latin typeface="NEU-BZ-S92"/>
                <a:cs typeface="宋体" panose="02010600030101010101" pitchFamily="2" charset="-122"/>
              </a:rPr>
              <a:t>②</a:t>
            </a:r>
            <a:r>
              <a:rPr lang="zh-CN" altLang="zh-CN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辛词通过追怀金戈铁马的往事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表达英雄白首、功业未成的悲慨</a:t>
            </a:r>
            <a:r>
              <a:rPr lang="zh-CN" alt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zh-CN" altLang="en-US" sz="2800" b="1" dirty="0"/>
          </a:p>
        </p:txBody>
      </p:sp>
      <p:sp>
        <p:nvSpPr>
          <p:cNvPr id="5" name="矩形 4"/>
          <p:cNvSpPr/>
          <p:nvPr/>
        </p:nvSpPr>
        <p:spPr>
          <a:xfrm>
            <a:off x="2197290" y="1451792"/>
            <a:ext cx="9563339" cy="2608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800" dirty="0"/>
              <a:t>破阵子</a:t>
            </a:r>
            <a:r>
              <a:rPr lang="en-US" altLang="zh-CN" sz="2800" dirty="0"/>
              <a:t>·</a:t>
            </a:r>
            <a:r>
              <a:rPr lang="zh-CN" altLang="en-US" sz="2800" dirty="0"/>
              <a:t>醉里挑灯看剑</a:t>
            </a:r>
          </a:p>
          <a:p>
            <a:pPr>
              <a:lnSpc>
                <a:spcPct val="120000"/>
              </a:lnSpc>
            </a:pPr>
            <a:r>
              <a:rPr lang="zh-CN" altLang="en-US" sz="2800" dirty="0" smtClean="0"/>
              <a:t>                                               </a:t>
            </a:r>
            <a:r>
              <a:rPr lang="zh-CN" altLang="en-US" sz="2800" dirty="0" smtClean="0">
                <a:solidFill>
                  <a:srgbClr val="FF0000"/>
                </a:solidFill>
              </a:rPr>
              <a:t>辛弃疾</a:t>
            </a:r>
            <a:endParaRPr lang="zh-CN" altLang="en-US" sz="2800" dirty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</a:pPr>
            <a:r>
              <a:rPr lang="zh-CN" altLang="en-US" sz="2800" dirty="0">
                <a:latin typeface="楷体" pitchFamily="49" charset="-122"/>
                <a:ea typeface="楷体" pitchFamily="49" charset="-122"/>
              </a:rPr>
              <a:t>醉里挑灯看剑，</a:t>
            </a:r>
            <a:r>
              <a:rPr lang="zh-CN" altLang="en-US" sz="2800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梦回吹角连营</a:t>
            </a:r>
            <a:r>
              <a:rPr lang="zh-CN" altLang="en-US" sz="2800" dirty="0">
                <a:latin typeface="楷体" pitchFamily="49" charset="-122"/>
                <a:ea typeface="楷体" pitchFamily="49" charset="-122"/>
              </a:rPr>
              <a:t>。八百里分麾下炙，五十弦翻塞外声。沙场秋点兵</a:t>
            </a:r>
            <a:r>
              <a:rPr lang="zh-CN" altLang="en-US" sz="2800" dirty="0" smtClean="0">
                <a:latin typeface="楷体" pitchFamily="49" charset="-122"/>
                <a:ea typeface="楷体" pitchFamily="49" charset="-122"/>
              </a:rPr>
              <a:t>。  马</a:t>
            </a:r>
            <a:r>
              <a:rPr lang="zh-CN" altLang="en-US" sz="2800" dirty="0">
                <a:latin typeface="楷体" pitchFamily="49" charset="-122"/>
                <a:ea typeface="楷体" pitchFamily="49" charset="-122"/>
              </a:rPr>
              <a:t>作的卢飞快，弓如霹雳弦惊。</a:t>
            </a:r>
            <a:r>
              <a:rPr lang="zh-CN" altLang="en-US" sz="2800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了却君王天下事，赢得生前身后名</a:t>
            </a:r>
            <a:r>
              <a:rPr lang="zh-CN" altLang="en-US" sz="2800" dirty="0">
                <a:latin typeface="楷体" pitchFamily="49" charset="-122"/>
                <a:ea typeface="楷体" pitchFamily="49" charset="-122"/>
              </a:rPr>
              <a:t>。</a:t>
            </a:r>
            <a:r>
              <a:rPr lang="zh-CN" altLang="en-US" sz="2800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可怜白发生！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885" y="163772"/>
            <a:ext cx="48995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</a:rPr>
              <a:t>类型三：思想感情类比较鉴赏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169994" y="987748"/>
            <a:ext cx="948097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 smtClean="0">
                <a:latin typeface="+mn-ea"/>
              </a:rPr>
              <a:t>诗歌大意：三十年前我学习过兵法，曾经也获得美名成为当时俊杰，曾因国家危难披金戴甲，未因家境穷苦卖掉宝刀。我臂力强健还嫌弓力不够、眼力好仍能透过云雾看清布阵的高妙。昨夜庭前刮起秋风，欲穿盘花战袍御风，见到它的破旧不堪，令我羞愧难当。</a:t>
            </a:r>
            <a:endParaRPr lang="en-US" altLang="zh-CN" sz="2800" dirty="0" smtClean="0">
              <a:latin typeface="+mn-ea"/>
            </a:endParaRPr>
          </a:p>
          <a:p>
            <a:r>
              <a:rPr lang="en-US" altLang="zh-CN" sz="2800" dirty="0">
                <a:latin typeface="+mn-ea"/>
              </a:rPr>
              <a:t> </a:t>
            </a:r>
            <a:r>
              <a:rPr lang="en-US" altLang="zh-CN" sz="2800" dirty="0" smtClean="0">
                <a:latin typeface="+mn-ea"/>
              </a:rPr>
              <a:t>   </a:t>
            </a:r>
            <a:r>
              <a:rPr lang="zh-CN" altLang="en-US" sz="2800" dirty="0" smtClean="0">
                <a:latin typeface="+mn-ea"/>
              </a:rPr>
              <a:t>补充：辛弃疾仕途坎坷，一直未受到重用。</a:t>
            </a:r>
            <a:endParaRPr lang="en-US" altLang="zh-CN" sz="2800" dirty="0" smtClean="0">
              <a:latin typeface="+mn-e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1885" y="163772"/>
            <a:ext cx="48995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</a:rPr>
              <a:t>类型三：思想感情类比较鉴赏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856095" y="774282"/>
            <a:ext cx="1008569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800" dirty="0" smtClean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阅读下面两首诗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800" dirty="0" smtClean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完成</a:t>
            </a:r>
            <a:r>
              <a:rPr lang="zh-CN" altLang="en-US" sz="2800" dirty="0" smtClean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下面题目</a:t>
            </a:r>
            <a:r>
              <a:rPr lang="zh-CN" altLang="zh-CN" sz="2800" dirty="0" smtClean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zh-CN" altLang="zh-CN" sz="2800" dirty="0" smtClean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800" dirty="0" smtClean="0">
                <a:solidFill>
                  <a:srgbClr val="000000"/>
                </a:solidFill>
                <a:latin typeface="NEU-BZ-S92"/>
                <a:ea typeface="方正宋黑_GBK" panose="03000509000000000000" pitchFamily="65" charset="-122"/>
                <a:cs typeface="Times New Roman" panose="02020603050405020304" pitchFamily="18" charset="0"/>
              </a:rPr>
              <a:t>含山店梦觉作</a:t>
            </a:r>
            <a:endParaRPr lang="zh-CN" altLang="zh-CN" sz="2800" dirty="0" smtClean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zh-CN" altLang="zh-CN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唐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zh-CN" altLang="zh-CN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韦庄</a:t>
            </a:r>
            <a:r>
              <a:rPr lang="zh-CN" altLang="zh-CN" sz="2800" baseline="30000" dirty="0" smtClean="0">
                <a:solidFill>
                  <a:srgbClr val="000000"/>
                </a:solidFill>
                <a:latin typeface="NEU-BZ-S92"/>
                <a:cs typeface="宋体" panose="02010600030101010101" pitchFamily="2" charset="-122"/>
              </a:rPr>
              <a:t>①</a:t>
            </a:r>
            <a:endParaRPr lang="zh-CN" altLang="zh-CN" sz="2800" dirty="0" smtClean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曾为流离惯别家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等闲挥袂客天涯。</a:t>
            </a:r>
            <a:endParaRPr lang="zh-CN" altLang="zh-CN" sz="2800" dirty="0" smtClean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灯前</a:t>
            </a:r>
            <a:r>
              <a:rPr lang="zh-CN" altLang="zh-CN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一觉</a:t>
            </a:r>
            <a:r>
              <a:rPr lang="zh-CN" altLang="zh-CN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江南</a:t>
            </a:r>
            <a:r>
              <a:rPr lang="zh-CN" altLang="zh-CN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梦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惆怅</a:t>
            </a:r>
            <a:r>
              <a:rPr lang="zh-CN" altLang="zh-CN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起来山</a:t>
            </a:r>
            <a:r>
              <a:rPr lang="zh-CN" altLang="zh-CN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月</a:t>
            </a:r>
            <a:r>
              <a:rPr lang="zh-CN" altLang="zh-CN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斜。</a:t>
            </a:r>
            <a:endParaRPr lang="zh-CN" altLang="zh-CN" sz="2800" dirty="0" smtClean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800" dirty="0" smtClean="0">
                <a:solidFill>
                  <a:srgbClr val="000000"/>
                </a:solidFill>
                <a:latin typeface="NEU-BZ-S92"/>
                <a:ea typeface="方正宋黑_GBK" panose="03000509000000000000" pitchFamily="65" charset="-122"/>
                <a:cs typeface="Times New Roman" panose="02020603050405020304" pitchFamily="18" charset="0"/>
              </a:rPr>
              <a:t>宿</a:t>
            </a:r>
            <a:r>
              <a:rPr lang="zh-CN" altLang="zh-CN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zh-CN" altLang="zh-CN" sz="2800" dirty="0" smtClean="0">
                <a:solidFill>
                  <a:srgbClr val="000000"/>
                </a:solidFill>
                <a:latin typeface="NEU-BZ-S92"/>
                <a:ea typeface="方正宋黑_GBK" panose="03000509000000000000" pitchFamily="65" charset="-122"/>
                <a:cs typeface="Times New Roman" panose="02020603050405020304" pitchFamily="18" charset="0"/>
              </a:rPr>
              <a:t>渔</a:t>
            </a:r>
            <a:r>
              <a:rPr lang="zh-CN" altLang="zh-CN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zh-CN" altLang="zh-CN" sz="2800" dirty="0" smtClean="0">
                <a:solidFill>
                  <a:srgbClr val="000000"/>
                </a:solidFill>
                <a:latin typeface="NEU-BZ-S92"/>
                <a:ea typeface="方正宋黑_GBK" panose="03000509000000000000" pitchFamily="65" charset="-122"/>
                <a:cs typeface="Times New Roman" panose="02020603050405020304" pitchFamily="18" charset="0"/>
              </a:rPr>
              <a:t>家</a:t>
            </a:r>
            <a:endParaRPr lang="zh-CN" altLang="zh-CN" sz="2800" dirty="0" smtClean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zh-CN" altLang="zh-CN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宋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zh-CN" altLang="zh-CN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郭震</a:t>
            </a:r>
            <a:r>
              <a:rPr lang="zh-CN" altLang="zh-CN" sz="2800" baseline="30000" dirty="0" smtClean="0">
                <a:solidFill>
                  <a:srgbClr val="000000"/>
                </a:solidFill>
                <a:latin typeface="NEU-BZ-S92"/>
                <a:cs typeface="宋体" panose="02010600030101010101" pitchFamily="2" charset="-122"/>
              </a:rPr>
              <a:t>②</a:t>
            </a:r>
            <a:endParaRPr lang="zh-CN" altLang="zh-CN" sz="2800" dirty="0" smtClean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几代生涯傍海涯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两三间屋盖芦花。</a:t>
            </a:r>
            <a:endParaRPr lang="zh-CN" altLang="zh-CN" sz="2800" dirty="0" smtClean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灯前</a:t>
            </a:r>
            <a:r>
              <a:rPr lang="zh-CN" altLang="zh-CN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笑</a:t>
            </a:r>
            <a:r>
              <a:rPr lang="zh-CN" altLang="zh-CN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说归来夜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明月随船送到家。</a:t>
            </a:r>
            <a:endParaRPr lang="zh-CN" altLang="zh-CN" sz="2800" dirty="0" smtClean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400" dirty="0" smtClean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注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zh-CN" altLang="zh-CN" sz="2400" dirty="0" smtClean="0">
                <a:solidFill>
                  <a:srgbClr val="000000"/>
                </a:solidFill>
                <a:latin typeface="NEU-BZ-S92"/>
                <a:cs typeface="宋体" panose="02010600030101010101" pitchFamily="2" charset="-122"/>
              </a:rPr>
              <a:t>①</a:t>
            </a:r>
            <a:r>
              <a:rPr lang="zh-CN" altLang="zh-CN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韦庄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约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836—910):</a:t>
            </a:r>
            <a:r>
              <a:rPr lang="zh-CN" altLang="zh-CN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字端己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长安杜陵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今</a:t>
            </a:r>
            <a:r>
              <a:rPr lang="zh-CN" altLang="zh-CN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陕西西安</a:t>
            </a:r>
            <a:r>
              <a:rPr lang="zh-CN" altLang="zh-CN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东南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人。曾</a:t>
            </a:r>
            <a:r>
              <a:rPr lang="zh-CN" altLang="zh-CN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流离迁徙于汴洛、吴越</a:t>
            </a:r>
            <a:r>
              <a:rPr lang="zh-CN" altLang="zh-CN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等地。</a:t>
            </a:r>
            <a:r>
              <a:rPr lang="zh-CN" altLang="zh-CN" sz="2400" dirty="0" smtClean="0">
                <a:solidFill>
                  <a:srgbClr val="000000"/>
                </a:solidFill>
                <a:latin typeface="NEU-BZ-S92"/>
                <a:cs typeface="宋体" panose="02010600030101010101" pitchFamily="2" charset="-122"/>
              </a:rPr>
              <a:t>②</a:t>
            </a:r>
            <a:r>
              <a:rPr lang="zh-CN" altLang="zh-CN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郭震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zh-CN" altLang="zh-CN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字希声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成都人。生卒年及生平不详。</a:t>
            </a:r>
            <a:endParaRPr lang="zh-CN" altLang="zh-CN" sz="24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885" y="163772"/>
            <a:ext cx="48995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</a:rPr>
              <a:t>类型三：思想感情类比较鉴赏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937981" y="1047242"/>
            <a:ext cx="10031105" cy="10769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两首诗都写到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zh-CN" altLang="zh-CN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灯前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”,</a:t>
            </a:r>
            <a:r>
              <a:rPr lang="zh-CN" altLang="zh-CN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这两处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zh-CN" altLang="zh-CN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灯前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zh-CN" altLang="zh-CN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各自表达了诗人什么样的感情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zh-CN" altLang="zh-CN" sz="2800" dirty="0" smtClean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992575" y="2116621"/>
            <a:ext cx="9921922" cy="1574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800" dirty="0" smtClean="0"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参考答案</a:t>
            </a:r>
            <a:r>
              <a:rPr lang="zh-CN" altLang="zh-CN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韦诗中</a:t>
            </a:r>
            <a:r>
              <a:rPr lang="en-US" altLang="zh-CN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,“</a:t>
            </a:r>
            <a:r>
              <a:rPr lang="zh-CN" altLang="zh-CN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灯前</a:t>
            </a:r>
            <a:r>
              <a:rPr lang="en-US" altLang="zh-CN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zh-CN" altLang="zh-CN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表现了诗人旅途漂泊中的凄清、失神、惆怅之情</a:t>
            </a:r>
            <a:r>
              <a:rPr lang="en-US" altLang="zh-CN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zh-CN" altLang="zh-CN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郭诗中</a:t>
            </a:r>
            <a:r>
              <a:rPr lang="en-US" altLang="zh-CN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,“</a:t>
            </a:r>
            <a:r>
              <a:rPr lang="zh-CN" altLang="zh-CN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灯前</a:t>
            </a:r>
            <a:r>
              <a:rPr lang="en-US" altLang="zh-CN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zh-CN" altLang="zh-CN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表现了诗人住宿在渔家所感受到的温暖、愉悦之情。</a:t>
            </a:r>
            <a:endParaRPr lang="zh-CN" altLang="zh-CN" sz="2800" dirty="0" smtClean="0">
              <a:solidFill>
                <a:srgbClr val="FF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885" y="163772"/>
            <a:ext cx="48995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</a:rPr>
              <a:t>类型三：思想感情类比较鉴赏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1885" y="163772"/>
            <a:ext cx="48995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</a:rPr>
              <a:t>类型三：思想感情类比较鉴赏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2169994" y="987748"/>
            <a:ext cx="9480977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 smtClean="0">
                <a:latin typeface="+mn-ea"/>
              </a:rPr>
              <a:t>诗歌大意：曾经因为流离漂泊，习惯了离别家人。随意地挥一挥衣袖就浪迹天涯。自己在异地他乡做梦，一觉醒来，发现孤灯一盏，还有一轮山月斜挂在空中，不禁心生惆怅。</a:t>
            </a:r>
            <a:endParaRPr lang="en-US" altLang="zh-CN" sz="2800" dirty="0" smtClean="0">
              <a:latin typeface="+mn-ea"/>
            </a:endParaRPr>
          </a:p>
          <a:p>
            <a:r>
              <a:rPr lang="en-US" altLang="zh-CN" sz="2800" dirty="0" smtClean="0">
                <a:latin typeface="+mn-ea"/>
              </a:rPr>
              <a:t>    </a:t>
            </a:r>
            <a:r>
              <a:rPr lang="zh-CN" altLang="en-US" sz="2800" dirty="0" smtClean="0">
                <a:latin typeface="+mn-ea"/>
              </a:rPr>
              <a:t>渔家几代人都生活在海边，住在两三间芦花覆盖的屋子里。渔家和我在灯下说说笑笑，他告诉我每晚捕鱼归来，都有明月相随。</a:t>
            </a:r>
            <a:endParaRPr lang="en-US" altLang="zh-CN" sz="2800" dirty="0" smtClean="0">
              <a:latin typeface="+mn-ea"/>
            </a:endParaRPr>
          </a:p>
          <a:p>
            <a:r>
              <a:rPr lang="en-US" altLang="zh-CN" sz="2800" dirty="0">
                <a:latin typeface="+mn-ea"/>
              </a:rPr>
              <a:t> </a:t>
            </a:r>
            <a:r>
              <a:rPr lang="en-US" altLang="zh-CN" sz="2800" dirty="0" smtClean="0">
                <a:latin typeface="+mn-ea"/>
              </a:rPr>
              <a:t>   </a:t>
            </a:r>
            <a:r>
              <a:rPr lang="zh-CN" altLang="en-US" sz="2800" dirty="0" smtClean="0">
                <a:latin typeface="+mn-ea"/>
              </a:rPr>
              <a:t>补充：辛弃疾仕途坎坷，一直未受到重用。</a:t>
            </a:r>
            <a:endParaRPr lang="en-US" altLang="zh-CN" sz="2800" dirty="0" smtClean="0">
              <a:latin typeface="+mn-ea"/>
            </a:endParaRP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951630" y="998178"/>
            <a:ext cx="990501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12140" algn="just">
              <a:lnSpc>
                <a:spcPct val="120000"/>
              </a:lnSpc>
              <a:spcAft>
                <a:spcPts val="0"/>
              </a:spcAft>
              <a:tabLst>
                <a:tab pos="2340610" algn="l"/>
              </a:tabLst>
              <a:defRPr/>
            </a:pPr>
            <a:r>
              <a:rPr lang="zh-CN" altLang="en-US" sz="2800" b="1" kern="100" dirty="0" smtClean="0">
                <a:latin typeface="Times New Roman"/>
                <a:cs typeface="Times New Roman"/>
              </a:rPr>
              <a:t> 意象：人物、事物、景物。</a:t>
            </a:r>
            <a:endParaRPr lang="en-US" altLang="zh-CN" sz="2800" b="1" kern="100" dirty="0" smtClean="0">
              <a:latin typeface="Times New Roman"/>
              <a:cs typeface="Times New Roman"/>
            </a:endParaRPr>
          </a:p>
          <a:p>
            <a:pPr indent="612140" algn="just">
              <a:lnSpc>
                <a:spcPct val="120000"/>
              </a:lnSpc>
              <a:spcAft>
                <a:spcPts val="0"/>
              </a:spcAft>
              <a:tabLst>
                <a:tab pos="2340610" algn="l"/>
              </a:tabLst>
              <a:defRPr/>
            </a:pPr>
            <a:r>
              <a:rPr lang="zh-CN" altLang="en-US" sz="2800" b="1" kern="1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zh-CN" altLang="en-US" sz="2800" b="1" kern="100" dirty="0" smtClean="0">
                <a:latin typeface="Times New Roman"/>
                <a:cs typeface="Times New Roman"/>
              </a:rPr>
              <a:t>意象</a:t>
            </a:r>
            <a:r>
              <a:rPr lang="en-US" altLang="zh-CN" sz="2800" b="1" kern="100" dirty="0" smtClean="0">
                <a:latin typeface="Times New Roman"/>
                <a:cs typeface="Times New Roman"/>
              </a:rPr>
              <a:t>=</a:t>
            </a:r>
            <a:r>
              <a:rPr lang="zh-CN" altLang="en-US" sz="2800" b="1" kern="100" dirty="0" smtClean="0">
                <a:latin typeface="Times New Roman"/>
                <a:cs typeface="Times New Roman"/>
              </a:rPr>
              <a:t>物象</a:t>
            </a:r>
            <a:r>
              <a:rPr lang="en-US" altLang="zh-CN" sz="2800" b="1" kern="100" dirty="0" smtClean="0">
                <a:latin typeface="Times New Roman"/>
                <a:cs typeface="Times New Roman"/>
              </a:rPr>
              <a:t>+</a:t>
            </a:r>
            <a:r>
              <a:rPr lang="zh-CN" altLang="en-US" sz="2800" b="1" kern="100" dirty="0" smtClean="0">
                <a:latin typeface="Times New Roman"/>
                <a:cs typeface="Times New Roman"/>
              </a:rPr>
              <a:t>情感</a:t>
            </a:r>
            <a:endParaRPr lang="en-US" altLang="zh-CN" sz="2800" b="1" kern="100" dirty="0" smtClean="0">
              <a:latin typeface="Times New Roman"/>
              <a:cs typeface="Times New Roman"/>
            </a:endParaRPr>
          </a:p>
          <a:p>
            <a:pPr indent="612140" algn="just">
              <a:lnSpc>
                <a:spcPct val="120000"/>
              </a:lnSpc>
              <a:spcAft>
                <a:spcPts val="0"/>
              </a:spcAft>
              <a:tabLst>
                <a:tab pos="2340610" algn="l"/>
              </a:tabLst>
              <a:defRPr/>
            </a:pPr>
            <a:r>
              <a:rPr lang="zh-CN" altLang="en-US" sz="2800" b="1" kern="100" dirty="0" smtClean="0">
                <a:latin typeface="Times New Roman"/>
                <a:cs typeface="Times New Roman"/>
              </a:rPr>
              <a:t> 意境</a:t>
            </a:r>
            <a:r>
              <a:rPr lang="en-US" altLang="zh-CN" sz="2800" b="1" kern="100" dirty="0" smtClean="0">
                <a:latin typeface="Times New Roman"/>
                <a:cs typeface="Times New Roman"/>
              </a:rPr>
              <a:t>=</a:t>
            </a:r>
            <a:r>
              <a:rPr lang="zh-CN" altLang="en-US" sz="2800" b="1" kern="100" dirty="0" smtClean="0">
                <a:latin typeface="Times New Roman"/>
                <a:cs typeface="Times New Roman"/>
              </a:rPr>
              <a:t>意象</a:t>
            </a:r>
            <a:r>
              <a:rPr lang="en-US" altLang="zh-CN" sz="2800" b="1" kern="100" dirty="0" smtClean="0">
                <a:latin typeface="Times New Roman"/>
                <a:cs typeface="Times New Roman"/>
              </a:rPr>
              <a:t>+</a:t>
            </a:r>
            <a:r>
              <a:rPr lang="zh-CN" altLang="en-US" sz="2800" b="1" kern="100" dirty="0" smtClean="0">
                <a:latin typeface="Times New Roman"/>
                <a:cs typeface="Times New Roman"/>
              </a:rPr>
              <a:t>氛围</a:t>
            </a:r>
            <a:endParaRPr lang="en-US" altLang="zh-CN" sz="2800" b="1" kern="100" dirty="0" smtClean="0">
              <a:latin typeface="Times New Roman"/>
              <a:cs typeface="Times New Roman"/>
            </a:endParaRPr>
          </a:p>
          <a:p>
            <a:pPr indent="612140" algn="just">
              <a:lnSpc>
                <a:spcPct val="120000"/>
              </a:lnSpc>
              <a:spcAft>
                <a:spcPts val="0"/>
              </a:spcAft>
              <a:tabLst>
                <a:tab pos="2340610" algn="l"/>
              </a:tabLst>
              <a:defRPr/>
            </a:pPr>
            <a:r>
              <a:rPr lang="zh-CN" altLang="en-US" sz="2800" b="1" kern="1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意境四大类别：</a:t>
            </a:r>
            <a:endParaRPr lang="en-US" altLang="zh-CN" sz="2800" b="1" kern="100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indent="612140" algn="just">
              <a:lnSpc>
                <a:spcPct val="120000"/>
              </a:lnSpc>
              <a:spcAft>
                <a:spcPts val="0"/>
              </a:spcAft>
              <a:tabLst>
                <a:tab pos="2340610" algn="l"/>
              </a:tabLst>
              <a:defRPr/>
            </a:pPr>
            <a:r>
              <a:rPr lang="zh-CN" altLang="en-US" sz="2800" b="1" kern="1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宏阔类</a:t>
            </a:r>
            <a:r>
              <a:rPr lang="en-US" altLang="zh-CN" sz="2800" b="1" kern="1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——</a:t>
            </a:r>
            <a:r>
              <a:rPr lang="zh-CN" altLang="en-US" sz="2800" b="1" kern="1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苍凉、雄浑、莽苍、高远、深远等。</a:t>
            </a:r>
            <a:endParaRPr lang="en-US" altLang="zh-CN" sz="2800" b="1" kern="100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indent="612140" algn="just">
              <a:lnSpc>
                <a:spcPct val="120000"/>
              </a:lnSpc>
              <a:spcAft>
                <a:spcPts val="0"/>
              </a:spcAft>
              <a:tabLst>
                <a:tab pos="2340610" algn="l"/>
              </a:tabLst>
              <a:defRPr/>
            </a:pPr>
            <a:r>
              <a:rPr lang="zh-CN" altLang="en-US" sz="2800" b="1" kern="1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细腻类</a:t>
            </a:r>
            <a:r>
              <a:rPr lang="en-US" altLang="zh-CN" sz="2800" b="1" kern="1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——</a:t>
            </a:r>
            <a:r>
              <a:rPr lang="zh-CN" altLang="en-US" sz="2800" b="1" kern="1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静谧、空寂、恬静、明净、优美、婉 </a:t>
            </a:r>
            <a:endParaRPr lang="en-US" altLang="zh-CN" sz="2800" b="1" kern="100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indent="612140" algn="just">
              <a:lnSpc>
                <a:spcPct val="120000"/>
              </a:lnSpc>
              <a:spcAft>
                <a:spcPts val="0"/>
              </a:spcAft>
              <a:tabLst>
                <a:tab pos="2340610" algn="l"/>
              </a:tabLst>
              <a:defRPr/>
            </a:pPr>
            <a:r>
              <a:rPr lang="en-US" altLang="zh-CN" sz="2800" b="1" kern="1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b="1" kern="1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                   </a:t>
            </a:r>
            <a:r>
              <a:rPr lang="zh-CN" altLang="en-US" sz="2800" b="1" kern="1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转、朦胧等。</a:t>
            </a:r>
            <a:endParaRPr lang="en-US" altLang="zh-CN" sz="2800" b="1" kern="100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indent="612140" algn="just">
              <a:lnSpc>
                <a:spcPct val="120000"/>
              </a:lnSpc>
              <a:spcAft>
                <a:spcPts val="0"/>
              </a:spcAft>
              <a:tabLst>
                <a:tab pos="2340610" algn="l"/>
              </a:tabLst>
              <a:defRPr/>
            </a:pPr>
            <a:r>
              <a:rPr lang="en-US" altLang="zh-CN" sz="2800" b="1" kern="1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zh-CN" altLang="en-US" sz="2800" b="1" kern="1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繁复类</a:t>
            </a:r>
            <a:r>
              <a:rPr lang="en-US" altLang="zh-CN" sz="2800" b="1" kern="1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——</a:t>
            </a:r>
            <a:r>
              <a:rPr lang="zh-CN" altLang="en-US" sz="2800" b="1" kern="1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绚丽、瑰丽、喧闹、热烈、繁华、高</a:t>
            </a:r>
            <a:endParaRPr lang="en-US" altLang="zh-CN" sz="2800" b="1" kern="100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indent="612140" algn="just">
              <a:lnSpc>
                <a:spcPct val="120000"/>
              </a:lnSpc>
              <a:spcAft>
                <a:spcPts val="0"/>
              </a:spcAft>
              <a:tabLst>
                <a:tab pos="2340610" algn="l"/>
              </a:tabLst>
              <a:defRPr/>
            </a:pPr>
            <a:r>
              <a:rPr lang="en-US" altLang="zh-CN" sz="2800" b="1" kern="1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b="1" kern="1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                   </a:t>
            </a:r>
            <a:r>
              <a:rPr lang="zh-CN" altLang="en-US" sz="2800" b="1" kern="1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亢等。</a:t>
            </a:r>
            <a:endParaRPr lang="en-US" altLang="zh-CN" sz="2800" b="1" kern="100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indent="612140" algn="just">
              <a:lnSpc>
                <a:spcPct val="120000"/>
              </a:lnSpc>
              <a:spcAft>
                <a:spcPts val="0"/>
              </a:spcAft>
              <a:tabLst>
                <a:tab pos="2340610" algn="l"/>
              </a:tabLst>
              <a:defRPr/>
            </a:pPr>
            <a:r>
              <a:rPr lang="en-US" altLang="zh-CN" sz="2800" b="1" kern="1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zh-CN" altLang="en-US" sz="2800" b="1" kern="1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清冷类</a:t>
            </a:r>
            <a:r>
              <a:rPr lang="en-US" altLang="zh-CN" sz="2800" b="1" kern="1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——</a:t>
            </a:r>
            <a:r>
              <a:rPr lang="zh-CN" altLang="en-US" sz="2800" b="1" kern="1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荒凉、萧条、冷寂、黯淡等。</a:t>
            </a:r>
            <a:endParaRPr lang="en-US" altLang="zh-CN" sz="2800" b="1" kern="100" dirty="0" smtClean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885" y="163772"/>
            <a:ext cx="4926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</a:rPr>
              <a:t>类型四：意象、意境类比较鉴赏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>
            <a:spLocks noChangeAspect="1"/>
          </p:cNvSpPr>
          <p:nvPr/>
        </p:nvSpPr>
        <p:spPr>
          <a:xfrm>
            <a:off x="1910687" y="740672"/>
            <a:ext cx="9603980" cy="467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800" dirty="0" smtClean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阅读</a:t>
            </a:r>
            <a:r>
              <a:rPr lang="zh-CN" altLang="zh-CN" sz="28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下面两首宋诗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回答问题。</a:t>
            </a:r>
            <a:endParaRPr lang="zh-CN" altLang="zh-CN" sz="28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800" dirty="0">
                <a:solidFill>
                  <a:srgbClr val="000000"/>
                </a:solidFill>
                <a:latin typeface="NEU-BZ-S92"/>
                <a:ea typeface="方正宋黑_GBK" panose="03000509000000000000" pitchFamily="65" charset="-122"/>
                <a:cs typeface="Times New Roman" panose="02020603050405020304" pitchFamily="18" charset="0"/>
              </a:rPr>
              <a:t>寻诗两绝句</a:t>
            </a:r>
            <a:endParaRPr lang="zh-CN" altLang="zh-CN" sz="28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陈与义</a:t>
            </a:r>
            <a:endParaRPr lang="zh-CN" altLang="zh-CN" sz="28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楚酒困人三日醉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园</a:t>
            </a:r>
            <a:r>
              <a:rPr lang="zh-CN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花</a:t>
            </a: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经</a:t>
            </a:r>
            <a:r>
              <a:rPr lang="zh-CN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雨</a:t>
            </a: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百般</a:t>
            </a:r>
            <a:r>
              <a:rPr lang="zh-CN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红</a:t>
            </a: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zh-CN" altLang="zh-CN" sz="28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无人画出陈居士</a:t>
            </a:r>
            <a:r>
              <a:rPr lang="zh-CN" altLang="zh-CN" sz="2800" baseline="30000" dirty="0">
                <a:solidFill>
                  <a:srgbClr val="000000"/>
                </a:solidFill>
                <a:latin typeface="NEU-BZ-S92"/>
                <a:cs typeface="宋体" panose="02010600030101010101" pitchFamily="2" charset="-122"/>
              </a:rPr>
              <a:t>①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亭角寻诗满袖风。</a:t>
            </a:r>
            <a:endParaRPr lang="zh-CN" altLang="zh-CN" sz="28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en-US" altLang="zh-CN" sz="2800" dirty="0" smtClean="0">
              <a:solidFill>
                <a:srgbClr val="00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爱</a:t>
            </a: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把山瓢</a:t>
            </a:r>
            <a:r>
              <a:rPr lang="zh-CN" altLang="zh-CN" sz="2800" baseline="30000" dirty="0">
                <a:solidFill>
                  <a:srgbClr val="000000"/>
                </a:solidFill>
                <a:latin typeface="NEU-BZ-S92"/>
                <a:cs typeface="宋体" panose="02010600030101010101" pitchFamily="2" charset="-122"/>
              </a:rPr>
              <a:t>②</a:t>
            </a: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莫笑侬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愁时引睡有奇功。</a:t>
            </a:r>
            <a:endParaRPr lang="zh-CN" altLang="zh-CN" sz="28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醒来推户寻诗去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乔木峥嵘明月</a:t>
            </a: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中。</a:t>
            </a:r>
            <a:endParaRPr lang="zh-CN" altLang="zh-CN" sz="28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4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注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zh-CN" altLang="zh-CN" sz="2400" dirty="0">
                <a:solidFill>
                  <a:srgbClr val="000000"/>
                </a:solidFill>
                <a:latin typeface="NEU-BZ-S92"/>
                <a:cs typeface="宋体" panose="02010600030101010101" pitchFamily="2" charset="-122"/>
              </a:rPr>
              <a:t>①</a:t>
            </a:r>
            <a:r>
              <a:rPr lang="zh-CN" altLang="zh-C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居士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zh-CN" altLang="zh-C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指文人雅士。</a:t>
            </a:r>
            <a:r>
              <a:rPr lang="zh-CN" altLang="zh-CN" sz="2400" dirty="0">
                <a:solidFill>
                  <a:srgbClr val="000000"/>
                </a:solidFill>
                <a:latin typeface="NEU-BZ-S92"/>
                <a:cs typeface="宋体" panose="02010600030101010101" pitchFamily="2" charset="-122"/>
              </a:rPr>
              <a:t>②</a:t>
            </a:r>
            <a:r>
              <a:rPr lang="zh-CN" altLang="zh-C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山瓢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zh-CN" altLang="zh-C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天然粗陋的酒器。</a:t>
            </a:r>
            <a:endParaRPr lang="zh-CN" altLang="zh-CN" sz="2400" dirty="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965280" y="5420583"/>
            <a:ext cx="9712512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.“</a:t>
            </a:r>
            <a:r>
              <a:rPr lang="zh-CN" altLang="zh-CN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园花经雨百般红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zh-CN" altLang="zh-CN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与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zh-CN" altLang="zh-CN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乔木峥嵘明月中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zh-CN" altLang="zh-CN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两句所描写的</a:t>
            </a:r>
            <a:r>
              <a:rPr lang="zh-CN" altLang="zh-CN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景色特点</a:t>
            </a:r>
            <a:r>
              <a:rPr lang="zh-CN" altLang="zh-CN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有何不同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zh-CN" altLang="zh-CN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请作简要分析。</a:t>
            </a:r>
            <a:endParaRPr lang="zh-CN" altLang="zh-CN" sz="28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885" y="163772"/>
            <a:ext cx="4926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</a:rPr>
              <a:t>类型四：意象、意境类比较鉴赏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897039" y="1058832"/>
            <a:ext cx="9782180" cy="216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800" b="1" dirty="0" smtClean="0"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参考答案</a:t>
            </a:r>
            <a:r>
              <a:rPr lang="zh-CN" altLang="zh-CN" sz="2800" b="1" dirty="0" smtClean="0">
                <a:solidFill>
                  <a:srgbClr val="FF0000"/>
                </a:solidFill>
                <a:latin typeface="NEU-BZ-S92"/>
                <a:cs typeface="宋体" panose="02010600030101010101" pitchFamily="2" charset="-122"/>
              </a:rPr>
              <a:t>①</a:t>
            </a:r>
            <a:r>
              <a:rPr lang="zh-CN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艳丽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zh-CN" altLang="zh-CN" sz="2800" b="1" dirty="0" smtClean="0">
                <a:solidFill>
                  <a:srgbClr val="FF0000"/>
                </a:solidFill>
                <a:latin typeface="NEU-BZ-S92"/>
                <a:cs typeface="宋体" panose="02010600030101010101" pitchFamily="2" charset="-122"/>
              </a:rPr>
              <a:t>②</a:t>
            </a:r>
            <a:r>
              <a:rPr lang="zh-CN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清幽。</a:t>
            </a:r>
            <a:r>
              <a:rPr lang="zh-CN" altLang="zh-CN" sz="2800" b="1" dirty="0" smtClean="0">
                <a:solidFill>
                  <a:srgbClr val="FF0000"/>
                </a:solidFill>
                <a:latin typeface="NEU-BZ-S92"/>
                <a:cs typeface="宋体" panose="02010600030101010101" pitchFamily="2" charset="-122"/>
              </a:rPr>
              <a:t>①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zh-CN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园花经雨百般红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zh-CN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描写的是雨后园林的美景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一场雨后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园中姹紫嫣红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色彩艳丽。</a:t>
            </a:r>
            <a:r>
              <a:rPr lang="zh-CN" altLang="zh-CN" sz="2800" b="1" dirty="0" smtClean="0">
                <a:solidFill>
                  <a:srgbClr val="FF0000"/>
                </a:solidFill>
                <a:latin typeface="NEU-BZ-S92"/>
                <a:cs typeface="宋体" panose="02010600030101010101" pitchFamily="2" charset="-122"/>
              </a:rPr>
              <a:t>②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zh-CN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乔木峥嵘明月中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zh-CN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描写的是月夜下的美景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明月高照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树木高耸峭拔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意境清幽。</a:t>
            </a:r>
            <a:endParaRPr lang="zh-CN" altLang="zh-CN" sz="2800" b="1" dirty="0" smtClean="0">
              <a:solidFill>
                <a:srgbClr val="FF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1885" y="163772"/>
            <a:ext cx="4926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</a:rPr>
              <a:t>类型四：意象、意境类比较鉴赏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考点概览</a:t>
            </a: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402006" y="1255594"/>
            <a:ext cx="9171295" cy="17727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buFont typeface="Wingdings" pitchFamily="2" charset="2"/>
              <a:buChar char="Ø"/>
            </a:pPr>
            <a:r>
              <a:rPr lang="zh-CN" altLang="en-US" sz="2800" dirty="0" smtClean="0"/>
              <a:t>选材特点：选用不同作者题材相似的诗词；同一作者不</a:t>
            </a:r>
            <a:endParaRPr lang="en-US" altLang="zh-CN" sz="2800" dirty="0" smtClean="0"/>
          </a:p>
          <a:p>
            <a:pPr>
              <a:lnSpc>
                <a:spcPct val="130000"/>
              </a:lnSpc>
            </a:pPr>
            <a:r>
              <a:rPr lang="en-US" altLang="zh-CN" sz="2800" dirty="0" smtClean="0"/>
              <a:t>                     </a:t>
            </a:r>
            <a:r>
              <a:rPr lang="zh-CN" altLang="en-US" sz="2800" dirty="0" smtClean="0"/>
              <a:t>同时期、不同风格的诗词；同一诗词的不同                         </a:t>
            </a:r>
            <a:endParaRPr lang="en-US" altLang="zh-CN" sz="2800" dirty="0" smtClean="0"/>
          </a:p>
          <a:p>
            <a:pPr>
              <a:lnSpc>
                <a:spcPct val="130000"/>
              </a:lnSpc>
            </a:pPr>
            <a:r>
              <a:rPr lang="en-US" altLang="zh-CN" sz="2800" dirty="0" smtClean="0"/>
              <a:t>                     </a:t>
            </a:r>
            <a:r>
              <a:rPr lang="zh-CN" altLang="en-US" sz="2800" dirty="0" smtClean="0"/>
              <a:t>版本</a:t>
            </a:r>
            <a:endParaRPr lang="en-US" altLang="zh-CN" sz="28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2363336" y="3113971"/>
            <a:ext cx="9171295" cy="1150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buFont typeface="Wingdings" pitchFamily="2" charset="2"/>
              <a:buChar char="Ø"/>
            </a:pPr>
            <a:r>
              <a:rPr lang="zh-CN" altLang="en-US" sz="2800" dirty="0" smtClean="0"/>
              <a:t>命题角度：语言类比较、技巧类比较、情感类比较、意  </a:t>
            </a:r>
            <a:endParaRPr lang="en-US" altLang="zh-CN" sz="2800" dirty="0" smtClean="0"/>
          </a:p>
          <a:p>
            <a:pPr>
              <a:lnSpc>
                <a:spcPct val="130000"/>
              </a:lnSpc>
            </a:pPr>
            <a:r>
              <a:rPr lang="en-US" altLang="zh-CN" sz="2800" dirty="0" smtClean="0"/>
              <a:t>                     </a:t>
            </a:r>
            <a:r>
              <a:rPr lang="zh-CN" altLang="en-US" sz="2800" dirty="0" smtClean="0"/>
              <a:t>境类比较。</a:t>
            </a:r>
            <a:endParaRPr lang="en-US" altLang="zh-CN" sz="28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2376980" y="4574275"/>
            <a:ext cx="9171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sz="2800" dirty="0" smtClean="0"/>
              <a:t>题型设置：单一比较、综合比较；求同、辨异、异同。</a:t>
            </a:r>
            <a:endParaRPr lang="en-US" altLang="zh-CN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965278" y="946805"/>
            <a:ext cx="975393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 smtClean="0">
                <a:latin typeface="+mn-ea"/>
              </a:rPr>
              <a:t>诗歌大意：楚地的酒使人发困连睡三日，园里的花经过雨水冲洗百般红艳。无人能描画在亭角寻找诗歌灵感满袖清风的我。</a:t>
            </a:r>
            <a:endParaRPr lang="en-US" altLang="zh-CN" sz="2800" dirty="0" smtClean="0">
              <a:latin typeface="+mn-ea"/>
            </a:endParaRPr>
          </a:p>
          <a:p>
            <a:r>
              <a:rPr lang="en-US" altLang="zh-CN" sz="2800" dirty="0">
                <a:latin typeface="+mn-ea"/>
              </a:rPr>
              <a:t> </a:t>
            </a:r>
            <a:r>
              <a:rPr lang="en-US" altLang="zh-CN" sz="2800" dirty="0" smtClean="0">
                <a:latin typeface="+mn-ea"/>
              </a:rPr>
              <a:t>   </a:t>
            </a:r>
            <a:r>
              <a:rPr lang="zh-CN" altLang="en-US" sz="2800" dirty="0" smtClean="0">
                <a:latin typeface="+mn-ea"/>
              </a:rPr>
              <a:t>不要嘲笑我喜欢喝酒，它对解愁助睡有神奇的功效。酒醒之后推开门寻找诗歌的灵感去，我看到的是明月底下高大的乔木。</a:t>
            </a:r>
            <a:endParaRPr lang="en-US" altLang="zh-CN" sz="2800" dirty="0" smtClean="0">
              <a:latin typeface="+mn-ea"/>
            </a:endParaRPr>
          </a:p>
          <a:p>
            <a:r>
              <a:rPr lang="en-US" altLang="zh-CN" sz="2800" dirty="0">
                <a:latin typeface="+mn-ea"/>
              </a:rPr>
              <a:t> </a:t>
            </a:r>
            <a:r>
              <a:rPr lang="en-US" altLang="zh-CN" sz="2800" dirty="0" smtClean="0">
                <a:latin typeface="+mn-ea"/>
              </a:rPr>
              <a:t>   </a:t>
            </a:r>
            <a:r>
              <a:rPr lang="zh-CN" altLang="en-US" sz="2800" dirty="0" smtClean="0">
                <a:latin typeface="+mn-ea"/>
              </a:rPr>
              <a:t>补充：清新、清丽</a:t>
            </a:r>
            <a:endParaRPr lang="en-US" altLang="zh-CN" sz="2800" dirty="0" smtClean="0">
              <a:latin typeface="+mn-ea"/>
            </a:endParaRPr>
          </a:p>
          <a:p>
            <a:r>
              <a:rPr lang="en-US" altLang="zh-CN" sz="2800" dirty="0">
                <a:latin typeface="+mn-ea"/>
              </a:rPr>
              <a:t> </a:t>
            </a:r>
            <a:r>
              <a:rPr lang="en-US" altLang="zh-CN" sz="2800" dirty="0" smtClean="0">
                <a:latin typeface="+mn-ea"/>
              </a:rPr>
              <a:t>         </a:t>
            </a:r>
            <a:r>
              <a:rPr lang="zh-CN" altLang="en-US" sz="2800" dirty="0" smtClean="0">
                <a:latin typeface="+mn-ea"/>
              </a:rPr>
              <a:t>明净、澄清</a:t>
            </a:r>
            <a:endParaRPr lang="en-US" altLang="zh-CN" sz="2800" dirty="0" smtClean="0">
              <a:latin typeface="+mn-ea"/>
            </a:endParaRPr>
          </a:p>
          <a:p>
            <a:r>
              <a:rPr lang="en-US" altLang="zh-CN" sz="2800" dirty="0">
                <a:latin typeface="+mn-ea"/>
              </a:rPr>
              <a:t> </a:t>
            </a:r>
            <a:r>
              <a:rPr lang="en-US" altLang="zh-CN" sz="2800" dirty="0" smtClean="0">
                <a:latin typeface="+mn-ea"/>
              </a:rPr>
              <a:t> 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1885" y="163772"/>
            <a:ext cx="4926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</a:rPr>
              <a:t>类型四：意象、意境类比较鉴赏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小结</a:t>
            </a: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019870" y="1037223"/>
            <a:ext cx="941695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latin typeface="华文仿宋" pitchFamily="2" charset="-122"/>
                <a:ea typeface="华文仿宋" pitchFamily="2" charset="-122"/>
              </a:rPr>
              <a:t>      （</a:t>
            </a:r>
            <a:r>
              <a:rPr lang="en-US" altLang="zh-CN" sz="3200" b="1" dirty="0" smtClean="0">
                <a:latin typeface="华文仿宋" pitchFamily="2" charset="-122"/>
                <a:ea typeface="华文仿宋" pitchFamily="2" charset="-122"/>
              </a:rPr>
              <a:t>1</a:t>
            </a:r>
            <a:r>
              <a:rPr lang="zh-CN" altLang="en-US" sz="3200" b="1" dirty="0" smtClean="0">
                <a:latin typeface="华文仿宋" pitchFamily="2" charset="-122"/>
                <a:ea typeface="华文仿宋" pitchFamily="2" charset="-122"/>
              </a:rPr>
              <a:t>）诗歌比较鉴赏的题干通常很明确，别人问哪一方面我们就回答哪一方面。答题时通常按照“概括</a:t>
            </a:r>
            <a:r>
              <a:rPr lang="en-US" altLang="zh-CN" sz="3200" b="1" dirty="0" smtClean="0">
                <a:latin typeface="华文仿宋" pitchFamily="2" charset="-122"/>
                <a:ea typeface="华文仿宋" pitchFamily="2" charset="-122"/>
              </a:rPr>
              <a:t>+</a:t>
            </a:r>
            <a:r>
              <a:rPr lang="zh-CN" altLang="en-US" sz="3200" b="1" dirty="0" smtClean="0">
                <a:latin typeface="华文仿宋" pitchFamily="2" charset="-122"/>
                <a:ea typeface="华文仿宋" pitchFamily="2" charset="-122"/>
              </a:rPr>
              <a:t>结合诗句分析”的模板作答。</a:t>
            </a:r>
            <a:endParaRPr lang="en-US" altLang="zh-CN" sz="3200" b="1" dirty="0" smtClean="0">
              <a:latin typeface="华文仿宋" pitchFamily="2" charset="-122"/>
              <a:ea typeface="华文仿宋" pitchFamily="2" charset="-122"/>
            </a:endParaRPr>
          </a:p>
          <a:p>
            <a:r>
              <a:rPr lang="zh-CN" altLang="en-US" sz="3200" b="1" dirty="0" smtClean="0">
                <a:latin typeface="华文仿宋" pitchFamily="2" charset="-122"/>
                <a:ea typeface="华文仿宋" pitchFamily="2" charset="-122"/>
              </a:rPr>
              <a:t>      （</a:t>
            </a:r>
            <a:r>
              <a:rPr lang="en-US" altLang="zh-CN" sz="3200" b="1" dirty="0" smtClean="0">
                <a:latin typeface="华文仿宋" pitchFamily="2" charset="-122"/>
                <a:ea typeface="华文仿宋" pitchFamily="2" charset="-122"/>
              </a:rPr>
              <a:t>2</a:t>
            </a:r>
            <a:r>
              <a:rPr lang="zh-CN" altLang="en-US" sz="3200" b="1" dirty="0" smtClean="0">
                <a:latin typeface="华文仿宋" pitchFamily="2" charset="-122"/>
                <a:ea typeface="华文仿宋" pitchFamily="2" charset="-122"/>
              </a:rPr>
              <a:t>）语言比较题，同学们要注意比较的角度要全面，不要有所遗漏。</a:t>
            </a:r>
            <a:endParaRPr lang="en-US" altLang="zh-CN" sz="3200" b="1" dirty="0" smtClean="0">
              <a:latin typeface="华文仿宋" pitchFamily="2" charset="-122"/>
              <a:ea typeface="华文仿宋" pitchFamily="2" charset="-122"/>
            </a:endParaRPr>
          </a:p>
          <a:p>
            <a:r>
              <a:rPr lang="zh-CN" altLang="en-US" sz="3200" b="1" dirty="0" smtClean="0">
                <a:latin typeface="华文仿宋" pitchFamily="2" charset="-122"/>
                <a:ea typeface="华文仿宋" pitchFamily="2" charset="-122"/>
              </a:rPr>
              <a:t>      （</a:t>
            </a:r>
            <a:r>
              <a:rPr lang="en-US" altLang="zh-CN" sz="3200" b="1" dirty="0" smtClean="0">
                <a:latin typeface="华文仿宋" pitchFamily="2" charset="-122"/>
                <a:ea typeface="华文仿宋" pitchFamily="2" charset="-122"/>
              </a:rPr>
              <a:t>3</a:t>
            </a:r>
            <a:r>
              <a:rPr lang="zh-CN" altLang="en-US" sz="3200" b="1" dirty="0" smtClean="0">
                <a:latin typeface="华文仿宋" pitchFamily="2" charset="-122"/>
                <a:ea typeface="华文仿宋" pitchFamily="2" charset="-122"/>
              </a:rPr>
              <a:t>）技巧比较题，同学们要注意界定要清晰，不要把四大方面的技巧混淆。</a:t>
            </a:r>
            <a:endParaRPr lang="en-US" altLang="zh-CN" sz="3200" b="1" dirty="0" smtClean="0">
              <a:latin typeface="华文仿宋" pitchFamily="2" charset="-122"/>
              <a:ea typeface="华文仿宋" pitchFamily="2" charset="-122"/>
            </a:endParaRPr>
          </a:p>
          <a:p>
            <a:r>
              <a:rPr lang="zh-CN" altLang="en-US" sz="3200" b="1" dirty="0" smtClean="0">
                <a:latin typeface="华文仿宋" pitchFamily="2" charset="-122"/>
                <a:ea typeface="华文仿宋" pitchFamily="2" charset="-122"/>
              </a:rPr>
              <a:t>      （</a:t>
            </a:r>
            <a:r>
              <a:rPr lang="en-US" altLang="zh-CN" sz="3200" b="1" dirty="0" smtClean="0">
                <a:latin typeface="华文仿宋" pitchFamily="2" charset="-122"/>
                <a:ea typeface="华文仿宋" pitchFamily="2" charset="-122"/>
              </a:rPr>
              <a:t>4</a:t>
            </a:r>
            <a:r>
              <a:rPr lang="zh-CN" altLang="en-US" sz="3200" b="1" dirty="0" smtClean="0">
                <a:latin typeface="华文仿宋" pitchFamily="2" charset="-122"/>
                <a:ea typeface="华文仿宋" pitchFamily="2" charset="-122"/>
              </a:rPr>
              <a:t>）情感比较题，同学们要注意情感理解要综合运用各种方法，解读不片面。</a:t>
            </a:r>
            <a:endParaRPr lang="en-US" altLang="zh-CN" sz="3200" b="1" dirty="0" smtClean="0">
              <a:latin typeface="华文仿宋" pitchFamily="2" charset="-122"/>
              <a:ea typeface="华文仿宋" pitchFamily="2" charset="-122"/>
            </a:endParaRPr>
          </a:p>
          <a:p>
            <a:r>
              <a:rPr lang="zh-CN" altLang="en-US" sz="3200" b="1" dirty="0" smtClean="0">
                <a:latin typeface="华文仿宋" pitchFamily="2" charset="-122"/>
                <a:ea typeface="华文仿宋" pitchFamily="2" charset="-122"/>
              </a:rPr>
              <a:t>      （</a:t>
            </a:r>
            <a:r>
              <a:rPr lang="en-US" altLang="zh-CN" sz="3200" b="1" dirty="0" smtClean="0">
                <a:latin typeface="华文仿宋" pitchFamily="2" charset="-122"/>
                <a:ea typeface="华文仿宋" pitchFamily="2" charset="-122"/>
              </a:rPr>
              <a:t>5</a:t>
            </a:r>
            <a:r>
              <a:rPr lang="zh-CN" altLang="en-US" sz="3200" b="1" dirty="0" smtClean="0">
                <a:latin typeface="华文仿宋" pitchFamily="2" charset="-122"/>
                <a:ea typeface="华文仿宋" pitchFamily="2" charset="-122"/>
              </a:rPr>
              <a:t>）意境比较题，同学们要注意术语提炼要准确，不只是对意象景物作简单的描绘。</a:t>
            </a:r>
            <a:endParaRPr lang="zh-CN" altLang="en-US" sz="3200" b="1" dirty="0">
              <a:latin typeface="华文仿宋" pitchFamily="2" charset="-122"/>
              <a:ea typeface="华文仿宋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1858198" y="1042949"/>
            <a:ext cx="10092341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indent="612140"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  <a:defRPr/>
            </a:pPr>
            <a:r>
              <a:rPr lang="en-US" altLang="zh-CN" sz="2800" b="1" kern="100" dirty="0" smtClean="0">
                <a:latin typeface="+mn-ea"/>
                <a:cs typeface="Times New Roman"/>
              </a:rPr>
              <a:t> </a:t>
            </a:r>
            <a:r>
              <a:rPr lang="zh-CN" altLang="zh-CN" sz="2800" b="1" kern="100" dirty="0" smtClean="0">
                <a:latin typeface="+mn-ea"/>
                <a:cs typeface="Times New Roman"/>
              </a:rPr>
              <a:t>语言</a:t>
            </a:r>
            <a:r>
              <a:rPr lang="zh-CN" altLang="zh-CN" sz="2800" b="1" kern="100" dirty="0">
                <a:latin typeface="+mn-ea"/>
                <a:cs typeface="Times New Roman"/>
              </a:rPr>
              <a:t>比较鉴赏主要分微观语言比较题和整体风格比较题两类。其中对</a:t>
            </a:r>
            <a:r>
              <a:rPr lang="en-US" altLang="zh-CN" sz="2800" b="1" kern="100" dirty="0">
                <a:latin typeface="+mn-ea"/>
                <a:cs typeface="Times New Roman"/>
              </a:rPr>
              <a:t>“</a:t>
            </a:r>
            <a:r>
              <a:rPr lang="zh-CN" altLang="zh-CN" sz="2800" b="1" kern="100" dirty="0">
                <a:latin typeface="+mn-ea"/>
                <a:cs typeface="Times New Roman"/>
              </a:rPr>
              <a:t>字词句</a:t>
            </a:r>
            <a:r>
              <a:rPr lang="en-US" altLang="zh-CN" sz="2800" b="1" kern="100" dirty="0">
                <a:latin typeface="+mn-ea"/>
                <a:cs typeface="Times New Roman"/>
              </a:rPr>
              <a:t>”</a:t>
            </a:r>
            <a:r>
              <a:rPr lang="zh-CN" altLang="zh-CN" sz="2800" b="1" kern="100" dirty="0">
                <a:latin typeface="+mn-ea"/>
                <a:cs typeface="Times New Roman"/>
              </a:rPr>
              <a:t>型的微观语言比较题主要通过</a:t>
            </a:r>
            <a:r>
              <a:rPr lang="en-US" altLang="zh-CN" sz="2800" b="1" kern="100" dirty="0">
                <a:latin typeface="+mn-ea"/>
                <a:cs typeface="Times New Roman"/>
              </a:rPr>
              <a:t>“</a:t>
            </a:r>
            <a:r>
              <a:rPr lang="zh-CN" altLang="zh-CN" sz="2800" b="1" kern="100" dirty="0">
                <a:latin typeface="+mn-ea"/>
                <a:cs typeface="Times New Roman"/>
              </a:rPr>
              <a:t>炼字题</a:t>
            </a:r>
            <a:r>
              <a:rPr lang="en-US" altLang="zh-CN" sz="2800" b="1" kern="100" dirty="0">
                <a:latin typeface="+mn-ea"/>
                <a:cs typeface="Times New Roman"/>
              </a:rPr>
              <a:t>”</a:t>
            </a:r>
            <a:r>
              <a:rPr lang="zh-CN" altLang="zh-CN" sz="2800" b="1" kern="100" dirty="0">
                <a:latin typeface="+mn-ea"/>
                <a:cs typeface="Times New Roman"/>
              </a:rPr>
              <a:t>在单首诗歌内进行比较</a:t>
            </a:r>
            <a:r>
              <a:rPr lang="zh-CN" altLang="zh-CN" sz="2800" b="1" kern="100" dirty="0" smtClean="0">
                <a:latin typeface="+mn-ea"/>
                <a:cs typeface="Times New Roman"/>
              </a:rPr>
              <a:t>。风格</a:t>
            </a:r>
            <a:r>
              <a:rPr lang="zh-CN" altLang="zh-CN" sz="2800" b="1" kern="100" dirty="0">
                <a:latin typeface="+mn-ea"/>
                <a:cs typeface="Times New Roman"/>
              </a:rPr>
              <a:t>类试题主要是就诗歌、诗人的整体</a:t>
            </a:r>
            <a:r>
              <a:rPr lang="zh-CN" altLang="zh-CN" sz="2800" b="1" kern="100" dirty="0" smtClean="0">
                <a:latin typeface="+mn-ea"/>
                <a:cs typeface="Times New Roman"/>
              </a:rPr>
              <a:t>风貌</a:t>
            </a:r>
            <a:r>
              <a:rPr lang="zh-CN" altLang="en-US" sz="2800" b="1" kern="100" dirty="0" smtClean="0">
                <a:latin typeface="+mn-ea"/>
                <a:cs typeface="Times New Roman"/>
              </a:rPr>
              <a:t>进行比较</a:t>
            </a:r>
            <a:r>
              <a:rPr lang="zh-CN" altLang="zh-CN" sz="2800" b="1" kern="100" dirty="0" smtClean="0">
                <a:latin typeface="+mn-ea"/>
                <a:cs typeface="Times New Roman"/>
              </a:rPr>
              <a:t>。</a:t>
            </a:r>
            <a:endParaRPr lang="en-US" altLang="zh-CN" sz="2800" b="1" kern="100" dirty="0" smtClean="0">
              <a:latin typeface="+mn-ea"/>
              <a:cs typeface="Times New Roman"/>
            </a:endParaRPr>
          </a:p>
          <a:p>
            <a:pPr indent="612140"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  <a:defRPr/>
            </a:pPr>
            <a:r>
              <a:rPr lang="zh-CN" altLang="en-US" sz="2800" b="1" kern="1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Times New Roman"/>
              </a:rPr>
              <a:t>语言比较鉴赏主要是找准对比点，从手法、结构、造境、写人、</a:t>
            </a:r>
            <a:r>
              <a:rPr lang="zh-CN" altLang="en-US" sz="2800" b="1" kern="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Times New Roman"/>
              </a:rPr>
              <a:t>传</a:t>
            </a:r>
            <a:r>
              <a:rPr lang="zh-CN" altLang="en-US" sz="2800" b="1" kern="1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Times New Roman"/>
              </a:rPr>
              <a:t>情等角度进行比较。</a:t>
            </a:r>
            <a:endParaRPr lang="en-US" altLang="zh-CN" sz="2800" b="1" kern="1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Times New Roman"/>
            </a:endParaRPr>
          </a:p>
          <a:p>
            <a:pPr indent="612140"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  <a:defRPr/>
            </a:pPr>
            <a:r>
              <a:rPr lang="zh-CN" altLang="en-US" sz="2800" b="1" kern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Times New Roman"/>
              </a:rPr>
              <a:t>常见的语言风格：</a:t>
            </a:r>
            <a:r>
              <a:rPr lang="zh-CN" altLang="en-US" sz="2800" b="1" kern="1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Times New Roman"/>
              </a:rPr>
              <a:t>豪迈奔放、沉郁顿挫、朴素自然、清新明快、含蓄蕴藉、婉约细腻、幽默讽刺等。</a:t>
            </a:r>
            <a:endParaRPr lang="en-US" altLang="zh-CN" sz="2800" b="1" kern="100" dirty="0" smtClean="0">
              <a:latin typeface="+mn-ea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3081" y="163772"/>
            <a:ext cx="4312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</a:rPr>
              <a:t>类型一：语言类比较鉴赏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883391" y="898336"/>
            <a:ext cx="9877238" cy="4228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800" dirty="0" smtClean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阅读下面的诗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800" dirty="0" smtClean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按要求作答。</a:t>
            </a:r>
            <a:endParaRPr lang="zh-CN" altLang="zh-CN" sz="2800" dirty="0" smtClean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800" dirty="0" smtClean="0">
                <a:solidFill>
                  <a:srgbClr val="000000"/>
                </a:solidFill>
                <a:latin typeface="NEU-BZ-S92"/>
                <a:ea typeface="方正宋黑_GBK" panose="03000509000000000000" pitchFamily="65" charset="-122"/>
                <a:cs typeface="Times New Roman" panose="02020603050405020304" pitchFamily="18" charset="0"/>
              </a:rPr>
              <a:t>登裴秀才迪小台</a:t>
            </a:r>
            <a:endParaRPr lang="zh-CN" altLang="zh-CN" sz="2800" dirty="0" smtClean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zh-CN" altLang="zh-CN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唐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zh-CN" altLang="zh-CN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王维</a:t>
            </a:r>
            <a:endParaRPr lang="zh-CN" altLang="zh-CN" sz="2800" dirty="0" smtClean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端居不出户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满目望云山。</a:t>
            </a:r>
            <a:endParaRPr lang="zh-CN" altLang="zh-CN" sz="2800" dirty="0" smtClean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落日鸟边下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秋原人外闲。</a:t>
            </a:r>
            <a:endParaRPr lang="zh-CN" altLang="zh-CN" sz="2800" dirty="0" smtClean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遥知远林际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不见此檐间。</a:t>
            </a:r>
            <a:endParaRPr lang="zh-CN" altLang="zh-CN" sz="2800" dirty="0" smtClean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好客多乘月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应门莫上关。</a:t>
            </a:r>
            <a:endParaRPr lang="zh-CN" altLang="zh-CN" sz="2800" dirty="0" smtClean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algn="r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选自《全唐诗》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28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733266" y="5283289"/>
            <a:ext cx="10027364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.“</a:t>
            </a:r>
            <a:r>
              <a:rPr lang="zh-CN" altLang="zh-CN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满目望云山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zh-CN" altLang="zh-CN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句中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zh-CN" altLang="zh-CN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望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zh-CN" altLang="zh-CN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字一作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zh-CN" altLang="zh-CN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空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”,</a:t>
            </a:r>
            <a:r>
              <a:rPr lang="zh-CN" altLang="zh-CN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你认为这两个字用哪个更好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zh-CN" altLang="zh-CN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请说明理由。</a:t>
            </a:r>
            <a:endParaRPr lang="zh-CN" altLang="zh-CN" sz="28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3081" y="163772"/>
            <a:ext cx="4312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</a:rPr>
              <a:t>类型一：语言类比较鉴赏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>
            <a:spLocks noChangeAspect="1"/>
          </p:cNvSpPr>
          <p:nvPr/>
        </p:nvSpPr>
        <p:spPr>
          <a:xfrm>
            <a:off x="2156347" y="1232505"/>
            <a:ext cx="9385616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800" b="1" dirty="0" smtClean="0"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参考</a:t>
            </a:r>
            <a:r>
              <a:rPr lang="zh-CN" altLang="zh-CN" sz="2800" b="1" dirty="0"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答案</a:t>
            </a:r>
            <a:r>
              <a:rPr lang="zh-CN" altLang="zh-CN" sz="2800" b="1" dirty="0">
                <a:latin typeface="NEU-BZ-S92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zh-CN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望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”:</a:t>
            </a:r>
            <a:r>
              <a:rPr lang="zh-CN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照应题目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zh-CN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登裴秀才迪小台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”,</a:t>
            </a:r>
            <a:r>
              <a:rPr lang="zh-CN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引出后面描写的景物。或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zh-CN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空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”:</a:t>
            </a:r>
            <a:r>
              <a:rPr lang="zh-CN" altLang="zh-CN" sz="2800" b="1" dirty="0">
                <a:solidFill>
                  <a:srgbClr val="FF0000"/>
                </a:solidFill>
                <a:latin typeface="NEU-BZ-S92"/>
                <a:cs typeface="宋体" panose="02010600030101010101" pitchFamily="2" charset="-122"/>
              </a:rPr>
              <a:t>①</a:t>
            </a:r>
            <a:r>
              <a:rPr lang="zh-CN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营造空旷的意境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zh-CN" altLang="zh-CN" sz="2800" b="1" dirty="0">
                <a:solidFill>
                  <a:srgbClr val="FF0000"/>
                </a:solidFill>
                <a:latin typeface="NEU-BZ-S92"/>
                <a:cs typeface="宋体" panose="02010600030101010101" pitchFamily="2" charset="-122"/>
              </a:rPr>
              <a:t>②</a:t>
            </a:r>
            <a:r>
              <a:rPr lang="zh-CN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流露出超然心态</a:t>
            </a:r>
            <a:r>
              <a:rPr lang="zh-CN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zh-CN" altLang="zh-CN" sz="2800" b="1" dirty="0">
              <a:solidFill>
                <a:srgbClr val="FF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3081" y="163772"/>
            <a:ext cx="4312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</a:rPr>
              <a:t>类型一：语言类比较鉴赏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856096" y="1096931"/>
            <a:ext cx="976758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 smtClean="0"/>
              <a:t>诗歌大意：我（诗人王维）登上秀才裴迪的小台。你安闲地呆在家中，足不出户。站在这小台上满眼都</a:t>
            </a:r>
            <a:r>
              <a:rPr lang="zh-CN" altLang="en-US" sz="2400" dirty="0"/>
              <a:t>是</a:t>
            </a:r>
            <a:r>
              <a:rPr lang="zh-CN" altLang="en-US" sz="2400" dirty="0" smtClean="0"/>
              <a:t>云雾缭绕的青山。颔联接着写所望之景，只见：夕阳西下，鸟儿在落日的映衬下归巢；秋收已毕，人们离开田野，安闲自在。你料想远在林端居住的我，一定看不见这个小台，所以叮嘱看门的奴仆不要插上门闩，我的雅客会乘着月光来探望我。一首小诗体现了二人的浓情厚意。</a:t>
            </a:r>
            <a:endParaRPr lang="en-US" altLang="zh-CN" sz="2400" dirty="0" smtClean="0"/>
          </a:p>
          <a:p>
            <a:r>
              <a:rPr lang="zh-CN" altLang="en-US" sz="2400" dirty="0" smtClean="0"/>
              <a:t>补充：“望”字看出裴迪悠闲自得。</a:t>
            </a:r>
            <a:endParaRPr lang="en-US" altLang="zh-CN" sz="2400" dirty="0" smtClean="0"/>
          </a:p>
          <a:p>
            <a:r>
              <a:rPr lang="zh-CN" altLang="en-US" sz="2400" dirty="0" smtClean="0"/>
              <a:t>倒装：日边鸟下  原外人闲</a:t>
            </a:r>
            <a:endParaRPr lang="zh-CN" alt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423081" y="163772"/>
            <a:ext cx="4312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</a:rPr>
              <a:t>类型一：语言类比较鉴赏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>
            <a:spLocks noChangeAspect="1"/>
          </p:cNvSpPr>
          <p:nvPr/>
        </p:nvSpPr>
        <p:spPr>
          <a:xfrm>
            <a:off x="1869744" y="908203"/>
            <a:ext cx="9808522" cy="37117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zh-CN" altLang="zh-CN" sz="2800" dirty="0" smtClean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阅读</a:t>
            </a:r>
            <a:r>
              <a:rPr lang="zh-CN" altLang="zh-CN" sz="28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下面这首唐诗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800" dirty="0" smtClean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完成</a:t>
            </a:r>
            <a:r>
              <a:rPr lang="zh-CN" altLang="en-US" sz="2800" dirty="0" smtClean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下面的</a:t>
            </a:r>
            <a:r>
              <a:rPr lang="zh-CN" altLang="zh-CN" sz="2800" dirty="0" smtClean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题</a:t>
            </a:r>
            <a:r>
              <a:rPr lang="zh-CN" altLang="en-US" sz="2800" dirty="0" smtClean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目</a:t>
            </a:r>
            <a:r>
              <a:rPr lang="zh-CN" altLang="zh-CN" sz="2800" dirty="0" smtClean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zh-CN" altLang="zh-CN" sz="28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800" dirty="0">
                <a:solidFill>
                  <a:srgbClr val="000000"/>
                </a:solidFill>
                <a:latin typeface="NEU-BZ-S92"/>
                <a:ea typeface="方正宋黑_GBK" panose="03000509000000000000" pitchFamily="65" charset="-122"/>
                <a:cs typeface="Times New Roman" panose="02020603050405020304" pitchFamily="18" charset="0"/>
              </a:rPr>
              <a:t>插田歌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800" dirty="0">
                <a:solidFill>
                  <a:srgbClr val="000000"/>
                </a:solidFill>
                <a:latin typeface="NEU-BZ-S92"/>
                <a:ea typeface="方正宋黑_GBK" panose="03000509000000000000" pitchFamily="65" charset="-122"/>
                <a:cs typeface="Times New Roman" panose="02020603050405020304" pitchFamily="18" charset="0"/>
              </a:rPr>
              <a:t>节选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28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 algn="ctr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刘禹锡</a:t>
            </a:r>
            <a:endParaRPr lang="zh-CN" altLang="zh-CN" sz="28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冈头花草齐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燕子东西飞</a:t>
            </a: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zh-CN" altLang="zh-CN" sz="28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田塍</a:t>
            </a:r>
            <a:r>
              <a:rPr lang="zh-CN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望如线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白水</a:t>
            </a: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光参差。</a:t>
            </a:r>
            <a:endParaRPr lang="zh-CN" altLang="zh-CN" sz="28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农妇白纻裙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农父绿蓑衣</a:t>
            </a: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zh-CN" altLang="zh-CN" sz="28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齐唱郢中歌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嘤咛如《竹枝》。</a:t>
            </a:r>
            <a:endParaRPr lang="zh-CN" altLang="zh-CN" sz="2800" dirty="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992574" y="4761216"/>
            <a:ext cx="960333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与《酬乐天扬州初逢席上见赠》相比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这几句诗的语言风格有什么不同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zh-CN" alt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423081" y="163772"/>
            <a:ext cx="4312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</a:rPr>
              <a:t>类型一：语言类比较鉴赏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947420" y="1320493"/>
            <a:ext cx="609733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/>
              <a:t>        酬</a:t>
            </a:r>
            <a:r>
              <a:rPr lang="zh-CN" altLang="en-US" sz="2800" b="1" dirty="0"/>
              <a:t>乐天扬州初逢席上见赠</a:t>
            </a:r>
          </a:p>
          <a:p>
            <a:r>
              <a:rPr lang="en-US" altLang="zh-CN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         </a:t>
            </a:r>
            <a:r>
              <a:rPr lang="zh-CN" altLang="zh-CN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刘禹锡</a:t>
            </a:r>
            <a:endParaRPr lang="zh-CN" altLang="en-US" sz="2800" dirty="0"/>
          </a:p>
          <a:p>
            <a:pPr>
              <a:lnSpc>
                <a:spcPct val="150000"/>
              </a:lnSpc>
            </a:pPr>
            <a:r>
              <a:rPr lang="zh-CN" altLang="en-US" sz="2800" dirty="0">
                <a:latin typeface="楷体" pitchFamily="49" charset="-122"/>
                <a:ea typeface="楷体" pitchFamily="49" charset="-122"/>
              </a:rPr>
              <a:t>巴山楚水</a:t>
            </a:r>
            <a:r>
              <a:rPr lang="zh-CN" altLang="en-US" sz="2800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凄凉</a:t>
            </a:r>
            <a:r>
              <a:rPr lang="zh-CN" altLang="en-US" sz="2800" dirty="0">
                <a:latin typeface="楷体" pitchFamily="49" charset="-122"/>
                <a:ea typeface="楷体" pitchFamily="49" charset="-122"/>
              </a:rPr>
              <a:t>地，二十三年弃置身。</a:t>
            </a:r>
            <a:br>
              <a:rPr lang="zh-CN" altLang="en-US" sz="2800" dirty="0">
                <a:latin typeface="楷体" pitchFamily="49" charset="-122"/>
                <a:ea typeface="楷体" pitchFamily="49" charset="-122"/>
              </a:rPr>
            </a:br>
            <a:r>
              <a:rPr lang="zh-CN" altLang="en-US" sz="2800" dirty="0">
                <a:latin typeface="楷体" pitchFamily="49" charset="-122"/>
                <a:ea typeface="楷体" pitchFamily="49" charset="-122"/>
              </a:rPr>
              <a:t>怀旧</a:t>
            </a:r>
            <a:r>
              <a:rPr lang="zh-CN" altLang="en-US" sz="2800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空</a:t>
            </a:r>
            <a:r>
              <a:rPr lang="zh-CN" altLang="en-US" sz="2800" dirty="0">
                <a:latin typeface="楷体" pitchFamily="49" charset="-122"/>
                <a:ea typeface="楷体" pitchFamily="49" charset="-122"/>
              </a:rPr>
              <a:t>吟</a:t>
            </a:r>
            <a:r>
              <a:rPr lang="zh-CN" altLang="en-US" sz="2800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闻笛赋</a:t>
            </a:r>
            <a:r>
              <a:rPr lang="zh-CN" altLang="en-US" sz="2800" dirty="0">
                <a:latin typeface="楷体" pitchFamily="49" charset="-122"/>
                <a:ea typeface="楷体" pitchFamily="49" charset="-122"/>
              </a:rPr>
              <a:t>，到乡翻似</a:t>
            </a:r>
            <a:r>
              <a:rPr lang="zh-CN" altLang="en-US" sz="2800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烂柯人</a:t>
            </a:r>
            <a:r>
              <a:rPr lang="zh-CN" altLang="en-US" sz="2800" dirty="0">
                <a:latin typeface="楷体" pitchFamily="49" charset="-122"/>
                <a:ea typeface="楷体" pitchFamily="49" charset="-122"/>
              </a:rPr>
              <a:t>。</a:t>
            </a:r>
            <a:br>
              <a:rPr lang="zh-CN" altLang="en-US" sz="2800" dirty="0">
                <a:latin typeface="楷体" pitchFamily="49" charset="-122"/>
                <a:ea typeface="楷体" pitchFamily="49" charset="-122"/>
              </a:rPr>
            </a:br>
            <a:r>
              <a:rPr lang="zh-CN" altLang="en-US" sz="2800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沉</a:t>
            </a:r>
            <a:r>
              <a:rPr lang="zh-CN" altLang="en-US" sz="2800" dirty="0">
                <a:latin typeface="楷体" pitchFamily="49" charset="-122"/>
                <a:ea typeface="楷体" pitchFamily="49" charset="-122"/>
              </a:rPr>
              <a:t>舟侧畔</a:t>
            </a:r>
            <a:r>
              <a:rPr lang="zh-CN" altLang="en-US" sz="2800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千帆过</a:t>
            </a:r>
            <a:r>
              <a:rPr lang="zh-CN" altLang="en-US" sz="2800" dirty="0">
                <a:latin typeface="楷体" pitchFamily="49" charset="-122"/>
                <a:ea typeface="楷体" pitchFamily="49" charset="-122"/>
              </a:rPr>
              <a:t>，</a:t>
            </a:r>
            <a:r>
              <a:rPr lang="zh-CN" altLang="en-US" sz="2800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病</a:t>
            </a:r>
            <a:r>
              <a:rPr lang="zh-CN" altLang="en-US" sz="2800" dirty="0">
                <a:latin typeface="楷体" pitchFamily="49" charset="-122"/>
                <a:ea typeface="楷体" pitchFamily="49" charset="-122"/>
              </a:rPr>
              <a:t>树前头</a:t>
            </a:r>
            <a:r>
              <a:rPr lang="zh-CN" altLang="en-US" sz="2800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万木春</a:t>
            </a:r>
            <a:r>
              <a:rPr lang="zh-CN" altLang="en-US" sz="2800" dirty="0">
                <a:latin typeface="楷体" pitchFamily="49" charset="-122"/>
                <a:ea typeface="楷体" pitchFamily="49" charset="-122"/>
              </a:rPr>
              <a:t>。</a:t>
            </a:r>
            <a:br>
              <a:rPr lang="zh-CN" altLang="en-US" sz="2800" dirty="0">
                <a:latin typeface="楷体" pitchFamily="49" charset="-122"/>
                <a:ea typeface="楷体" pitchFamily="49" charset="-122"/>
              </a:rPr>
            </a:br>
            <a:r>
              <a:rPr lang="zh-CN" altLang="en-US" sz="2800" dirty="0">
                <a:latin typeface="楷体" pitchFamily="49" charset="-122"/>
                <a:ea typeface="楷体" pitchFamily="49" charset="-122"/>
              </a:rPr>
              <a:t>今日听君歌一曲，暂凭杯酒长精神。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3081" y="163772"/>
            <a:ext cx="4312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</a:rPr>
              <a:t>类型一：语言类比较鉴赏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basetag"/>
  <p:tag name="KSO_WM_TEMPLATE_INDEX" val="2016365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basetag"/>
  <p:tag name="KSO_WM_TEMPLATE_INDEX" val="2016365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basetag"/>
  <p:tag name="KSO_WM_TEMPLATE_INDEX" val="20163656"/>
  <p:tag name="KSO_WM_TAG_VERSION" val="1.0"/>
  <p:tag name="KSO_WM_TEMPLATE_THUMBS_INDEX" val="1、3、6、7、10、12、14、17、18、19、22、27、28、35、36、37、38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SLIDE_ITEM_CNT" val="2"/>
  <p:tag name="KSO_WM_SLIDE_LAYOUT" val="a_b"/>
  <p:tag name="KSO_WM_SLIDE_LAYOUT_CNT" val="1_1"/>
  <p:tag name="KSO_WM_SLIDE_TYPE" val="title"/>
  <p:tag name="KSO_WM_BEAUTIFY_FLAG" val="#wm#"/>
  <p:tag name="KSO_WM_COMBINE_RELATE_SLIDE_ID" val="background20180962_1"/>
  <p:tag name="KSO_WM_TEMPLATE_CATEGORY" val="basetag"/>
  <p:tag name="KSO_WM_TEMPLATE_INDEX" val="20163656"/>
  <p:tag name="KSO_WM_SLIDE_ID" val="custom20181639_1"/>
  <p:tag name="KSO_WM_SLIDE_INDEX" val="1"/>
  <p:tag name="KSO_WM_TEMPLATE_SUBCATEGORY" val="combine"/>
  <p:tag name="KSO_WM_TEMPLATE_THUMBS_INDEX" val="1、4、5、6、12、13、19、22、"/>
</p:tagLst>
</file>

<file path=ppt/theme/theme1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982</TotalTime>
  <Words>2814</Words>
  <Application>Microsoft Office PowerPoint</Application>
  <PresentationFormat>自定义</PresentationFormat>
  <Paragraphs>231</Paragraphs>
  <Slides>31</Slides>
  <Notes>0</Notes>
  <HiddenSlides>7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47" baseType="lpstr">
      <vt:lpstr>Arial</vt:lpstr>
      <vt:lpstr>宋体</vt:lpstr>
      <vt:lpstr>黑体</vt:lpstr>
      <vt:lpstr>隶书</vt:lpstr>
      <vt:lpstr>楷体</vt:lpstr>
      <vt:lpstr>迷你简启体</vt:lpstr>
      <vt:lpstr>华文仿宋</vt:lpstr>
      <vt:lpstr>Wingdings</vt:lpstr>
      <vt:lpstr>Times New Roman</vt:lpstr>
      <vt:lpstr>NEU-BZ-S92</vt:lpstr>
      <vt:lpstr>方正书宋_GBK</vt:lpstr>
      <vt:lpstr>方正宋黑_GBK</vt:lpstr>
      <vt:lpstr>Courier New</vt:lpstr>
      <vt:lpstr>方正姚体</vt:lpstr>
      <vt:lpstr>Calibri</vt:lpstr>
      <vt:lpstr>1_自定义设计方案</vt:lpstr>
      <vt:lpstr>幻灯片 1</vt:lpstr>
      <vt:lpstr>近三年考情分析</vt:lpstr>
      <vt:lpstr>考点概览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小结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asus</dc:creator>
  <cp:lastModifiedBy>admin</cp:lastModifiedBy>
  <cp:revision>88</cp:revision>
  <dcterms:created xsi:type="dcterms:W3CDTF">2018-01-08T11:22:00Z</dcterms:created>
  <dcterms:modified xsi:type="dcterms:W3CDTF">2020-02-04T01:56:25Z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2052-11.1.0.9058</vt:lpwstr>
  </property>
</Properties>
</file>