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s/slide1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7.xml" ContentType="application/vnd.openxmlformats-officedocument.presentationml.tag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8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9"/>
  </p:notesMasterIdLst>
  <p:sldIdLst>
    <p:sldId id="325" r:id="rId4"/>
    <p:sldId id="326" r:id="rId5"/>
    <p:sldId id="282" r:id="rId6"/>
    <p:sldId id="257" r:id="rId7"/>
    <p:sldId id="258" r:id="rId8"/>
    <p:sldId id="329" r:id="rId9"/>
    <p:sldId id="259" r:id="rId10"/>
    <p:sldId id="283" r:id="rId11"/>
    <p:sldId id="260" r:id="rId12"/>
    <p:sldId id="261" r:id="rId13"/>
    <p:sldId id="284" r:id="rId14"/>
    <p:sldId id="285" r:id="rId15"/>
    <p:sldId id="305" r:id="rId16"/>
    <p:sldId id="289" r:id="rId17"/>
    <p:sldId id="291" r:id="rId18"/>
    <p:sldId id="290" r:id="rId20"/>
    <p:sldId id="265" r:id="rId21"/>
    <p:sldId id="294" r:id="rId22"/>
    <p:sldId id="295" r:id="rId23"/>
    <p:sldId id="296" r:id="rId24"/>
    <p:sldId id="298" r:id="rId25"/>
    <p:sldId id="33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8" y="-90"/>
      </p:cViewPr>
      <p:guideLst>
        <p:guide orient="horz" pos="215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26" Type="http://schemas.openxmlformats.org/officeDocument/2006/relationships/slide" Target="slides/slide22.xml"/><Relationship Id="rId18" Type="http://schemas.openxmlformats.org/officeDocument/2006/relationships/slide" Target="slides/slide1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4.xml"/><Relationship Id="rId25" Type="http://schemas.openxmlformats.org/officeDocument/2006/relationships/slide" Target="slides/slide21.xml"/><Relationship Id="rId17" Type="http://schemas.openxmlformats.org/officeDocument/2006/relationships/slide" Target="slides/slide14.xml"/><Relationship Id="rId12" Type="http://schemas.openxmlformats.org/officeDocument/2006/relationships/slide" Target="slides/slide9.xml"/><Relationship Id="rId29" Type="http://schemas.openxmlformats.org/officeDocument/2006/relationships/tableStyles" Target="tableStyle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slide" Target="slides/slide3.xml"/><Relationship Id="rId24" Type="http://schemas.openxmlformats.org/officeDocument/2006/relationships/slide" Target="slides/slide20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28" Type="http://schemas.openxmlformats.org/officeDocument/2006/relationships/viewProps" Target="viewProps.xml"/><Relationship Id="rId23" Type="http://schemas.openxmlformats.org/officeDocument/2006/relationships/slide" Target="slides/slide19.xml"/><Relationship Id="rId15" Type="http://schemas.openxmlformats.org/officeDocument/2006/relationships/slide" Target="slides/slide12.xml"/><Relationship Id="rId1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customXml" Target="../customXml/item2.xml"/><Relationship Id="rId9" Type="http://schemas.openxmlformats.org/officeDocument/2006/relationships/slide" Target="slides/slide6.xml"/><Relationship Id="rId4" Type="http://schemas.openxmlformats.org/officeDocument/2006/relationships/slide" Target="slides/slide1.xml"/><Relationship Id="rId27" Type="http://schemas.openxmlformats.org/officeDocument/2006/relationships/presProps" Target="presProps.xml"/><Relationship Id="rId22" Type="http://schemas.openxmlformats.org/officeDocument/2006/relationships/slide" Target="slides/slide18.xml"/><Relationship Id="rId14" Type="http://schemas.openxmlformats.org/officeDocument/2006/relationships/slide" Target="slides/slide11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8C-4392-459E-BECE-DFD0A8D093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B4-FFE7-4D4F-AE81-172033A09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8C-4392-459E-BECE-DFD0A8D093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B4-FFE7-4D4F-AE81-172033A09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8C-4392-459E-BECE-DFD0A8D093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B4-FFE7-4D4F-AE81-172033A09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946673" y="-3"/>
            <a:ext cx="7250654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540649"/>
            <a:ext cx="9144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95750" y="1470800"/>
            <a:ext cx="952500" cy="5530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24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3999155" y="1129552"/>
            <a:ext cx="1145690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841437"/>
            <a:ext cx="6858000" cy="103047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386013" y="5031507"/>
            <a:ext cx="2028825" cy="4762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0"/>
            <a:ext cx="4049078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3028950" cy="78867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5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3636071" y="1802755"/>
            <a:ext cx="1868025" cy="1554480"/>
          </a:xfrm>
          <a:custGeom>
            <a:avLst/>
            <a:gdLst>
              <a:gd name="connsiteX0" fmla="*/ 4735 w 1611630"/>
              <a:gd name="connsiteY0" fmla="*/ 0 h 1005840"/>
              <a:gd name="connsiteX1" fmla="*/ 1606895 w 1611630"/>
              <a:gd name="connsiteY1" fmla="*/ 0 h 1005840"/>
              <a:gd name="connsiteX2" fmla="*/ 1607470 w 1611630"/>
              <a:gd name="connsiteY2" fmla="*/ 4247 h 1005840"/>
              <a:gd name="connsiteX3" fmla="*/ 1611630 w 1611630"/>
              <a:gd name="connsiteY3" fmla="*/ 97155 h 1005840"/>
              <a:gd name="connsiteX4" fmla="*/ 805815 w 1611630"/>
              <a:gd name="connsiteY4" fmla="*/ 1005840 h 1005840"/>
              <a:gd name="connsiteX5" fmla="*/ 0 w 1611630"/>
              <a:gd name="connsiteY5" fmla="*/ 97155 h 1005840"/>
              <a:gd name="connsiteX6" fmla="*/ 4160 w 1611630"/>
              <a:gd name="connsiteY6" fmla="*/ 4247 h 1005840"/>
              <a:gd name="connsiteX7" fmla="*/ 4735 w 1611630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" h="1005840">
                <a:moveTo>
                  <a:pt x="4735" y="0"/>
                </a:moveTo>
                <a:lnTo>
                  <a:pt x="1606895" y="0"/>
                </a:lnTo>
                <a:lnTo>
                  <a:pt x="1607470" y="4247"/>
                </a:lnTo>
                <a:cubicBezTo>
                  <a:pt x="1610221" y="34795"/>
                  <a:pt x="1611630" y="65789"/>
                  <a:pt x="1611630" y="97155"/>
                </a:cubicBezTo>
                <a:cubicBezTo>
                  <a:pt x="1611630" y="599008"/>
                  <a:pt x="1250854" y="1005840"/>
                  <a:pt x="805815" y="1005840"/>
                </a:cubicBezTo>
                <a:cubicBezTo>
                  <a:pt x="360776" y="1005840"/>
                  <a:pt x="0" y="599008"/>
                  <a:pt x="0" y="97155"/>
                </a:cubicBezTo>
                <a:cubicBezTo>
                  <a:pt x="0" y="65789"/>
                  <a:pt x="1410" y="34795"/>
                  <a:pt x="4160" y="4247"/>
                </a:cubicBezTo>
                <a:lnTo>
                  <a:pt x="4735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893094" y="3357235"/>
            <a:ext cx="5353979" cy="0"/>
          </a:xfrm>
          <a:prstGeom prst="line">
            <a:avLst/>
          </a:prstGeom>
          <a:ln>
            <a:solidFill>
              <a:srgbClr val="BC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3524250"/>
            <a:ext cx="7886700" cy="1200149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0"/>
            <a:ext cx="4049078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3028950" cy="78867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5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5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8531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839453"/>
            <a:ext cx="3868340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8531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839453"/>
            <a:ext cx="3887391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梯形 5"/>
          <p:cNvSpPr/>
          <p:nvPr/>
        </p:nvSpPr>
        <p:spPr>
          <a:xfrm rot="10800000">
            <a:off x="946673" y="-3"/>
            <a:ext cx="7250654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40649"/>
            <a:ext cx="9144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5750" y="1470800"/>
            <a:ext cx="952500" cy="5530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24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3999155" y="1129552"/>
            <a:ext cx="1145690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2841436"/>
            <a:ext cx="6858000" cy="1341477"/>
          </a:xfrm>
        </p:spPr>
        <p:txBody>
          <a:bodyPr anchor="t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9200" y="4982863"/>
            <a:ext cx="2514600" cy="4762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ph idx="13" hasCustomPrompt="1"/>
          </p:nvPr>
        </p:nvSpPr>
        <p:spPr>
          <a:xfrm>
            <a:off x="1670293" y="4996506"/>
            <a:ext cx="2514600" cy="47625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8C-4392-459E-BECE-DFD0A8D093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B4-FFE7-4D4F-AE81-172033A09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930729"/>
            <a:ext cx="7886700" cy="5184320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15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8C-4392-459E-BECE-DFD0A8D093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B4-FFE7-4D4F-AE81-172033A09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8C-4392-459E-BECE-DFD0A8D093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B4-FFE7-4D4F-AE81-172033A09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8C-4392-459E-BECE-DFD0A8D093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B4-FFE7-4D4F-AE81-172033A09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8C-4392-459E-BECE-DFD0A8D093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B4-FFE7-4D4F-AE81-172033A09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8C-4392-459E-BECE-DFD0A8D093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B4-FFE7-4D4F-AE81-172033A09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8C-4392-459E-BECE-DFD0A8D093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B4-FFE7-4D4F-AE81-172033A09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A8C-4392-459E-BECE-DFD0A8D093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8EB4-FFE7-4D4F-AE81-172033A09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4.jpeg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5A8C-4392-459E-BECE-DFD0A8D093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8EB4-FFE7-4D4F-AE81-172033A095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4288" y="4445"/>
            <a:ext cx="1277303" cy="6849110"/>
            <a:chOff x="77" y="7"/>
            <a:chExt cx="2682" cy="10786"/>
          </a:xfrm>
        </p:grpSpPr>
        <p:pic>
          <p:nvPicPr>
            <p:cNvPr id="8" name="图片 7" descr="IMG_9419_副本_副本0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7" y="7"/>
              <a:ext cx="2682" cy="1078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7" y="7"/>
              <a:ext cx="2683" cy="10786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6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13230" y="864235"/>
            <a:ext cx="7016115" cy="2953385"/>
          </a:xfrm>
          <a:prstGeom prst="rect">
            <a:avLst/>
          </a:prstGeom>
          <a:solidFill>
            <a:srgbClr val="C92228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endParaRPr lang="zh-CN" altLang="zh-CN" sz="45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迷你简启体" panose="03000509000000000000" charset="-122"/>
              <a:ea typeface="迷你简启体" panose="03000509000000000000" charset="-122"/>
            </a:endParaRPr>
          </a:p>
          <a:p>
            <a:pPr algn="ctr"/>
            <a:endParaRPr lang="zh-CN" altLang="zh-CN" sz="45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迷你简启体" panose="03000509000000000000" charset="-122"/>
              <a:ea typeface="迷你简启体" panose="03000509000000000000" charset="-122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塔式策略来助力，柳暗花明又一村</a:t>
            </a:r>
            <a:endParaRPr lang="zh-CN" altLang="en-US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完型填空专题指导</a:t>
            </a:r>
            <a:endParaRPr lang="zh-CN" altLang="en-US" sz="32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 descr="省实校徽确认稿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879" y="1120616"/>
            <a:ext cx="1037749" cy="94964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16555" y="4333240"/>
            <a:ext cx="722058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主讲人：广东实验中学英语科 叶晓靖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</a:t>
            </a:r>
            <a:r>
              <a:rPr lang="en-US" altLang="zh-CN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2020</a:t>
            </a:r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</a:t>
            </a:r>
            <a:r>
              <a:rPr lang="en-US" altLang="zh-CN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</a:t>
            </a:r>
            <a:endParaRPr lang="zh-CN" altLang="en-US" sz="2400">
              <a:solidFill>
                <a:schemeClr val="bg1"/>
              </a:solidFill>
              <a:latin typeface="微软简行楷" charset="0"/>
              <a:ea typeface="微软简行楷" charset="0"/>
              <a:cs typeface="微软简行楷" charset="0"/>
            </a:endParaRPr>
          </a:p>
          <a:p>
            <a:endParaRPr lang="zh-CN" altLang="en-US" sz="2400">
              <a:solidFill>
                <a:schemeClr val="bg1"/>
              </a:solidFill>
              <a:latin typeface="微软简行楷" charset="0"/>
              <a:ea typeface="微软简行楷" charset="0"/>
              <a:cs typeface="微软简行楷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" y="278130"/>
            <a:ext cx="9007475" cy="6301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 smtClean="0"/>
              <a:t>    Grady </a:t>
            </a:r>
            <a:r>
              <a:rPr lang="en-US" altLang="zh-CN" sz="2800" dirty="0" smtClean="0">
                <a:solidFill>
                  <a:srgbClr val="FF0000"/>
                </a:solidFill>
              </a:rPr>
              <a:t>hated</a:t>
            </a:r>
            <a:r>
              <a:rPr lang="en-US" altLang="zh-CN" sz="2800" dirty="0" smtClean="0"/>
              <a:t> camping, </a:t>
            </a:r>
            <a:r>
              <a:rPr lang="en-US" altLang="zh-CN" sz="2800" dirty="0" smtClean="0">
                <a:solidFill>
                  <a:srgbClr val="FF0000"/>
                </a:solidFill>
              </a:rPr>
              <a:t>but</a:t>
            </a:r>
            <a:r>
              <a:rPr lang="en-US" altLang="zh-CN" sz="2800" dirty="0" smtClean="0"/>
              <a:t> it was something his family </a:t>
            </a:r>
            <a:r>
              <a:rPr lang="en-US" altLang="zh-CN" sz="2800" b="1" u="sng" dirty="0" smtClean="0">
                <a:solidFill>
                  <a:srgbClr val="C00000"/>
                </a:solidFill>
              </a:rPr>
              <a:t>insisted on</a:t>
            </a:r>
            <a:r>
              <a:rPr lang="en-US" altLang="zh-CN" sz="2800" dirty="0" smtClean="0"/>
              <a:t> every summer. His father liked cooking over an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 open fire, telling stories about how to </a:t>
            </a:r>
            <a:r>
              <a:rPr lang="en-US" altLang="zh-CN" sz="2800" b="1" u="sng" dirty="0" smtClean="0">
                <a:solidFill>
                  <a:srgbClr val="C00000"/>
                </a:solidFill>
              </a:rPr>
              <a:t>survive</a:t>
            </a:r>
            <a:r>
              <a:rPr lang="en-US" altLang="zh-CN" sz="2800" dirty="0" smtClean="0"/>
              <a:t> things like </a:t>
            </a:r>
            <a:r>
              <a:rPr lang="en-US" altLang="zh-CN" sz="2800" dirty="0" smtClean="0">
                <a:solidFill>
                  <a:srgbClr val="FF0000"/>
                </a:solidFill>
              </a:rPr>
              <a:t>bear attacks and swarms of bees</a:t>
            </a:r>
            <a:r>
              <a:rPr lang="en-US" altLang="zh-CN" sz="2800" dirty="0" smtClean="0"/>
              <a:t>. His mother and younger brother Jared liked to hike and </a:t>
            </a:r>
            <a:r>
              <a:rPr lang="en-US" altLang="zh-CN" sz="2800" dirty="0" smtClean="0">
                <a:solidFill>
                  <a:srgbClr val="FF0000"/>
                </a:solidFill>
              </a:rPr>
              <a:t>take </a:t>
            </a:r>
            <a:r>
              <a:rPr lang="en-US" altLang="zh-CN" sz="2800" b="1" u="sng" dirty="0" smtClean="0">
                <a:solidFill>
                  <a:srgbClr val="C00000"/>
                </a:solidFill>
              </a:rPr>
              <a:t>pictures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of animals.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 Jared had </a:t>
            </a:r>
            <a:r>
              <a:rPr lang="en-US" altLang="zh-CN" sz="2800" dirty="0" smtClean="0">
                <a:solidFill>
                  <a:srgbClr val="FF0000"/>
                </a:solidFill>
              </a:rPr>
              <a:t>a collection of bug pictures </a:t>
            </a:r>
            <a:r>
              <a:rPr lang="en-US" altLang="zh-CN" sz="2800" dirty="0" smtClean="0"/>
              <a:t>that he’d </a:t>
            </a:r>
            <a:r>
              <a:rPr lang="en-US" altLang="zh-CN" sz="2800" b="1" u="sng" dirty="0" smtClean="0">
                <a:solidFill>
                  <a:srgbClr val="C00000"/>
                </a:solidFill>
              </a:rPr>
              <a:t>pinned</a:t>
            </a:r>
            <a:r>
              <a:rPr lang="en-US" altLang="zh-CN" sz="2800" dirty="0" smtClean="0">
                <a:solidFill>
                  <a:srgbClr val="FF0000"/>
                </a:solidFill>
              </a:rPr>
              <a:t> to the walls </a:t>
            </a:r>
            <a:r>
              <a:rPr lang="en-US" altLang="zh-CN" sz="2800" dirty="0" smtClean="0"/>
              <a:t>in his half of their room.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Grady thought </a:t>
            </a:r>
            <a:r>
              <a:rPr lang="en-US" altLang="zh-CN" sz="2800" dirty="0" smtClean="0">
                <a:solidFill>
                  <a:srgbClr val="FF0000"/>
                </a:solidFill>
              </a:rPr>
              <a:t>they were just scary</a:t>
            </a:r>
            <a:r>
              <a:rPr lang="en-US" altLang="zh-CN" sz="2800" dirty="0" smtClean="0"/>
              <a:t> and </a:t>
            </a:r>
            <a:r>
              <a:rPr lang="en-US" altLang="zh-CN" sz="2800" dirty="0" smtClean="0">
                <a:solidFill>
                  <a:srgbClr val="FF0000"/>
                </a:solidFill>
              </a:rPr>
              <a:t>proof </a:t>
            </a:r>
            <a:r>
              <a:rPr lang="en-US" altLang="zh-CN" sz="2800" dirty="0" smtClean="0"/>
              <a:t>that Jared was a </a:t>
            </a:r>
            <a:r>
              <a:rPr lang="en-US" altLang="zh-CN" sz="2800" b="1" u="sng" dirty="0" smtClean="0">
                <a:solidFill>
                  <a:srgbClr val="C00000"/>
                </a:solidFill>
              </a:rPr>
              <a:t>strange</a:t>
            </a:r>
            <a:r>
              <a:rPr lang="en-US" altLang="zh-CN" sz="2800" dirty="0" smtClean="0"/>
              <a:t> kid.</a:t>
            </a:r>
            <a:endParaRPr lang="en-US" altLang="zh-CN" sz="2800" dirty="0" smtClean="0"/>
          </a:p>
          <a:p>
            <a:endParaRPr lang="en-US" altLang="zh-CN" sz="2800" dirty="0" smtClean="0"/>
          </a:p>
        </p:txBody>
      </p:sp>
      <p:sp>
        <p:nvSpPr>
          <p:cNvPr id="6" name="矩形标注 5"/>
          <p:cNvSpPr/>
          <p:nvPr/>
        </p:nvSpPr>
        <p:spPr>
          <a:xfrm>
            <a:off x="4965700" y="3290570"/>
            <a:ext cx="1865630" cy="276860"/>
          </a:xfrm>
          <a:prstGeom prst="wedgeRectCallout">
            <a:avLst>
              <a:gd name="adj1" fmla="val 13172"/>
              <a:gd name="adj2" fmla="val -1204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8. context-based</a:t>
            </a:r>
            <a:r>
              <a:rPr lang="zh-CN" altLang="zh-CN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2" name="矩形标注 1"/>
          <p:cNvSpPr/>
          <p:nvPr/>
        </p:nvSpPr>
        <p:spPr>
          <a:xfrm>
            <a:off x="5897880" y="1111250"/>
            <a:ext cx="2401570" cy="469900"/>
          </a:xfrm>
          <a:prstGeom prst="wedgeRectCallout">
            <a:avLst>
              <a:gd name="adj1" fmla="val -21417"/>
              <a:gd name="adj2" fmla="val 1016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7. verb+object</a:t>
            </a:r>
            <a:r>
              <a:rPr lang="zh-CN" altLang="en-US" b="1">
                <a:solidFill>
                  <a:srgbClr val="FF0000"/>
                </a:solidFill>
              </a:rPr>
              <a:t>：</a:t>
            </a:r>
            <a:endParaRPr lang="en-US" b="1">
              <a:solidFill>
                <a:srgbClr val="FF0000"/>
              </a:solidFill>
            </a:endParaRPr>
          </a:p>
          <a:p>
            <a:pPr algn="ctr"/>
            <a:r>
              <a:rPr lang="en-US" b="1">
                <a:solidFill>
                  <a:srgbClr val="FF0000"/>
                </a:solidFill>
              </a:rPr>
              <a:t>survive</a:t>
            </a:r>
            <a:r>
              <a:rPr lang="zh-CN" altLang="en-US" b="1">
                <a:solidFill>
                  <a:srgbClr val="FF0000"/>
                </a:solidFill>
              </a:rPr>
              <a:t>的用法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zh-CN" altLang="zh-CN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5" name="矩形标注 4"/>
          <p:cNvSpPr/>
          <p:nvPr/>
        </p:nvSpPr>
        <p:spPr>
          <a:xfrm>
            <a:off x="305435" y="1265555"/>
            <a:ext cx="4391660" cy="498475"/>
          </a:xfrm>
          <a:prstGeom prst="wedgeRectCallout">
            <a:avLst>
              <a:gd name="adj1" fmla="val -38678"/>
              <a:gd name="adj2" fmla="val -8872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6.transition</a:t>
            </a:r>
            <a:endParaRPr lang="en-US" altLang="zh-CN" b="1"/>
          </a:p>
        </p:txBody>
      </p:sp>
      <p:sp>
        <p:nvSpPr>
          <p:cNvPr id="7" name="矩形标注 6"/>
          <p:cNvSpPr/>
          <p:nvPr/>
        </p:nvSpPr>
        <p:spPr>
          <a:xfrm>
            <a:off x="492125" y="5582285"/>
            <a:ext cx="2810510" cy="485140"/>
          </a:xfrm>
          <a:prstGeom prst="wedgeRectCallout">
            <a:avLst>
              <a:gd name="adj1" fmla="val -30633"/>
              <a:gd name="adj2" fmla="val -817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10. prounoun</a:t>
            </a:r>
            <a:r>
              <a:rPr lang="zh-CN" altLang="en-US" b="1">
                <a:solidFill>
                  <a:srgbClr val="FF0000"/>
                </a:solidFill>
              </a:rPr>
              <a:t>（</a:t>
            </a:r>
            <a:r>
              <a:rPr lang="en-US" altLang="zh-CN" b="1">
                <a:solidFill>
                  <a:srgbClr val="FF0000"/>
                </a:solidFill>
              </a:rPr>
              <a:t>they</a:t>
            </a:r>
            <a:r>
              <a:rPr lang="zh-CN" altLang="en-US" b="1">
                <a:solidFill>
                  <a:srgbClr val="FF0000"/>
                </a:solidFill>
              </a:rPr>
              <a:t>）；</a:t>
            </a:r>
            <a:r>
              <a:rPr lang="en-US" b="1">
                <a:solidFill>
                  <a:srgbClr val="FF0000"/>
                </a:solidFill>
              </a:rPr>
              <a:t> context-based: </a:t>
            </a:r>
            <a:r>
              <a:rPr lang="zh-CN" altLang="zh-CN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11" name="矩形标注 10"/>
          <p:cNvSpPr/>
          <p:nvPr/>
        </p:nvSpPr>
        <p:spPr>
          <a:xfrm>
            <a:off x="6096000" y="4220835"/>
            <a:ext cx="2940496" cy="470545"/>
          </a:xfrm>
          <a:prstGeom prst="wedgeRectCallout">
            <a:avLst>
              <a:gd name="adj1" fmla="val -1734"/>
              <a:gd name="adj2" fmla="val -903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9.context-based;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verb+object</a:t>
            </a:r>
            <a:r>
              <a:rPr lang="zh-CN" altLang="en-US" b="1" dirty="0" smtClean="0">
                <a:solidFill>
                  <a:srgbClr val="FF0000"/>
                </a:solidFill>
              </a:rPr>
              <a:t>动宾搭配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" grpId="0" animBg="1"/>
      <p:bldP spid="7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200" y="274320"/>
            <a:ext cx="8483600" cy="5852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    They set up camp — two</a:t>
            </a:r>
            <a:r>
              <a:rPr lang="en-US" altLang="zh-CN" b="1" u="sng" dirty="0" smtClean="0">
                <a:solidFill>
                  <a:srgbClr val="C00000"/>
                </a:solidFill>
                <a:sym typeface="+mn-ea"/>
              </a:rPr>
              <a:t> tents</a:t>
            </a:r>
            <a:r>
              <a:rPr lang="en-US" altLang="zh-CN" dirty="0" smtClean="0">
                <a:sym typeface="+mn-ea"/>
              </a:rPr>
              <a:t> , one for his </a:t>
            </a: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parents and one for himself and Jared. While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everyone else started </a:t>
            </a:r>
            <a:r>
              <a:rPr lang="en-US" altLang="zh-CN" b="1" u="sng" dirty="0" smtClean="0">
                <a:solidFill>
                  <a:srgbClr val="C00000"/>
                </a:solidFill>
                <a:sym typeface="+mn-ea"/>
              </a:rPr>
              <a:t>preparing</a:t>
            </a:r>
            <a:r>
              <a:rPr lang="en-US" altLang="zh-CN" dirty="0" smtClean="0">
                <a:sym typeface="+mn-ea"/>
              </a:rPr>
              <a:t> dinner, Grady, </a:t>
            </a: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looking for some place 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to cool down</a:t>
            </a:r>
            <a:r>
              <a:rPr lang="en-US" altLang="zh-CN" dirty="0" smtClean="0">
                <a:sym typeface="+mn-ea"/>
              </a:rPr>
              <a:t>, set off for the nearby 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stream</a:t>
            </a:r>
            <a:r>
              <a:rPr lang="en-US" altLang="zh-CN" dirty="0" smtClean="0">
                <a:sym typeface="+mn-ea"/>
              </a:rPr>
              <a:t>, which was deep enough to </a:t>
            </a:r>
            <a:r>
              <a:rPr lang="en-US" altLang="zh-CN" b="1" u="sng" dirty="0" smtClean="0">
                <a:solidFill>
                  <a:srgbClr val="C00000"/>
                </a:solidFill>
                <a:sym typeface="+mn-ea"/>
              </a:rPr>
              <a:t>swim</a:t>
            </a:r>
            <a:r>
              <a:rPr lang="en-US" altLang="zh-CN" dirty="0" smtClean="0">
                <a:sym typeface="+mn-ea"/>
              </a:rPr>
              <a:t> in.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9" name="矩形标注 8"/>
          <p:cNvSpPr/>
          <p:nvPr/>
        </p:nvSpPr>
        <p:spPr>
          <a:xfrm>
            <a:off x="3734435" y="2677795"/>
            <a:ext cx="2870200" cy="400050"/>
          </a:xfrm>
          <a:prstGeom prst="wedgeRectCallout">
            <a:avLst>
              <a:gd name="adj1" fmla="val -8628"/>
              <a:gd name="adj2" fmla="val -9031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12. 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context-based</a:t>
            </a:r>
            <a:endParaRPr lang="en-US" altLang="zh-CN" b="1" dirty="0"/>
          </a:p>
        </p:txBody>
      </p:sp>
      <p:sp>
        <p:nvSpPr>
          <p:cNvPr id="4" name="矩形标注 3"/>
          <p:cNvSpPr/>
          <p:nvPr/>
        </p:nvSpPr>
        <p:spPr>
          <a:xfrm>
            <a:off x="5021580" y="859790"/>
            <a:ext cx="1950720" cy="316865"/>
          </a:xfrm>
          <a:prstGeom prst="wedgeRectCallout">
            <a:avLst>
              <a:gd name="adj1" fmla="val -32226"/>
              <a:gd name="adj2" fmla="val -10269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11. context-based</a:t>
            </a:r>
            <a:r>
              <a:rPr lang="zh-CN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/>
              <a:t> </a:t>
            </a:r>
            <a:endParaRPr lang="en-US" altLang="zh-CN" b="1" dirty="0"/>
          </a:p>
        </p:txBody>
      </p:sp>
      <p:sp>
        <p:nvSpPr>
          <p:cNvPr id="6" name="矩形标注 5"/>
          <p:cNvSpPr/>
          <p:nvPr/>
        </p:nvSpPr>
        <p:spPr>
          <a:xfrm>
            <a:off x="2339752" y="4149080"/>
            <a:ext cx="2207260" cy="709295"/>
          </a:xfrm>
          <a:prstGeom prst="wedgeRectCallout">
            <a:avLst>
              <a:gd name="adj1" fmla="val -82249"/>
              <a:gd name="adj2" fmla="val 153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3. </a:t>
            </a:r>
            <a:r>
              <a:rPr lang="en-US" b="1" dirty="0" err="1">
                <a:solidFill>
                  <a:srgbClr val="C00000"/>
                </a:solidFill>
              </a:rPr>
              <a:t>verb+object</a:t>
            </a:r>
            <a:r>
              <a:rPr lang="en-US" altLang="zh-CN" b="1" dirty="0">
                <a:solidFill>
                  <a:srgbClr val="C00000"/>
                </a:solidFill>
              </a:rPr>
              <a:t> ; </a:t>
            </a:r>
            <a:endParaRPr lang="en-US" altLang="zh-CN" b="1" dirty="0">
              <a:solidFill>
                <a:srgbClr val="C00000"/>
              </a:solidFill>
            </a:endParaRPr>
          </a:p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context-based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4" grpId="1" animBg="1"/>
      <p:bldP spid="6" grpId="0" bldLvl="0" animBg="1"/>
      <p:bldP spid="6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标注 10"/>
          <p:cNvSpPr/>
          <p:nvPr/>
        </p:nvSpPr>
        <p:spPr>
          <a:xfrm>
            <a:off x="4187825" y="836713"/>
            <a:ext cx="2162175" cy="500598"/>
          </a:xfrm>
          <a:prstGeom prst="wedgeRectCallout">
            <a:avLst>
              <a:gd name="adj1" fmla="val -43715"/>
              <a:gd name="adj2" fmla="val 113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15. </a:t>
            </a:r>
            <a:r>
              <a:rPr lang="en-US" b="1" dirty="0" smtClean="0">
                <a:solidFill>
                  <a:srgbClr val="FF0000"/>
                </a:solidFill>
              </a:rPr>
              <a:t>context-based</a:t>
            </a:r>
            <a:endParaRPr lang="en-US" altLang="zh-CN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3685" y="443865"/>
            <a:ext cx="8427085" cy="5682615"/>
          </a:xfrm>
        </p:spPr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    As he </a:t>
            </a:r>
            <a:r>
              <a:rPr lang="en-US" altLang="zh-CN" b="1" u="sng" dirty="0" smtClean="0">
                <a:solidFill>
                  <a:srgbClr val="C00000"/>
                </a:solidFill>
                <a:sym typeface="+mn-ea"/>
              </a:rPr>
              <a:t>neared</a:t>
            </a:r>
            <a:r>
              <a:rPr lang="en-US" altLang="zh-CN" dirty="0" smtClean="0">
                <a:sym typeface="+mn-ea"/>
              </a:rPr>
              <a:t> the stream, something caught his</a:t>
            </a: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 eye. There was a/an </a:t>
            </a:r>
            <a:r>
              <a:rPr lang="en-US" altLang="zh-CN" b="1" u="sng" dirty="0" smtClean="0">
                <a:solidFill>
                  <a:srgbClr val="C00000"/>
                </a:solidFill>
                <a:sym typeface="+mn-ea"/>
              </a:rPr>
              <a:t>adorable</a:t>
            </a:r>
            <a:r>
              <a:rPr lang="en-US" altLang="zh-CN" dirty="0" smtClean="0">
                <a:sym typeface="+mn-ea"/>
              </a:rPr>
              <a:t> black bear cub — no more than two feet tall 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with a lovely face</a:t>
            </a:r>
            <a:r>
              <a:rPr lang="en-US" altLang="zh-CN" dirty="0" smtClean="0">
                <a:sym typeface="+mn-ea"/>
              </a:rPr>
              <a:t>. It was 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playing </a:t>
            </a:r>
            <a:r>
              <a:rPr lang="en-US" altLang="zh-CN" b="1" u="sng" dirty="0" smtClean="0">
                <a:solidFill>
                  <a:srgbClr val="C00000"/>
                </a:solidFill>
                <a:sym typeface="+mn-ea"/>
              </a:rPr>
              <a:t>joyfully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at the water’s edge, </a:t>
            </a:r>
            <a:r>
              <a:rPr lang="en-US" altLang="zh-CN" b="1" u="sng" dirty="0" smtClean="0">
                <a:solidFill>
                  <a:srgbClr val="C00000"/>
                </a:solidFill>
                <a:sym typeface="+mn-ea"/>
              </a:rPr>
              <a:t>ignoring</a:t>
            </a:r>
            <a:r>
              <a:rPr lang="en-US" altLang="zh-CN" dirty="0" smtClean="0">
                <a:sym typeface="+mn-ea"/>
              </a:rPr>
              <a:t> its </a:t>
            </a: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surroundings. Grady 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moved closer </a:t>
            </a:r>
            <a:r>
              <a:rPr lang="en-US" altLang="zh-CN" dirty="0" smtClean="0">
                <a:sym typeface="+mn-ea"/>
              </a:rPr>
              <a:t>to get a </a:t>
            </a:r>
            <a:r>
              <a:rPr lang="en-US" altLang="zh-CN" b="1" u="sng" dirty="0" smtClean="0">
                <a:solidFill>
                  <a:srgbClr val="C00000"/>
                </a:solidFill>
                <a:sym typeface="+mn-ea"/>
              </a:rPr>
              <a:t>better</a:t>
            </a:r>
            <a:r>
              <a:rPr lang="en-US" altLang="zh-CN" dirty="0" smtClean="0">
                <a:sym typeface="+mn-ea"/>
              </a:rPr>
              <a:t> look. Then Grady heard a sound 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behind </a:t>
            </a:r>
            <a:r>
              <a:rPr lang="en-US" altLang="zh-CN" dirty="0" smtClean="0">
                <a:sym typeface="+mn-ea"/>
              </a:rPr>
              <a:t>him.     </a:t>
            </a: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endParaRPr lang="en-US" altLang="zh-CN" dirty="0" smtClean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He </a:t>
            </a:r>
            <a:r>
              <a:rPr lang="en-US" altLang="zh-CN" b="1" u="sng" dirty="0" smtClean="0">
                <a:solidFill>
                  <a:srgbClr val="C00000"/>
                </a:solidFill>
                <a:sym typeface="+mn-ea"/>
              </a:rPr>
              <a:t>remembered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 his father </a:t>
            </a:r>
            <a:r>
              <a:rPr lang="en-US" altLang="zh-CN" dirty="0" smtClean="0">
                <a:sym typeface="+mn-ea"/>
              </a:rPr>
              <a:t>saying that bear cubs 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would never be</a:t>
            </a:r>
            <a:r>
              <a:rPr lang="en-US" altLang="zh-CN" b="1" u="sng" dirty="0" smtClean="0">
                <a:solidFill>
                  <a:srgbClr val="C00000"/>
                </a:solidFill>
                <a:sym typeface="+mn-ea"/>
              </a:rPr>
              <a:t> alone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. Then he turned around and saw 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the cub’s mother </a:t>
            </a:r>
            <a:r>
              <a:rPr lang="en-US" altLang="zh-CN" dirty="0" smtClean="0">
                <a:sym typeface="+mn-ea"/>
              </a:rPr>
              <a:t>moving swiftly towards him ...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3" name="矩形标注 12"/>
          <p:cNvSpPr/>
          <p:nvPr/>
        </p:nvSpPr>
        <p:spPr>
          <a:xfrm>
            <a:off x="741680" y="3933056"/>
            <a:ext cx="2119630" cy="442595"/>
          </a:xfrm>
          <a:prstGeom prst="wedgeRectCallout">
            <a:avLst>
              <a:gd name="adj1" fmla="val -10905"/>
              <a:gd name="adj2" fmla="val 75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19. context-based</a:t>
            </a:r>
            <a:r>
              <a:rPr lang="zh-CN" altLang="zh-CN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14" name="矩形标注 13"/>
          <p:cNvSpPr/>
          <p:nvPr/>
        </p:nvSpPr>
        <p:spPr>
          <a:xfrm>
            <a:off x="6001385" y="3782060"/>
            <a:ext cx="2415540" cy="640080"/>
          </a:xfrm>
          <a:prstGeom prst="wedgeRectCallout">
            <a:avLst>
              <a:gd name="adj1" fmla="val -17902"/>
              <a:gd name="adj2" fmla="val -778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18. context-based </a:t>
            </a:r>
            <a:r>
              <a:rPr lang="zh-CN" altLang="zh-CN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12" name="矩形标注 11"/>
          <p:cNvSpPr/>
          <p:nvPr/>
        </p:nvSpPr>
        <p:spPr>
          <a:xfrm>
            <a:off x="1820679" y="5800090"/>
            <a:ext cx="2247265" cy="326390"/>
          </a:xfrm>
          <a:prstGeom prst="wedgeRectCallout">
            <a:avLst>
              <a:gd name="adj1" fmla="val -30022"/>
              <a:gd name="adj2" fmla="val -20252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20. context-based</a:t>
            </a:r>
            <a:endParaRPr lang="en-US" altLang="zh-CN" b="1"/>
          </a:p>
        </p:txBody>
      </p:sp>
      <p:sp>
        <p:nvSpPr>
          <p:cNvPr id="15" name="矩形标注 14"/>
          <p:cNvSpPr/>
          <p:nvPr/>
        </p:nvSpPr>
        <p:spPr>
          <a:xfrm>
            <a:off x="1419860" y="1035685"/>
            <a:ext cx="2232660" cy="301625"/>
          </a:xfrm>
          <a:prstGeom prst="wedgeRectCallout">
            <a:avLst>
              <a:gd name="adj1" fmla="val -20822"/>
              <a:gd name="adj2" fmla="val -1106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14. context-based</a:t>
            </a:r>
            <a:r>
              <a:rPr lang="en-US" altLang="zh-CN" b="1" dirty="0"/>
              <a:t> </a:t>
            </a:r>
            <a:endParaRPr lang="en-US" altLang="zh-CN" b="1" dirty="0"/>
          </a:p>
        </p:txBody>
      </p:sp>
      <p:sp>
        <p:nvSpPr>
          <p:cNvPr id="4" name="矩形标注 3"/>
          <p:cNvSpPr/>
          <p:nvPr/>
        </p:nvSpPr>
        <p:spPr>
          <a:xfrm>
            <a:off x="741680" y="2708920"/>
            <a:ext cx="1993265" cy="295275"/>
          </a:xfrm>
          <a:prstGeom prst="wedgeRectCallout">
            <a:avLst>
              <a:gd name="adj1" fmla="val -21707"/>
              <a:gd name="adj2" fmla="val -931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16. context-based </a:t>
            </a:r>
            <a:r>
              <a:rPr lang="zh-CN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/>
              <a:t> </a:t>
            </a:r>
            <a:endParaRPr lang="en-US" altLang="zh-CN" b="1" dirty="0"/>
          </a:p>
        </p:txBody>
      </p:sp>
      <p:sp>
        <p:nvSpPr>
          <p:cNvPr id="5" name="矩形标注 4"/>
          <p:cNvSpPr/>
          <p:nvPr/>
        </p:nvSpPr>
        <p:spPr>
          <a:xfrm>
            <a:off x="5083810" y="2686685"/>
            <a:ext cx="2049145" cy="295275"/>
          </a:xfrm>
          <a:prstGeom prst="wedgeRectCallout">
            <a:avLst>
              <a:gd name="adj1" fmla="val -23070"/>
              <a:gd name="adj2" fmla="val -8318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17. context-based </a:t>
            </a:r>
            <a:r>
              <a:rPr lang="zh-CN" altLang="zh-CN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ldLvl="0" animBg="1"/>
      <p:bldP spid="11" grpId="0" animBg="1"/>
      <p:bldP spid="12" grpId="0" animBg="1"/>
      <p:bldP spid="15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520" y="580390"/>
            <a:ext cx="8916670" cy="452628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i="1" dirty="0" smtClean="0"/>
              <a:t>Apply these strategies to finish the 2019 Cloze Test.</a:t>
            </a:r>
            <a:endParaRPr lang="en-US" altLang="zh-CN" b="1" i="1" dirty="0" smtClean="0"/>
          </a:p>
          <a:p>
            <a:pPr marL="0" indent="0">
              <a:buNone/>
            </a:pPr>
            <a:r>
              <a:rPr lang="en-US" altLang="zh-CN" b="1" i="1" dirty="0" smtClean="0"/>
              <a:t> </a:t>
            </a:r>
            <a:endParaRPr lang="zh-CN" altLang="en-US" b="1" i="1" dirty="0"/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38735" y="1600200"/>
            <a:ext cx="9102090" cy="4526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 context-based </a:t>
            </a:r>
            <a:r>
              <a:rPr lang="zh-CN" altLang="en-US" dirty="0"/>
              <a:t>联系上下文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2.  the </a:t>
            </a:r>
            <a:r>
              <a:rPr lang="en-US" altLang="zh-CN" i="1" dirty="0">
                <a:solidFill>
                  <a:srgbClr val="C00000"/>
                </a:solidFill>
              </a:rPr>
              <a:t>and</a:t>
            </a:r>
            <a:r>
              <a:rPr lang="en-US" altLang="zh-CN" dirty="0"/>
              <a:t> phrase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en-US" altLang="zh-CN" sz="2400" dirty="0" err="1"/>
              <a:t>verb+object</a:t>
            </a:r>
            <a:r>
              <a:rPr lang="en-US" altLang="zh-CN" sz="2400" dirty="0"/>
              <a:t> </a:t>
            </a:r>
            <a:r>
              <a:rPr lang="zh-CN" altLang="en-US" sz="2400" dirty="0"/>
              <a:t>动宾搭配</a:t>
            </a:r>
            <a:r>
              <a:rPr lang="en-US" altLang="zh-CN" sz="2400" dirty="0"/>
              <a:t>; subject.+verb</a:t>
            </a:r>
            <a:r>
              <a:rPr lang="zh-CN" altLang="en-US" sz="2400" dirty="0"/>
              <a:t>（</a:t>
            </a:r>
            <a:r>
              <a:rPr lang="en-US" altLang="zh-CN" sz="2400" dirty="0"/>
              <a:t>+object </a:t>
            </a:r>
            <a:r>
              <a:rPr lang="zh-CN" altLang="en-US" sz="2400" dirty="0"/>
              <a:t>）</a:t>
            </a:r>
            <a:r>
              <a:rPr lang="zh-CN" altLang="en-US" sz="2400" dirty="0"/>
              <a:t>主谓（宾）搭配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dirty="0"/>
              <a:t>4. pronoun </a:t>
            </a:r>
            <a:r>
              <a:rPr lang="zh-CN" altLang="en-US" dirty="0"/>
              <a:t>代词指代什么</a:t>
            </a:r>
            <a:r>
              <a:rPr lang="zh-CN" altLang="en-US" dirty="0" smtClean="0"/>
              <a:t>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5. logical relationship</a:t>
            </a:r>
            <a:r>
              <a:rPr lang="zh-CN" altLang="en-US" dirty="0"/>
              <a:t>（</a:t>
            </a:r>
            <a:r>
              <a:rPr lang="en-US" altLang="zh-CN" dirty="0"/>
              <a:t>further explanation</a:t>
            </a:r>
            <a:r>
              <a:rPr lang="zh-CN" altLang="en-US" dirty="0"/>
              <a:t>，</a:t>
            </a:r>
            <a:r>
              <a:rPr lang="en-US" altLang="zh-CN" dirty="0" err="1"/>
              <a:t>conclusion</a:t>
            </a:r>
            <a:r>
              <a:rPr lang="zh-CN" altLang="en-US" dirty="0"/>
              <a:t>，</a:t>
            </a:r>
            <a:r>
              <a:rPr lang="en-US" altLang="zh-CN" dirty="0"/>
              <a:t>transition</a:t>
            </a:r>
            <a:r>
              <a:rPr lang="zh-CN" altLang="en-US" dirty="0"/>
              <a:t>，</a:t>
            </a:r>
            <a:r>
              <a:rPr lang="en-US" altLang="zh-CN" dirty="0"/>
              <a:t>etc.</a:t>
            </a:r>
            <a:r>
              <a:rPr lang="zh-CN" altLang="en-US" dirty="0"/>
              <a:t>）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6. </a:t>
            </a:r>
            <a:r>
              <a:rPr dirty="0">
                <a:sym typeface="+mn-ea"/>
              </a:rPr>
              <a:t>the beginning of a sentence or </a:t>
            </a:r>
            <a:r>
              <a:rPr lang="en-US" dirty="0">
                <a:sym typeface="+mn-ea"/>
              </a:rPr>
              <a:t>a </a:t>
            </a:r>
            <a:r>
              <a:rPr dirty="0">
                <a:sym typeface="+mn-ea"/>
              </a:rPr>
              <a:t>paragraph (段首句或者句子开头的挖空）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9725" y="899160"/>
            <a:ext cx="8481060" cy="6487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   Every </a:t>
            </a:r>
            <a:r>
              <a:rPr lang="en-US" altLang="zh-CN" dirty="0"/>
              <a:t>year about </a:t>
            </a:r>
            <a:r>
              <a:rPr lang="en-US" altLang="zh-CN" dirty="0">
                <a:solidFill>
                  <a:srgbClr val="FF0000"/>
                </a:solidFill>
              </a:rPr>
              <a:t>40,000 people attempt to climb </a:t>
            </a:r>
            <a:r>
              <a:rPr lang="en-US" altLang="zh-CN" dirty="0"/>
              <a:t>Kilimanjaro, the highest mountain in Africa. </a:t>
            </a:r>
            <a:r>
              <a:rPr lang="en-US" altLang="zh-CN" dirty="0">
                <a:solidFill>
                  <a:srgbClr val="FF0000"/>
                </a:solidFill>
              </a:rPr>
              <a:t>They</a:t>
            </a:r>
            <a:r>
              <a:rPr lang="en-US" altLang="zh-CN" dirty="0"/>
              <a:t> </a:t>
            </a:r>
            <a:r>
              <a:rPr lang="en-US" altLang="zh-CN" u="sng" dirty="0"/>
              <a:t>        </a:t>
            </a:r>
            <a:r>
              <a:rPr lang="en-US" altLang="zh-CN" dirty="0"/>
              <a:t> with</a:t>
            </a:r>
            <a:r>
              <a:rPr lang="en-US" altLang="zh-CN" dirty="0">
                <a:solidFill>
                  <a:srgbClr val="FF0000"/>
                </a:solidFill>
              </a:rPr>
              <a:t> them lots of waste. </a:t>
            </a:r>
            <a:r>
              <a:rPr lang="en-US" altLang="zh-CN" dirty="0"/>
              <a:t>The </a:t>
            </a:r>
            <a:r>
              <a:rPr lang="en-US" altLang="zh-CN" u="sng" dirty="0"/>
              <a:t>         </a:t>
            </a:r>
            <a:r>
              <a:rPr lang="en-US" altLang="zh-CN" dirty="0"/>
              <a:t>might </a:t>
            </a:r>
            <a:r>
              <a:rPr lang="en-US" altLang="zh-CN" dirty="0">
                <a:solidFill>
                  <a:srgbClr val="FF0000"/>
                </a:solidFill>
              </a:rPr>
              <a:t>damage </a:t>
            </a:r>
            <a:r>
              <a:rPr lang="en-US" altLang="zh-CN" dirty="0"/>
              <a:t>the beauty of the place. </a:t>
            </a:r>
            <a:r>
              <a:rPr lang="en-US" altLang="zh-CN" dirty="0">
                <a:solidFill>
                  <a:srgbClr val="FF0000"/>
                </a:solidFill>
              </a:rPr>
              <a:t>The glaciers</a:t>
            </a:r>
            <a:r>
              <a:rPr lang="zh-CN" altLang="zh-CN" dirty="0">
                <a:solidFill>
                  <a:srgbClr val="FF0000"/>
                </a:solidFill>
              </a:rPr>
              <a:t>（冰川）</a:t>
            </a:r>
            <a:r>
              <a:rPr lang="en-US" altLang="zh-CN" dirty="0">
                <a:solidFill>
                  <a:srgbClr val="FF0000"/>
                </a:solidFill>
              </a:rPr>
              <a:t>are disappearing</a:t>
            </a:r>
            <a:r>
              <a:rPr lang="en-US" altLang="zh-CN" dirty="0"/>
              <a:t>, changing the </a:t>
            </a:r>
            <a:r>
              <a:rPr lang="en-US" altLang="zh-CN" u="sng" dirty="0"/>
              <a:t>             </a:t>
            </a:r>
            <a:r>
              <a:rPr lang="en-US" altLang="zh-CN" dirty="0"/>
              <a:t>of Kilimanjaro.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    Hearing these stories, I’m </a:t>
            </a:r>
            <a:r>
              <a:rPr lang="en-US" altLang="zh-CN" u="sng" dirty="0"/>
              <a:t>   4     </a:t>
            </a:r>
            <a:r>
              <a:rPr lang="en-US" altLang="zh-CN" dirty="0"/>
              <a:t> about the place </a:t>
            </a:r>
            <a:r>
              <a:rPr lang="zh-CN" altLang="zh-CN" dirty="0"/>
              <a:t>— </a:t>
            </a:r>
            <a:r>
              <a:rPr lang="en-US" altLang="zh-CN" dirty="0"/>
              <a:t>other destinations are described as </a:t>
            </a:r>
            <a:r>
              <a:rPr lang="zh-CN" altLang="zh-CN" dirty="0"/>
              <a:t>＂</a:t>
            </a:r>
            <a:r>
              <a:rPr lang="en-US" altLang="zh-CN" dirty="0">
                <a:solidFill>
                  <a:srgbClr val="FF0000"/>
                </a:solidFill>
              </a:rPr>
              <a:t>purer</a:t>
            </a:r>
            <a:r>
              <a:rPr lang="zh-CN" altLang="zh-CN" dirty="0"/>
              <a:t>＂ </a:t>
            </a:r>
            <a:r>
              <a:rPr lang="en-US" altLang="zh-CN" dirty="0"/>
              <a:t>natural experiences.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  </a:t>
            </a:r>
            <a:endParaRPr lang="zh-CN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467360" y="3875405"/>
            <a:ext cx="3244850" cy="4603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context-based; pronoun</a:t>
            </a:r>
            <a:endParaRPr lang="en-US" altLang="zh-CN" sz="2400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360" y="6022340"/>
            <a:ext cx="3762375" cy="4603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 undecided, uncertain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：</a:t>
            </a:r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4</a:t>
            </a:r>
            <a:endParaRPr lang="en-US" altLang="zh-CN" sz="2400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7295" y="1936115"/>
            <a:ext cx="1108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bring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6085" y="1851660"/>
            <a:ext cx="1108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crowds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32880" y="2468880"/>
            <a:ext cx="565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604635" y="2899410"/>
            <a:ext cx="974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face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54240" y="2468880"/>
            <a:ext cx="1566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847090" y="253365"/>
            <a:ext cx="5236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讲解</a:t>
            </a:r>
            <a:r>
              <a:rPr lang="en-US" altLang="zh-CN" sz="2800" b="1">
                <a:solidFill>
                  <a:srgbClr val="FF0000"/>
                </a:solidFill>
              </a:rPr>
              <a:t>3</a:t>
            </a:r>
            <a:r>
              <a:rPr lang="zh-CN" altLang="en-US" sz="2800" b="1">
                <a:solidFill>
                  <a:srgbClr val="FF0000"/>
                </a:solidFill>
              </a:rPr>
              <a:t>：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2019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年全国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卷完型填空 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bldLvl="0" animBg="1"/>
      <p:bldP spid="5" grpId="1" animBg="1"/>
      <p:bldP spid="6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6230" y="725805"/>
            <a:ext cx="8511540" cy="540067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  <a:sym typeface="+mn-ea"/>
              </a:rPr>
              <a:t>    However, </a:t>
            </a:r>
            <a:r>
              <a:rPr lang="en-US" altLang="zh-CN" dirty="0">
                <a:sym typeface="+mn-ea"/>
              </a:rPr>
              <a:t>I soon </a:t>
            </a:r>
            <a:r>
              <a:rPr lang="en-US" altLang="zh-CN" u="sng" dirty="0">
                <a:sym typeface="+mn-ea"/>
              </a:rPr>
              <a:t>            </a:t>
            </a:r>
            <a:r>
              <a:rPr lang="en-US" altLang="zh-CN" dirty="0">
                <a:sym typeface="+mn-ea"/>
              </a:rPr>
              <a:t> that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much has changed </a:t>
            </a:r>
            <a:r>
              <a:rPr lang="en-US" altLang="zh-CN" dirty="0">
                <a:sym typeface="+mn-ea"/>
              </a:rPr>
              <a:t>since the days of disturbing reports of </a:t>
            </a:r>
            <a:r>
              <a:rPr lang="en-US" altLang="zh-CN" u="sng" dirty="0">
                <a:sym typeface="+mn-ea"/>
              </a:rPr>
              <a:t>        </a:t>
            </a:r>
            <a:r>
              <a:rPr lang="en-US" altLang="zh-CN" dirty="0">
                <a:sym typeface="+mn-ea"/>
              </a:rPr>
              <a:t> among</a:t>
            </a:r>
            <a:r>
              <a:rPr lang="en-US" altLang="zh-CN" dirty="0">
                <a:solidFill>
                  <a:srgbClr val="C00000"/>
                </a:solidFill>
                <a:sym typeface="+mn-ea"/>
              </a:rPr>
              <a:t> tons of rubbish</a:t>
            </a:r>
            <a:r>
              <a:rPr lang="en-US" altLang="zh-CN" dirty="0">
                <a:sym typeface="+mn-ea"/>
              </a:rPr>
              <a:t>. I find a </a:t>
            </a:r>
            <a:r>
              <a:rPr lang="en-US" altLang="zh-CN" u="sng" dirty="0">
                <a:sym typeface="+mn-ea"/>
              </a:rPr>
              <a:t>       </a:t>
            </a:r>
            <a:r>
              <a:rPr lang="en-US" altLang="zh-CN" dirty="0">
                <a:sym typeface="+mn-ea"/>
              </a:rPr>
              <a:t> mountain, with toilets at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camps</a:t>
            </a:r>
            <a:r>
              <a:rPr lang="en-US" altLang="zh-CN" dirty="0">
                <a:sym typeface="+mn-ea"/>
              </a:rPr>
              <a:t> and along the paths. The environmental challenges are </a:t>
            </a:r>
            <a:r>
              <a:rPr lang="en-US" altLang="zh-CN" u="sng" dirty="0">
                <a:sym typeface="+mn-ea"/>
              </a:rPr>
              <a:t>                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>
                <a:solidFill>
                  <a:srgbClr val="C00000"/>
                </a:solidFill>
                <a:sym typeface="+mn-ea"/>
              </a:rPr>
              <a:t>but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the efforts </a:t>
            </a:r>
            <a:r>
              <a:rPr lang="en-US" altLang="zh-CN" dirty="0">
                <a:sym typeface="+mn-ea"/>
              </a:rPr>
              <a:t>made by the Tanzania National Park Authority seem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to be </a:t>
            </a:r>
            <a:r>
              <a:rPr lang="en-US" altLang="zh-CN" u="sng" dirty="0">
                <a:solidFill>
                  <a:srgbClr val="FF0000"/>
                </a:solidFill>
                <a:sym typeface="+mn-ea"/>
              </a:rPr>
              <a:t>         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.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endParaRPr lang="zh-CN" altLang="zh-CN" dirty="0">
              <a:solidFill>
                <a:srgbClr val="FF0000"/>
              </a:solidFill>
            </a:endParaRPr>
          </a:p>
          <a:p>
            <a:endParaRPr lang="zh-CN" altLang="zh-CN" dirty="0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9905" y="4321175"/>
            <a:ext cx="4481195" cy="11988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       context-based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；</a:t>
            </a:r>
            <a:endParaRPr lang="zh-CN" altLang="en-US" sz="2400" b="1" dirty="0">
              <a:solidFill>
                <a:srgbClr val="C00000"/>
              </a:solidFill>
              <a:sym typeface="+mn-ea"/>
            </a:endParaRPr>
          </a:p>
          <a:p>
            <a:pPr algn="l"/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subject +verb (pay off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的用法）</a:t>
            </a:r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;</a:t>
            </a:r>
            <a:endParaRPr lang="zh-CN" altLang="en-US" sz="2400" b="1" dirty="0">
              <a:solidFill>
                <a:srgbClr val="C00000"/>
              </a:solidFill>
              <a:sym typeface="+mn-ea"/>
            </a:endParaRPr>
          </a:p>
          <a:p>
            <a:pPr algn="l"/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       </a:t>
            </a:r>
            <a:r>
              <a:rPr lang="en-US" sz="2400" b="1" dirty="0">
                <a:solidFill>
                  <a:srgbClr val="C00000"/>
                </a:solidFill>
                <a:sym typeface="+mn-ea"/>
              </a:rPr>
              <a:t>transition</a:t>
            </a:r>
            <a:endParaRPr lang="en-US" sz="2400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95345" y="824865"/>
            <a:ext cx="1600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discover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08445" y="1320800"/>
            <a:ext cx="1566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camps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91330" y="1819910"/>
            <a:ext cx="1566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clean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93180" y="2468880"/>
            <a:ext cx="156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805430" y="2755900"/>
            <a:ext cx="1566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signicifant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1990" y="3724910"/>
            <a:ext cx="2162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  paying off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/>
      <p:bldP spid="12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380" y="330835"/>
            <a:ext cx="8780145" cy="6430010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altLang="zh-CN" sz="2800" dirty="0">
                <a:sym typeface="+mn-ea"/>
              </a:rPr>
              <a:t>     The best of a Kilimanjaro </a:t>
            </a:r>
            <a:r>
              <a:rPr lang="en-US" altLang="zh-CN" sz="2800" u="sng" dirty="0">
                <a:solidFill>
                  <a:schemeClr val="tx1"/>
                </a:solidFill>
                <a:sym typeface="+mn-ea"/>
              </a:rPr>
              <a:t>                      </a:t>
            </a:r>
            <a:r>
              <a:rPr lang="en-US" altLang="zh-CN" sz="2800" dirty="0">
                <a:sym typeface="+mn-ea"/>
              </a:rPr>
              <a:t>, in my opinion,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isn’t reaching the top</a:t>
            </a:r>
            <a:r>
              <a:rPr lang="en-US" altLang="zh-CN" sz="2800" dirty="0">
                <a:sym typeface="+mn-ea"/>
              </a:rPr>
              <a:t>. Mountains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are </a:t>
            </a:r>
            <a:r>
              <a:rPr lang="en-US" altLang="zh-CN" sz="2800" u="sng" dirty="0">
                <a:solidFill>
                  <a:schemeClr val="tx1"/>
                </a:solidFill>
                <a:sym typeface="+mn-ea"/>
              </a:rPr>
              <a:t>               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 as </a:t>
            </a:r>
            <a:r>
              <a:rPr lang="en-US" altLang="zh-CN" sz="2800" dirty="0">
                <a:sym typeface="+mn-ea"/>
              </a:rPr>
              <a:t>spiritual places by many cultures. </a:t>
            </a:r>
            <a:r>
              <a:rPr lang="en-US" altLang="zh-CN" sz="2800" dirty="0">
                <a:solidFill>
                  <a:srgbClr val="C00000"/>
                </a:solidFill>
                <a:sym typeface="+mn-ea"/>
              </a:rPr>
              <a:t>This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800" u="sng" dirty="0">
                <a:solidFill>
                  <a:schemeClr val="tx1"/>
                </a:solidFill>
                <a:sym typeface="+mn-ea"/>
              </a:rPr>
              <a:t>         </a:t>
            </a:r>
            <a:r>
              <a:rPr lang="en-US" altLang="zh-CN" sz="2800" dirty="0">
                <a:sym typeface="+mn-ea"/>
              </a:rPr>
              <a:t> is especially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evident</a:t>
            </a:r>
            <a:r>
              <a:rPr lang="en-US" altLang="zh-CN" sz="2800" dirty="0">
                <a:sym typeface="+mn-ea"/>
              </a:rPr>
              <a:t> on Kilimanjaro as </a:t>
            </a:r>
            <a:r>
              <a:rPr lang="en-US" altLang="zh-CN" sz="2800" u="sng" dirty="0">
                <a:sym typeface="+mn-ea"/>
              </a:rPr>
              <a:t>              </a:t>
            </a:r>
            <a:endParaRPr lang="en-US" altLang="zh-CN" sz="2800" u="sng" dirty="0">
              <a:sym typeface="+mn-ea"/>
            </a:endParaRPr>
          </a:p>
          <a:p>
            <a:pPr marL="0" indent="0">
              <a:buNone/>
            </a:pPr>
            <a:r>
              <a:rPr lang="en-US" altLang="zh-CN" sz="2800" u="sng" dirty="0">
                <a:sym typeface="+mn-ea"/>
              </a:rPr>
              <a:t>           </a:t>
            </a:r>
            <a:r>
              <a:rPr lang="en-US" altLang="zh-CN" sz="2800" u="sng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 go through five ecosystems</a:t>
            </a:r>
            <a:r>
              <a:rPr lang="zh-CN" altLang="zh-CN" sz="2800" dirty="0">
                <a:sym typeface="+mn-ea"/>
              </a:rPr>
              <a:t>（生态系统）</a:t>
            </a:r>
            <a:r>
              <a:rPr lang="en-US" altLang="zh-CN" sz="2800" dirty="0">
                <a:sym typeface="+mn-ea"/>
              </a:rPr>
              <a:t>in the space of a few kilometers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. At the base </a:t>
            </a:r>
            <a:r>
              <a:rPr lang="en-US" altLang="zh-CN" sz="2800" dirty="0">
                <a:sym typeface="+mn-ea"/>
              </a:rPr>
              <a:t>is a rainforest. It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ends abruptly </a:t>
            </a:r>
            <a:r>
              <a:rPr lang="en-US" altLang="zh-CN" sz="2800" dirty="0">
                <a:sym typeface="+mn-ea"/>
              </a:rPr>
              <a:t>at </a:t>
            </a:r>
            <a:endParaRPr lang="en-US" altLang="zh-CN" sz="2800" dirty="0">
              <a:sym typeface="+mn-ea"/>
            </a:endParaRPr>
          </a:p>
          <a:p>
            <a:pPr marL="0" indent="0">
              <a:buNone/>
            </a:pPr>
            <a:r>
              <a:rPr lang="en-US" altLang="zh-CN" sz="2800" dirty="0">
                <a:sym typeface="+mn-ea"/>
              </a:rPr>
              <a:t>3, 000 meters, </a:t>
            </a:r>
            <a:r>
              <a:rPr lang="en-US" altLang="zh-CN" sz="2800" u="sng" dirty="0">
                <a:sym typeface="+mn-ea"/>
              </a:rPr>
              <a:t>                                  </a:t>
            </a:r>
            <a:r>
              <a:rPr lang="en-US" altLang="zh-CN" sz="2800" dirty="0">
                <a:sym typeface="+mn-ea"/>
              </a:rPr>
              <a:t> lands of low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growing plants</a:t>
            </a:r>
            <a:r>
              <a:rPr lang="en-US" altLang="zh-CN" sz="2800" dirty="0">
                <a:sym typeface="+mn-ea"/>
              </a:rPr>
              <a:t>.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Further up</a:t>
            </a:r>
            <a:r>
              <a:rPr lang="en-US" altLang="zh-CN" sz="2800" dirty="0">
                <a:sym typeface="+mn-ea"/>
              </a:rPr>
              <a:t>, the weather </a:t>
            </a:r>
            <a:r>
              <a:rPr lang="en-US" altLang="zh-CN" sz="2800" u="sng" dirty="0">
                <a:sym typeface="+mn-ea"/>
              </a:rPr>
              <a:t>               </a:t>
            </a:r>
            <a:r>
              <a:rPr lang="en-US" altLang="zh-CN" sz="2800" dirty="0">
                <a:sym typeface="+mn-ea"/>
              </a:rPr>
              <a:t> </a:t>
            </a:r>
            <a:r>
              <a:rPr lang="zh-CN" altLang="zh-CN" sz="2800" dirty="0">
                <a:solidFill>
                  <a:schemeClr val="tx1"/>
                </a:solidFill>
                <a:sym typeface="+mn-ea"/>
              </a:rPr>
              <a:t>— 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low clouds envelop the mountainsides,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dirty="0">
                <a:sym typeface="+mn-ea"/>
              </a:rPr>
              <a:t>which are covered with thick grass. I </a:t>
            </a:r>
            <a:r>
              <a:rPr lang="en-US" altLang="zh-CN" sz="2800" u="sng" dirty="0">
                <a:sym typeface="+mn-ea"/>
              </a:rPr>
              <a:t>                  </a:t>
            </a:r>
            <a:r>
              <a:rPr lang="en-US" altLang="zh-CN" sz="2800" u="sng" dirty="0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 twelve shades of green </a:t>
            </a:r>
            <a:r>
              <a:rPr lang="en-US" altLang="zh-CN" sz="2800" dirty="0">
                <a:sym typeface="+mn-ea"/>
              </a:rPr>
              <a:t>from where I stand. 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Above 4, 000 meters </a:t>
            </a:r>
            <a:r>
              <a:rPr lang="en-US" altLang="zh-CN" sz="2800" dirty="0">
                <a:sym typeface="+mn-ea"/>
              </a:rPr>
              <a:t>is the highland </a:t>
            </a:r>
            <a:r>
              <a:rPr lang="en-US" altLang="zh-CN" sz="2800" u="sng" dirty="0">
                <a:sym typeface="+mn-ea"/>
              </a:rPr>
              <a:t>            </a:t>
            </a:r>
            <a:r>
              <a:rPr lang="en-US" altLang="zh-CN" sz="2800" dirty="0">
                <a:sym typeface="+mn-ea"/>
              </a:rPr>
              <a:t>: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gravel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（砾石）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, stones and rocks. </a:t>
            </a:r>
            <a:r>
              <a:rPr lang="en-US" altLang="zh-CN" sz="2800" u="sng" dirty="0">
                <a:solidFill>
                  <a:srgbClr val="FF0000"/>
                </a:solidFill>
                <a:sym typeface="+mn-ea"/>
              </a:rPr>
              <a:t>             </a:t>
            </a:r>
            <a:r>
              <a:rPr lang="en-US" altLang="zh-CN" sz="2800" u="sng" dirty="0">
                <a:sym typeface="+mn-ea"/>
              </a:rPr>
              <a:t> </a:t>
            </a:r>
            <a:r>
              <a:rPr lang="en-US" altLang="zh-CN" sz="2800" dirty="0">
                <a:sym typeface="+mn-ea"/>
              </a:rPr>
              <a:t> you climb into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an arctic-like zone </a:t>
            </a:r>
            <a:r>
              <a:rPr lang="en-US" altLang="zh-CN" sz="2800" dirty="0">
                <a:sym typeface="+mn-ea"/>
              </a:rPr>
              <a:t>with </a:t>
            </a:r>
            <a:r>
              <a:rPr lang="en-US" altLang="zh-CN" sz="2800" u="sng" dirty="0">
                <a:sym typeface="+mn-ea"/>
              </a:rPr>
              <a:t> </a:t>
            </a:r>
            <a:r>
              <a:rPr lang="en-US" altLang="zh-CN" sz="2800" u="sng" dirty="0">
                <a:solidFill>
                  <a:srgbClr val="FF0000"/>
                </a:solidFill>
                <a:sym typeface="+mn-ea"/>
              </a:rPr>
              <a:t>                 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 snow 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and the glaciers that may soon disappear.</a:t>
            </a:r>
            <a:r>
              <a:rPr lang="en-US" altLang="zh-CN" sz="2800" dirty="0">
                <a:sym typeface="+mn-ea"/>
              </a:rPr>
              <a:t>   </a:t>
            </a:r>
            <a:endParaRPr lang="en-US" altLang="zh-CN" sz="2800" dirty="0">
              <a:sym typeface="+mn-ea"/>
            </a:endParaRPr>
          </a:p>
          <a:p>
            <a:pPr marL="0" indent="0">
              <a:buNone/>
            </a:pPr>
            <a:endParaRPr lang="en-US" altLang="zh-CN" sz="2800" dirty="0">
              <a:sym typeface="+mn-ea"/>
            </a:endParaRPr>
          </a:p>
          <a:p>
            <a:pPr marL="0" indent="0">
              <a:buNone/>
            </a:pPr>
            <a:endParaRPr lang="en-US" altLang="zh-CN" sz="2800" dirty="0">
              <a:sym typeface="+mn-ea"/>
            </a:endParaRPr>
          </a:p>
          <a:p>
            <a:pPr marL="0" indent="0">
              <a:buNone/>
            </a:pPr>
            <a:r>
              <a:rPr lang="en-US" altLang="zh-CN" sz="2800" dirty="0">
                <a:sym typeface="+mn-ea"/>
              </a:rPr>
              <a:t>     Does Kilimanjaro </a:t>
            </a:r>
            <a:r>
              <a:rPr lang="en-US" altLang="zh-CN" sz="2800" u="sng" dirty="0">
                <a:sym typeface="+mn-ea"/>
              </a:rPr>
              <a:t>           </a:t>
            </a:r>
            <a:r>
              <a:rPr lang="en-US" altLang="zh-CN" sz="2800" dirty="0">
                <a:sym typeface="+mn-ea"/>
              </a:rPr>
              <a:t> its reputation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as a</a:t>
            </a: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crowded</a:t>
            </a:r>
            <a:r>
              <a:rPr lang="en-US" altLang="zh-CN" sz="2800" dirty="0">
                <a:sym typeface="+mn-ea"/>
              </a:rPr>
              <a:t> mountain with lines of tourists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ruining</a:t>
            </a:r>
            <a:r>
              <a:rPr lang="en-US" altLang="zh-CN" sz="2800" dirty="0">
                <a:sym typeface="+mn-ea"/>
              </a:rPr>
              <a:t> the atmosphere of peace?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 I found the opposite to be true</a:t>
            </a: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.  </a:t>
            </a:r>
            <a:endParaRPr lang="zh-CN" altLang="zh-CN" sz="2800" dirty="0">
              <a:solidFill>
                <a:schemeClr val="tx1"/>
              </a:solidFill>
            </a:endParaRPr>
          </a:p>
          <a:p>
            <a:endParaRPr lang="zh-CN" altLang="zh-CN" sz="280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1130" y="4633595"/>
            <a:ext cx="7595870" cy="645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C00000"/>
                </a:solidFill>
                <a:sym typeface="+mn-ea"/>
              </a:rPr>
              <a:t>subject+verb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主谓搭配；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pronoun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；</a:t>
            </a:r>
            <a:endParaRPr lang="zh-CN" altLang="en-US" b="1" dirty="0">
              <a:solidFill>
                <a:srgbClr val="C00000"/>
              </a:solidFill>
              <a:sym typeface="+mn-ea"/>
            </a:endParaRPr>
          </a:p>
          <a:p>
            <a:pPr algn="l"/>
            <a:r>
              <a:rPr lang="en-US" altLang="zh-CN" b="1" dirty="0">
                <a:solidFill>
                  <a:srgbClr val="C00000"/>
                </a:solidFill>
                <a:sym typeface="+mn-ea"/>
              </a:rPr>
              <a:t>context-based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；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verb+object </a:t>
            </a:r>
            <a:r>
              <a:rPr lang="zh-CN" altLang="zh-CN" b="1" dirty="0">
                <a:solidFill>
                  <a:srgbClr val="C00000"/>
                </a:solidFill>
                <a:sym typeface="+mn-ea"/>
              </a:rPr>
              <a:t>动宾搭配；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logical relationship</a:t>
            </a:r>
            <a:endParaRPr lang="en-US" altLang="zh-CN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20390" y="6216015"/>
            <a:ext cx="3497580" cy="645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context-based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；</a:t>
            </a:r>
            <a:endParaRPr lang="zh-CN" altLang="en-US" b="1" dirty="0">
              <a:solidFill>
                <a:srgbClr val="C00000"/>
              </a:solidFill>
              <a:sym typeface="+mn-ea"/>
            </a:endParaRPr>
          </a:p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 conslusion (echo para 1 &amp; 2) 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08755" y="3308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experience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3270" y="72961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regarded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39720" y="1026160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view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2725" y="1424940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climbers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74900" y="2110105"/>
            <a:ext cx="2172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giving way to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94735" y="2468880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changes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69505" y="282765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count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16125" y="3473450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desert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41260" y="3473450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Finally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54240" y="2468880"/>
            <a:ext cx="156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300345" y="381571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permanent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60675" y="5466080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deserve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 bldLvl="0" animBg="1"/>
      <p:bldP spid="4" grpId="1" animBg="1"/>
      <p:bldP spid="1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6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Count the Strategies Applied </a:t>
            </a:r>
            <a:br>
              <a:rPr lang="en-US" altLang="zh-CN" dirty="0" smtClean="0"/>
            </a:br>
            <a:r>
              <a:rPr lang="en-US" altLang="zh-CN" dirty="0" smtClean="0"/>
              <a:t>in the above three passages</a:t>
            </a:r>
            <a:endParaRPr lang="en-US" altLang="zh-CN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66370" y="1290955"/>
          <a:ext cx="8670290" cy="492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585"/>
                <a:gridCol w="1328420"/>
                <a:gridCol w="1149985"/>
                <a:gridCol w="1441450"/>
                <a:gridCol w="1115060"/>
                <a:gridCol w="2383790"/>
              </a:tblGrid>
              <a:tr h="228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1. context-based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/>
                        <a:t> 联系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/>
                        <a:t>上下文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2.  the </a:t>
                      </a:r>
                      <a:r>
                        <a:rPr lang="zh-CN" altLang="en-US" sz="1800" i="1">
                          <a:solidFill>
                            <a:srgbClr val="C00000"/>
                          </a:solidFill>
                          <a:sym typeface="+mn-ea"/>
                        </a:rPr>
                        <a:t>and </a:t>
                      </a:r>
                      <a:r>
                        <a:rPr lang="zh-CN" altLang="en-US" sz="1800">
                          <a:sym typeface="+mn-ea"/>
                        </a:rPr>
                        <a:t>phrase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3. 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v</a:t>
                      </a:r>
                      <a:r>
                        <a:rPr lang="en-US" altLang="zh-CN" sz="1800">
                          <a:sym typeface="+mn-ea"/>
                        </a:rPr>
                        <a:t>.</a:t>
                      </a:r>
                      <a:r>
                        <a:rPr lang="zh-CN" altLang="en-US" sz="1800">
                          <a:sym typeface="+mn-ea"/>
                        </a:rPr>
                        <a:t>+o</a:t>
                      </a:r>
                      <a:r>
                        <a:rPr lang="en-US" altLang="zh-CN" sz="1800">
                          <a:sym typeface="+mn-ea"/>
                        </a:rPr>
                        <a:t>.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(</a:t>
                      </a:r>
                      <a:r>
                        <a:rPr lang="zh-CN" altLang="en-US" sz="1800">
                          <a:sym typeface="+mn-ea"/>
                        </a:rPr>
                        <a:t>动宾搭配</a:t>
                      </a:r>
                      <a:r>
                        <a:rPr lang="en-US" altLang="zh-CN" sz="1800">
                          <a:sym typeface="+mn-ea"/>
                        </a:rPr>
                        <a:t>)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800" dirty="0" err="1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s.+v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.</a:t>
                      </a:r>
                      <a:endParaRPr lang="en-US" altLang="zh-CN" sz="180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(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主谓搭配）</a:t>
                      </a:r>
                      <a:endParaRPr lang="zh-CN" altLang="en-US" sz="180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s.+v.+o.</a:t>
                      </a:r>
                      <a:endParaRPr lang="en-US" altLang="zh-CN" sz="180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(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主谓宾搭配）</a:t>
                      </a:r>
                      <a:endParaRPr lang="zh-CN" altLang="en-US" sz="1800" dirty="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4. pronoun （代词指代什么？）</a:t>
                      </a:r>
                      <a:endParaRPr lang="zh-CN" altLang="en-US" sz="1800" dirty="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180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5. logical relationshi</a:t>
                      </a:r>
                      <a:r>
                        <a:rPr lang="en-US" altLang="zh-CN" sz="1800" dirty="0">
                          <a:sym typeface="+mn-ea"/>
                        </a:rPr>
                        <a:t>p</a:t>
                      </a:r>
                      <a:r>
                        <a:rPr lang="zh-CN" altLang="en-US" sz="1800" dirty="0">
                          <a:sym typeface="+mn-ea"/>
                        </a:rPr>
                        <a:t>（further explanation，</a:t>
                      </a:r>
                      <a:r>
                        <a:rPr lang="zh-CN" altLang="en-US" sz="1800" dirty="0" smtClean="0">
                          <a:sym typeface="+mn-ea"/>
                        </a:rPr>
                        <a:t>con</a:t>
                      </a:r>
                      <a:r>
                        <a:rPr lang="en-US" altLang="zh-CN" sz="1800" dirty="0" smtClean="0">
                          <a:sym typeface="+mn-ea"/>
                        </a:rPr>
                        <a:t>c</a:t>
                      </a:r>
                      <a:r>
                        <a:rPr lang="zh-CN" altLang="en-US" sz="1800" dirty="0" smtClean="0">
                          <a:sym typeface="+mn-ea"/>
                        </a:rPr>
                        <a:t>lusion</a:t>
                      </a:r>
                      <a:r>
                        <a:rPr lang="zh-CN" altLang="en-US" sz="1800" dirty="0">
                          <a:sym typeface="+mn-ea"/>
                        </a:rPr>
                        <a:t>，</a:t>
                      </a:r>
                      <a:r>
                        <a:rPr lang="en-US" altLang="zh-CN" sz="1800" dirty="0">
                          <a:sym typeface="+mn-ea"/>
                        </a:rPr>
                        <a:t>transition</a:t>
                      </a:r>
                      <a:r>
                        <a:rPr lang="zh-CN" altLang="en-US" sz="1800" dirty="0">
                          <a:sym typeface="+mn-ea"/>
                        </a:rPr>
                        <a:t>，</a:t>
                      </a:r>
                      <a:r>
                        <a:rPr lang="en-US" altLang="zh-CN" sz="1800" dirty="0">
                          <a:sym typeface="+mn-ea"/>
                        </a:rPr>
                        <a:t>sequence</a:t>
                      </a:r>
                      <a:r>
                        <a:rPr lang="zh-CN" altLang="en-US" sz="1800" dirty="0">
                          <a:sym typeface="+mn-ea"/>
                        </a:rPr>
                        <a:t>，</a:t>
                      </a:r>
                      <a:r>
                        <a:rPr lang="zh-CN" altLang="en-US" sz="1800" dirty="0">
                          <a:sym typeface="+mn-ea"/>
                        </a:rPr>
                        <a:t>etc.）</a:t>
                      </a:r>
                      <a:endParaRPr lang="zh-CN" altLang="en-US" sz="1800" dirty="0">
                        <a:sym typeface="+mn-ea"/>
                      </a:endParaRPr>
                    </a:p>
                  </a:txBody>
                  <a:tcPr/>
                </a:tc>
              </a:tr>
              <a:tr h="8794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2019</a:t>
                      </a:r>
                      <a:r>
                        <a:rPr lang="zh-CN" altLang="en-US"/>
                        <a:t>年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高考题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dirty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en-US" altLang="zh-CN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/>
                        <a:t>0</a:t>
                      </a:r>
                      <a:endParaRPr lang="en-US" altLang="zh-CN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b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sz="3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/>
                        <a:t>3</a:t>
                      </a:r>
                      <a:endParaRPr lang="en-US" altLang="zh-CN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altLang="zh-CN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01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2018</a:t>
                      </a:r>
                      <a:r>
                        <a:rPr lang="zh-CN" altLang="en-US"/>
                        <a:t>年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市调研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en-US" altLang="zh-CN" sz="3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/>
                        <a:t>0</a:t>
                      </a:r>
                      <a:endParaRPr lang="en-US" altLang="zh-CN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b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altLang="zh-CN" sz="3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/>
                        <a:t>1</a:t>
                      </a:r>
                      <a:endParaRPr lang="en-US" altLang="zh-CN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sz="3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01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2019</a:t>
                      </a:r>
                      <a:r>
                        <a:rPr lang="zh-CN" altLang="en-US"/>
                        <a:t>年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市调研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rgbClr val="C00000"/>
                          </a:solidFill>
                        </a:rPr>
                        <a:t>13</a:t>
                      </a:r>
                      <a:endParaRPr lang="en-US" altLang="zh-CN" sz="3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/>
                        <a:t>2</a:t>
                      </a:r>
                      <a:endParaRPr lang="en-US" altLang="zh-CN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b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sz="3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/>
                        <a:t>1</a:t>
                      </a:r>
                      <a:endParaRPr lang="en-US" altLang="zh-CN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椭圆 2"/>
          <p:cNvSpPr/>
          <p:nvPr/>
        </p:nvSpPr>
        <p:spPr>
          <a:xfrm>
            <a:off x="1560369" y="3624451"/>
            <a:ext cx="936104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2188" y="3925888"/>
            <a:ext cx="6888162" cy="950912"/>
            <a:chOff x="0" y="0"/>
            <a:chExt cx="4339" cy="599"/>
          </a:xfrm>
        </p:grpSpPr>
        <p:pic>
          <p:nvPicPr>
            <p:cNvPr id="14398" name="矩形 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339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99" name="Text Box 4"/>
            <p:cNvSpPr txBox="1"/>
            <p:nvPr/>
          </p:nvSpPr>
          <p:spPr>
            <a:xfrm>
              <a:off x="4" y="5"/>
              <a:ext cx="4331" cy="5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262188" y="2992438"/>
            <a:ext cx="6888162" cy="946150"/>
            <a:chOff x="0" y="0"/>
            <a:chExt cx="4339" cy="596"/>
          </a:xfrm>
        </p:grpSpPr>
        <p:pic>
          <p:nvPicPr>
            <p:cNvPr id="14396" name="矩形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339" cy="5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97" name="Text Box 7"/>
            <p:cNvSpPr txBox="1"/>
            <p:nvPr/>
          </p:nvSpPr>
          <p:spPr>
            <a:xfrm>
              <a:off x="4" y="3"/>
              <a:ext cx="4331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2262188" y="2054225"/>
            <a:ext cx="6888162" cy="950913"/>
            <a:chOff x="0" y="0"/>
            <a:chExt cx="4339" cy="599"/>
          </a:xfrm>
        </p:grpSpPr>
        <p:pic>
          <p:nvPicPr>
            <p:cNvPr id="14394" name="矩形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339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95" name="Text Box 10"/>
            <p:cNvSpPr txBox="1"/>
            <p:nvPr/>
          </p:nvSpPr>
          <p:spPr>
            <a:xfrm>
              <a:off x="4" y="4"/>
              <a:ext cx="4331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2262188" y="1047750"/>
            <a:ext cx="6888162" cy="1019175"/>
            <a:chOff x="0" y="0"/>
            <a:chExt cx="4339" cy="642"/>
          </a:xfrm>
        </p:grpSpPr>
        <p:pic>
          <p:nvPicPr>
            <p:cNvPr id="14392" name="矩形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339" cy="6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93" name="Text Box 13"/>
            <p:cNvSpPr txBox="1"/>
            <p:nvPr/>
          </p:nvSpPr>
          <p:spPr>
            <a:xfrm>
              <a:off x="4" y="3"/>
              <a:ext cx="4331" cy="6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r"/>
              <a:endParaRPr lang="zh-CN" altLang="en-US" sz="1600" dirty="0">
                <a:solidFill>
                  <a:srgbClr val="1E1C1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103188" y="3976688"/>
            <a:ext cx="4903787" cy="1576387"/>
            <a:chOff x="0" y="0"/>
            <a:chExt cx="4937347" cy="1576482"/>
          </a:xfrm>
        </p:grpSpPr>
        <p:grpSp>
          <p:nvGrpSpPr>
            <p:cNvPr id="14381" name="Group 15"/>
            <p:cNvGrpSpPr/>
            <p:nvPr/>
          </p:nvGrpSpPr>
          <p:grpSpPr>
            <a:xfrm>
              <a:off x="0" y="0"/>
              <a:ext cx="4937347" cy="1576482"/>
              <a:chOff x="0" y="0"/>
              <a:chExt cx="4787900" cy="1528763"/>
            </a:xfrm>
          </p:grpSpPr>
          <p:grpSp>
            <p:nvGrpSpPr>
              <p:cNvPr id="14383" name="Group 16"/>
              <p:cNvGrpSpPr/>
              <p:nvPr/>
            </p:nvGrpSpPr>
            <p:grpSpPr>
              <a:xfrm>
                <a:off x="239027" y="-202533"/>
                <a:ext cx="4154431" cy="1016774"/>
                <a:chOff x="0" y="0"/>
                <a:chExt cx="4255008" cy="1048512"/>
              </a:xfrm>
            </p:grpSpPr>
            <p:pic>
              <p:nvPicPr>
                <p:cNvPr id="14390" name="Freeform 10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255008" cy="10485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91" name="Text Box 18"/>
                <p:cNvSpPr txBox="1"/>
                <p:nvPr/>
              </p:nvSpPr>
              <p:spPr>
                <a:xfrm>
                  <a:off x="242966" y="208855"/>
                  <a:ext cx="3777042" cy="5664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4384" name="Group 19"/>
              <p:cNvGrpSpPr/>
              <p:nvPr/>
            </p:nvGrpSpPr>
            <p:grpSpPr>
              <a:xfrm>
                <a:off x="-237125" y="341323"/>
                <a:ext cx="4737718" cy="1448312"/>
                <a:chOff x="0" y="0"/>
                <a:chExt cx="4852416" cy="1493520"/>
              </a:xfrm>
            </p:grpSpPr>
            <p:pic>
              <p:nvPicPr>
                <p:cNvPr id="14388" name="Freeform 1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4852416" cy="1493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89" name="Text Box 21"/>
                <p:cNvSpPr txBox="1"/>
                <p:nvPr/>
              </p:nvSpPr>
              <p:spPr>
                <a:xfrm>
                  <a:off x="242866" y="209532"/>
                  <a:ext cx="4372134" cy="10100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4385" name="Group 22"/>
              <p:cNvGrpSpPr/>
              <p:nvPr/>
            </p:nvGrpSpPr>
            <p:grpSpPr>
              <a:xfrm>
                <a:off x="3530432" y="-190710"/>
                <a:ext cx="1487977" cy="1986257"/>
                <a:chOff x="0" y="0"/>
                <a:chExt cx="1524000" cy="2048256"/>
              </a:xfrm>
            </p:grpSpPr>
            <p:pic>
              <p:nvPicPr>
                <p:cNvPr id="14386" name="Freeform 1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0"/>
                  <a:ext cx="1524000" cy="20482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87" name="Text Box 24"/>
                <p:cNvSpPr txBox="1"/>
                <p:nvPr/>
              </p:nvSpPr>
              <p:spPr>
                <a:xfrm>
                  <a:off x="242437" y="206485"/>
                  <a:ext cx="1045474" cy="15666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</p:grpSp>
        <p:sp>
          <p:nvSpPr>
            <p:cNvPr id="3097" name="Text Box 21"/>
            <p:cNvSpPr txBox="1">
              <a:spLocks noChangeArrowheads="1"/>
            </p:cNvSpPr>
            <p:nvPr/>
          </p:nvSpPr>
          <p:spPr bwMode="auto">
            <a:xfrm>
              <a:off x="802384" y="820969"/>
              <a:ext cx="2919412" cy="68203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003366"/>
              </a:outerShdw>
            </a:effectLst>
          </p:spPr>
          <p:txBody>
            <a:bodyPr>
              <a:spAutoFit/>
            </a:bodyPr>
            <a:lstStyle/>
            <a:p>
              <a:pPr marR="0" algn="ctr" defTabSz="914400" latinLnBrk="1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?</a:t>
              </a:r>
              <a:endParaRPr kumimoji="0" lang="en-US" sz="3200" b="1" kern="1200" cap="none" spc="0" normalizeH="0" baseline="0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627698" y="3004503"/>
            <a:ext cx="3686175" cy="1493837"/>
            <a:chOff x="0" y="0"/>
            <a:chExt cx="3686103" cy="1493274"/>
          </a:xfrm>
        </p:grpSpPr>
        <p:grpSp>
          <p:nvGrpSpPr>
            <p:cNvPr id="14370" name="Group 27"/>
            <p:cNvGrpSpPr/>
            <p:nvPr/>
          </p:nvGrpSpPr>
          <p:grpSpPr>
            <a:xfrm>
              <a:off x="0" y="0"/>
              <a:ext cx="3686103" cy="1493274"/>
              <a:chOff x="0" y="0"/>
              <a:chExt cx="3535363" cy="1330325"/>
            </a:xfrm>
          </p:grpSpPr>
          <p:grpSp>
            <p:nvGrpSpPr>
              <p:cNvPr id="14372" name="Group 28"/>
              <p:cNvGrpSpPr/>
              <p:nvPr/>
            </p:nvGrpSpPr>
            <p:grpSpPr>
              <a:xfrm>
                <a:off x="2436657" y="-185269"/>
                <a:ext cx="1327203" cy="1759577"/>
                <a:chOff x="0" y="0"/>
                <a:chExt cx="1383792" cy="1975104"/>
              </a:xfrm>
            </p:grpSpPr>
            <p:pic>
              <p:nvPicPr>
                <p:cNvPr id="14379" name="Freeform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0" y="0"/>
                  <a:ext cx="1383792" cy="19751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80" name="Text Box 30"/>
                <p:cNvSpPr txBox="1"/>
                <p:nvPr/>
              </p:nvSpPr>
              <p:spPr>
                <a:xfrm>
                  <a:off x="245130" y="207962"/>
                  <a:ext cx="900422" cy="149327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4373" name="Group 31"/>
              <p:cNvGrpSpPr/>
              <p:nvPr/>
            </p:nvGrpSpPr>
            <p:grpSpPr>
              <a:xfrm>
                <a:off x="226601" y="-174407"/>
                <a:ext cx="2935048" cy="787465"/>
                <a:chOff x="0" y="0"/>
                <a:chExt cx="3060192" cy="883920"/>
              </a:xfrm>
            </p:grpSpPr>
            <p:pic>
              <p:nvPicPr>
                <p:cNvPr id="14377" name="Freeform 1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0" y="0"/>
                  <a:ext cx="3060192" cy="883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78" name="Text Box 33"/>
                <p:cNvSpPr txBox="1"/>
                <p:nvPr/>
              </p:nvSpPr>
              <p:spPr>
                <a:xfrm>
                  <a:off x="243741" y="206461"/>
                  <a:ext cx="2577127" cy="4027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4374" name="Group 34"/>
              <p:cNvGrpSpPr/>
              <p:nvPr/>
            </p:nvGrpSpPr>
            <p:grpSpPr>
              <a:xfrm>
                <a:off x="-235289" y="173164"/>
                <a:ext cx="3642500" cy="1395714"/>
                <a:chOff x="0" y="0"/>
                <a:chExt cx="3797808" cy="1566672"/>
              </a:xfrm>
            </p:grpSpPr>
            <p:pic>
              <p:nvPicPr>
                <p:cNvPr id="14375" name="Freeform 1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0" y="0"/>
                  <a:ext cx="3797808" cy="1566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76" name="Text Box 36"/>
                <p:cNvSpPr txBox="1"/>
                <p:nvPr/>
              </p:nvSpPr>
              <p:spPr>
                <a:xfrm>
                  <a:off x="245321" y="208347"/>
                  <a:ext cx="3316996" cy="10816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</p:grpSp>
        <p:sp>
          <p:nvSpPr>
            <p:cNvPr id="3109" name="Text Box 22"/>
            <p:cNvSpPr txBox="1">
              <a:spLocks noChangeArrowheads="1"/>
            </p:cNvSpPr>
            <p:nvPr/>
          </p:nvSpPr>
          <p:spPr bwMode="auto">
            <a:xfrm>
              <a:off x="372457" y="615380"/>
              <a:ext cx="2792413" cy="68173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003366"/>
              </a:outerShdw>
            </a:effectLst>
          </p:spPr>
          <p:txBody>
            <a:bodyPr>
              <a:spAutoFit/>
            </a:bodyPr>
            <a:lstStyle/>
            <a:p>
              <a:pPr marR="0" algn="ctr" defTabSz="914400" latinLnBrk="1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?</a:t>
              </a:r>
              <a:endParaRPr kumimoji="0" lang="en-US" sz="3200" b="1" kern="1200" cap="none" spc="0" normalizeH="0" baseline="0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1795" y="72390"/>
            <a:ext cx="839406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i="1" dirty="0">
                <a:sym typeface="+mn-ea"/>
              </a:rPr>
              <a:t>Back to the </a:t>
            </a:r>
            <a:r>
              <a:rPr lang="en-US" altLang="zh-CN" sz="3200" b="1" i="1" dirty="0" smtClean="0">
                <a:sym typeface="+mn-ea"/>
              </a:rPr>
              <a:t>pyramid strategies in a Cloze Test…</a:t>
            </a:r>
            <a:endParaRPr lang="en-US" altLang="zh-CN" sz="3200" b="1" i="1" dirty="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536" y="4860449"/>
            <a:ext cx="394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uFillTx/>
              </a:rPr>
              <a:t>What </a:t>
            </a:r>
            <a:r>
              <a:rPr lang="en-US" altLang="zh-CN" sz="3200" dirty="0" smtClean="0">
                <a:solidFill>
                  <a:schemeClr val="tx1"/>
                </a:solidFill>
                <a:uFillTx/>
              </a:rPr>
              <a:t>is fundamental</a:t>
            </a:r>
            <a:r>
              <a:rPr lang="en-US" altLang="zh-CN" sz="3200" dirty="0">
                <a:solidFill>
                  <a:schemeClr val="tx1"/>
                </a:solidFill>
                <a:uFillTx/>
              </a:rPr>
              <a:t>?</a:t>
            </a:r>
            <a:endParaRPr lang="en-US" altLang="zh-CN" sz="3200" dirty="0">
              <a:solidFill>
                <a:schemeClr val="tx1"/>
              </a:solidFill>
              <a:uFillTx/>
            </a:endParaRPr>
          </a:p>
        </p:txBody>
      </p:sp>
      <p:sp>
        <p:nvSpPr>
          <p:cNvPr id="9" name="动作按钮: 帮助 8"/>
          <p:cNvSpPr/>
          <p:nvPr/>
        </p:nvSpPr>
        <p:spPr>
          <a:xfrm>
            <a:off x="4635961" y="4611045"/>
            <a:ext cx="1007745" cy="864235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12970" y="1188085"/>
            <a:ext cx="4468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>
                <a:sym typeface="+mn-ea"/>
              </a:rPr>
              <a:t>Are the above strategies </a:t>
            </a:r>
            <a:endParaRPr lang="en-US" altLang="zh-CN" sz="4000" dirty="0">
              <a:sym typeface="+mn-ea"/>
            </a:endParaRPr>
          </a:p>
          <a:p>
            <a:pPr algn="l"/>
            <a:r>
              <a:rPr lang="en-US" altLang="zh-CN" sz="4000" dirty="0" smtClean="0">
                <a:sym typeface="+mn-ea"/>
              </a:rPr>
              <a:t>fundamental</a:t>
            </a:r>
            <a:endParaRPr lang="en-US" altLang="zh-CN" sz="4000" dirty="0">
              <a:sym typeface="+mn-ea"/>
            </a:endParaRPr>
          </a:p>
          <a:p>
            <a:pPr algn="l"/>
            <a:r>
              <a:rPr lang="en-US" altLang="zh-CN" sz="4000" dirty="0">
                <a:sym typeface="+mn-ea"/>
              </a:rPr>
              <a:t> in a Cloze Test? </a:t>
            </a:r>
            <a:endParaRPr lang="en-US" altLang="zh-CN" sz="4000" dirty="0">
              <a:sym typeface="+mn-ea"/>
            </a:endParaRPr>
          </a:p>
        </p:txBody>
      </p:sp>
      <p:grpSp>
        <p:nvGrpSpPr>
          <p:cNvPr id="12" name="Group 38"/>
          <p:cNvGrpSpPr/>
          <p:nvPr/>
        </p:nvGrpSpPr>
        <p:grpSpPr>
          <a:xfrm>
            <a:off x="1137285" y="2135188"/>
            <a:ext cx="2532063" cy="1282700"/>
            <a:chOff x="0" y="0"/>
            <a:chExt cx="2532013" cy="1282536"/>
          </a:xfrm>
        </p:grpSpPr>
        <p:grpSp>
          <p:nvGrpSpPr>
            <p:cNvPr id="13" name="Group 39"/>
            <p:cNvGrpSpPr/>
            <p:nvPr/>
          </p:nvGrpSpPr>
          <p:grpSpPr>
            <a:xfrm>
              <a:off x="0" y="0"/>
              <a:ext cx="2532013" cy="1282536"/>
              <a:chOff x="0" y="0"/>
              <a:chExt cx="2309812" cy="1169987"/>
            </a:xfrm>
          </p:grpSpPr>
          <p:grpSp>
            <p:nvGrpSpPr>
              <p:cNvPr id="14" name="Group 40"/>
              <p:cNvGrpSpPr/>
              <p:nvPr/>
            </p:nvGrpSpPr>
            <p:grpSpPr>
              <a:xfrm>
                <a:off x="264476" y="-183158"/>
                <a:ext cx="1657189" cy="628398"/>
                <a:chOff x="0" y="0"/>
                <a:chExt cx="1816608" cy="688848"/>
              </a:xfrm>
            </p:grpSpPr>
            <p:pic>
              <p:nvPicPr>
                <p:cNvPr id="15" name="Freeform 1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0" y="0"/>
                  <a:ext cx="1816608" cy="6888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7" name="Text Box 42"/>
                <p:cNvSpPr txBox="1"/>
                <p:nvPr/>
              </p:nvSpPr>
              <p:spPr>
                <a:xfrm>
                  <a:off x="242588" y="209478"/>
                  <a:ext cx="1338225" cy="2053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8" name="Group 43"/>
              <p:cNvGrpSpPr/>
              <p:nvPr/>
            </p:nvGrpSpPr>
            <p:grpSpPr>
              <a:xfrm>
                <a:off x="-224895" y="357"/>
                <a:ext cx="2508027" cy="1418067"/>
                <a:chOff x="0" y="0"/>
                <a:chExt cx="2749296" cy="1554480"/>
              </a:xfrm>
            </p:grpSpPr>
            <p:pic>
              <p:nvPicPr>
                <p:cNvPr id="19" name="Freeform 1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0" y="0"/>
                  <a:ext cx="2749296" cy="15544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" name="Text Box 45"/>
                <p:cNvSpPr txBox="1"/>
                <p:nvPr/>
              </p:nvSpPr>
              <p:spPr>
                <a:xfrm>
                  <a:off x="246530" y="208434"/>
                  <a:ext cx="2267500" cy="10737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22" name="Group 46"/>
              <p:cNvGrpSpPr/>
              <p:nvPr/>
            </p:nvGrpSpPr>
            <p:grpSpPr>
              <a:xfrm>
                <a:off x="1354439" y="-188719"/>
                <a:ext cx="1173378" cy="1601581"/>
                <a:chOff x="0" y="0"/>
                <a:chExt cx="1286256" cy="1755648"/>
              </a:xfrm>
            </p:grpSpPr>
            <p:pic>
              <p:nvPicPr>
                <p:cNvPr id="23" name="Freeform 17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0" y="0"/>
                  <a:ext cx="1286256" cy="1755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" name="Text Box 48"/>
                <p:cNvSpPr txBox="1"/>
                <p:nvPr/>
              </p:nvSpPr>
              <p:spPr>
                <a:xfrm>
                  <a:off x="243299" y="206873"/>
                  <a:ext cx="803980" cy="12738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</p:grp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38886" y="480463"/>
              <a:ext cx="2249488" cy="58349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003366"/>
              </a:outerShdw>
            </a:effectLst>
          </p:spPr>
          <p:txBody>
            <a:bodyPr wrap="square">
              <a:spAutoFit/>
            </a:bodyPr>
            <a:lstStyle/>
            <a:p>
              <a:pPr marR="0" algn="ctr" defTabSz="914400" latinLnBrk="1"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?</a:t>
              </a:r>
              <a:endParaRPr kumimoji="0" lang="en-US" sz="3200" b="1" kern="1200" cap="none" spc="0" normalizeH="0" baseline="0" noProof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6" name="Group 50"/>
          <p:cNvGrpSpPr/>
          <p:nvPr/>
        </p:nvGrpSpPr>
        <p:grpSpPr>
          <a:xfrm>
            <a:off x="1621790" y="1135698"/>
            <a:ext cx="1400175" cy="1168400"/>
            <a:chOff x="0" y="0"/>
            <a:chExt cx="1399140" cy="1168466"/>
          </a:xfrm>
        </p:grpSpPr>
        <p:grpSp>
          <p:nvGrpSpPr>
            <p:cNvPr id="27" name="Group 51"/>
            <p:cNvGrpSpPr/>
            <p:nvPr/>
          </p:nvGrpSpPr>
          <p:grpSpPr>
            <a:xfrm>
              <a:off x="72150" y="0"/>
              <a:ext cx="1326990" cy="1168466"/>
              <a:chOff x="0" y="0"/>
              <a:chExt cx="1073150" cy="977900"/>
            </a:xfrm>
          </p:grpSpPr>
          <p:grpSp>
            <p:nvGrpSpPr>
              <p:cNvPr id="28" name="Group 52"/>
              <p:cNvGrpSpPr/>
              <p:nvPr/>
            </p:nvGrpSpPr>
            <p:grpSpPr>
              <a:xfrm>
                <a:off x="-194878" y="-172793"/>
                <a:ext cx="1370511" cy="1382587"/>
                <a:chOff x="0" y="0"/>
                <a:chExt cx="1694688" cy="1652016"/>
              </a:xfrm>
            </p:grpSpPr>
            <p:pic>
              <p:nvPicPr>
                <p:cNvPr id="29" name="Freeform 1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0" y="0"/>
                  <a:ext cx="1694688" cy="1652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" name="Text Box 54"/>
                <p:cNvSpPr txBox="1"/>
                <p:nvPr/>
              </p:nvSpPr>
              <p:spPr>
                <a:xfrm>
                  <a:off x="240974" y="206466"/>
                  <a:ext cx="1215099" cy="11684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31" name="Group 55"/>
              <p:cNvGrpSpPr/>
              <p:nvPr/>
            </p:nvGrpSpPr>
            <p:grpSpPr>
              <a:xfrm>
                <a:off x="273462" y="-172793"/>
                <a:ext cx="990909" cy="1377486"/>
                <a:chOff x="0" y="0"/>
                <a:chExt cx="1225296" cy="1645920"/>
              </a:xfrm>
            </p:grpSpPr>
            <p:pic>
              <p:nvPicPr>
                <p:cNvPr id="32" name="Freeform 2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0" y="0"/>
                  <a:ext cx="1225296" cy="1645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" name="Text Box 57"/>
                <p:cNvSpPr txBox="1"/>
                <p:nvPr/>
              </p:nvSpPr>
              <p:spPr>
                <a:xfrm>
                  <a:off x="240940" y="206466"/>
                  <a:ext cx="747904" cy="11627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</p:grp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0" y="550606"/>
              <a:ext cx="1335088" cy="58359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2700" dir="5400000" algn="ctr" rotWithShape="0">
                <a:srgbClr val="00336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marR="0" algn="ctr" defTabSz="914400" latinLnBrk="1"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?</a:t>
              </a:r>
              <a:endParaRPr kumimoji="0" lang="en-US" sz="3200" b="1" kern="1200" cap="none" spc="0" normalizeH="0" baseline="0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 bldLvl="0" animBg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201930" y="960755"/>
          <a:ext cx="782193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295"/>
                <a:gridCol w="1995805"/>
                <a:gridCol w="2480310"/>
                <a:gridCol w="1874520"/>
              </a:tblGrid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你的生词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zh-CN" altLang="en-US">
                          <a:solidFill>
                            <a:srgbClr val="C00000"/>
                          </a:solidFill>
                        </a:rPr>
                        <a:t>学过，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C00000"/>
                          </a:solidFill>
                        </a:rPr>
                        <a:t>但记不清意思）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真正的生词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  <a:sym typeface="+mn-ea"/>
                        </a:rPr>
                        <a:t>（不影响做题；</a:t>
                      </a:r>
                      <a:endParaRPr lang="zh-CN" altLang="en-US" sz="1800">
                        <a:solidFill>
                          <a:srgbClr val="C0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  <a:sym typeface="+mn-ea"/>
                        </a:rPr>
                        <a:t>可以大胆猜得出）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Difficult 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or Easy</a:t>
                      </a:r>
                      <a:endParaRPr lang="en-US" altLang="zh-CN"/>
                    </a:p>
                  </a:txBody>
                  <a:tcPr/>
                </a:tc>
              </a:tr>
              <a:tr h="1127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2019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高考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rgbClr val="C00000"/>
                          </a:solidFill>
                        </a:rPr>
                        <a:t>466 words</a:t>
                      </a:r>
                      <a:endParaRPr lang="en-US" altLang="zh-CN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 smtClean="0"/>
                        <a:t>22</a:t>
                      </a:r>
                      <a:endParaRPr lang="en-US" altLang="zh-CN" sz="2400" dirty="0"/>
                    </a:p>
                    <a:p>
                      <a:pPr algn="ctr">
                        <a:buNone/>
                      </a:pPr>
                      <a:r>
                        <a:rPr lang="en-US" altLang="zh-CN" sz="2400" dirty="0">
                          <a:solidFill>
                            <a:srgbClr val="C00000"/>
                          </a:solidFill>
                        </a:rPr>
                        <a:t>5%</a:t>
                      </a:r>
                      <a:endParaRPr lang="en-US" altLang="zh-CN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 smtClean="0"/>
                        <a:t>6</a:t>
                      </a:r>
                      <a:endParaRPr lang="en-US" altLang="zh-CN" sz="2400" dirty="0"/>
                    </a:p>
                    <a:p>
                      <a:pPr algn="ctr">
                        <a:buNone/>
                      </a:pPr>
                      <a:r>
                        <a:rPr lang="en-US" altLang="zh-CN" sz="2400" dirty="0">
                          <a:solidFill>
                            <a:srgbClr val="C00000"/>
                          </a:solidFill>
                        </a:rPr>
                        <a:t>1%</a:t>
                      </a:r>
                      <a:endParaRPr lang="en-US" altLang="zh-CN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Difficult</a:t>
                      </a:r>
                      <a:endParaRPr lang="en-US" altLang="zh-CN" sz="2400"/>
                    </a:p>
                  </a:txBody>
                  <a:tcPr/>
                </a:tc>
              </a:tr>
              <a:tr h="1076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2019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市调研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rgbClr val="C00000"/>
                          </a:solidFill>
                        </a:rPr>
                        <a:t>468 words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 smtClean="0"/>
                        <a:t>40</a:t>
                      </a:r>
                      <a:endParaRPr lang="en-US" altLang="zh-CN" sz="2400" dirty="0"/>
                    </a:p>
                    <a:p>
                      <a:pPr algn="ctr">
                        <a:buNone/>
                      </a:pPr>
                      <a:r>
                        <a:rPr lang="en-US" altLang="zh-CN" sz="2400" dirty="0">
                          <a:solidFill>
                            <a:srgbClr val="C00000"/>
                          </a:solidFill>
                        </a:rPr>
                        <a:t>8%</a:t>
                      </a:r>
                      <a:endParaRPr lang="en-US" altLang="zh-CN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 smtClean="0"/>
                        <a:t>7</a:t>
                      </a:r>
                      <a:endParaRPr lang="en-US" altLang="zh-CN" sz="2400" dirty="0"/>
                    </a:p>
                    <a:p>
                      <a:pPr algn="ctr">
                        <a:buNone/>
                      </a:pPr>
                      <a:r>
                        <a:rPr lang="en-US" altLang="zh-CN" sz="2400" dirty="0">
                          <a:solidFill>
                            <a:srgbClr val="C00000"/>
                          </a:solidFill>
                        </a:rPr>
                        <a:t>2%</a:t>
                      </a:r>
                      <a:endParaRPr lang="en-US" altLang="zh-CN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Difficult</a:t>
                      </a:r>
                      <a:endParaRPr lang="en-US" altLang="zh-CN" sz="2400"/>
                    </a:p>
                  </a:txBody>
                  <a:tcPr/>
                </a:tc>
              </a:tr>
              <a:tr h="1330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2018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市调研</a:t>
                      </a:r>
                      <a:endParaRPr lang="zh-CN" altLang="en-US" sz="2400"/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rgbClr val="C00000"/>
                          </a:solidFill>
                        </a:rPr>
                        <a:t>484 words</a:t>
                      </a:r>
                      <a:endParaRPr lang="en-US" altLang="zh-CN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 smtClean="0"/>
                        <a:t>12</a:t>
                      </a:r>
                      <a:endParaRPr lang="en-US" altLang="zh-CN" sz="2400" dirty="0"/>
                    </a:p>
                    <a:p>
                      <a:pPr algn="ctr">
                        <a:buNone/>
                      </a:pPr>
                      <a:r>
                        <a:rPr lang="en-US" altLang="zh-CN" sz="2400" dirty="0">
                          <a:solidFill>
                            <a:srgbClr val="C00000"/>
                          </a:solidFill>
                        </a:rPr>
                        <a:t>0.2%</a:t>
                      </a:r>
                      <a:endParaRPr lang="en-US" altLang="zh-CN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/>
                        <a:t>9</a:t>
                      </a:r>
                      <a:endParaRPr lang="en-US" altLang="zh-CN" sz="2400" dirty="0"/>
                    </a:p>
                    <a:p>
                      <a:pPr algn="ctr">
                        <a:buNone/>
                      </a:pPr>
                      <a:r>
                        <a:rPr lang="en-US" altLang="zh-CN" sz="2400" dirty="0">
                          <a:solidFill>
                            <a:srgbClr val="C00000"/>
                          </a:solidFill>
                        </a:rPr>
                        <a:t>2%</a:t>
                      </a:r>
                      <a:endParaRPr lang="en-US" altLang="zh-CN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Easy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83895" y="197485"/>
            <a:ext cx="7700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</a:rPr>
              <a:t>Based on the survey I conducted 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... </a:t>
            </a:r>
            <a:endParaRPr lang="en-US" altLang="zh-CN" sz="2800" b="1" i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2445" y="5461635"/>
            <a:ext cx="6906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400" b="1" i="1" dirty="0">
                <a:solidFill>
                  <a:srgbClr val="C00000"/>
                </a:solidFill>
              </a:rPr>
              <a:t>Sorry to show you a cruel fact... </a:t>
            </a:r>
            <a:endParaRPr lang="zh-CN" altLang="en-US" sz="2400" b="1" i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95736" y="1888692"/>
            <a:ext cx="936104" cy="2116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444208" y="1629053"/>
            <a:ext cx="1368152" cy="2268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39520" y="788670"/>
            <a:ext cx="7277100" cy="4951095"/>
          </a:xfrm>
        </p:spPr>
        <p:txBody>
          <a:bodyPr>
            <a:normAutofit fontScale="80000"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800" b="1">
                <a:solidFill>
                  <a:srgbClr val="FF0000"/>
                </a:solidFill>
              </a:rPr>
              <a:t>课前准备：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请打印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附件中的三份完型填空练习，</a:t>
            </a:r>
            <a:r>
              <a:rPr lang="zh-CN" altLang="en-US" sz="2800" b="1">
                <a:solidFill>
                  <a:srgbClr val="FF0000"/>
                </a:solidFill>
              </a:rPr>
              <a:t>并在</a:t>
            </a:r>
            <a:r>
              <a:rPr lang="zh-CN" altLang="en-US" sz="3200" b="1" u="sng">
                <a:solidFill>
                  <a:srgbClr val="FF0000"/>
                </a:solidFill>
              </a:rPr>
              <a:t>课前</a:t>
            </a:r>
            <a:r>
              <a:rPr lang="zh-CN" altLang="en-US" sz="2800" b="1">
                <a:solidFill>
                  <a:srgbClr val="FF0000"/>
                </a:solidFill>
              </a:rPr>
              <a:t>完成练习一和二。</a:t>
            </a:r>
            <a:endParaRPr lang="zh-CN" altLang="en-US" sz="2800"/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800" b="1">
                <a:solidFill>
                  <a:srgbClr val="FF0000"/>
                </a:solidFill>
              </a:rPr>
              <a:t>课程提纲：</a:t>
            </a:r>
            <a:endParaRPr lang="zh-CN" altLang="en-US" sz="2800"/>
          </a:p>
          <a:p>
            <a:r>
              <a:rPr lang="en-US" altLang="zh-CN" sz="2500"/>
              <a:t>1</a:t>
            </a:r>
            <a:r>
              <a:rPr lang="zh-CN" altLang="en-US" sz="2500"/>
              <a:t>、</a:t>
            </a:r>
            <a:r>
              <a:rPr lang="en-US" altLang="zh-CN" sz="2500"/>
              <a:t>“ </a:t>
            </a:r>
            <a:r>
              <a:rPr lang="zh-CN" altLang="en-US" sz="2500"/>
              <a:t>金字塔</a:t>
            </a:r>
            <a:r>
              <a:rPr lang="en-US" altLang="zh-CN" sz="2500"/>
              <a:t>”</a:t>
            </a:r>
            <a:r>
              <a:rPr lang="zh-CN" altLang="en-US" sz="2500"/>
              <a:t>式解题理论</a:t>
            </a:r>
            <a:endParaRPr lang="zh-CN" altLang="en-US" sz="2500"/>
          </a:p>
          <a:p>
            <a:r>
              <a:rPr lang="en-US" altLang="zh-CN" sz="2500"/>
              <a:t>2</a:t>
            </a:r>
            <a:r>
              <a:rPr lang="zh-CN" altLang="en-US" sz="2500"/>
              <a:t>、讲解练习一：</a:t>
            </a:r>
            <a:r>
              <a:rPr lang="en-US" altLang="zh-CN" sz="2500"/>
              <a:t>2019</a:t>
            </a:r>
            <a:r>
              <a:rPr lang="zh-CN" altLang="en-US" sz="2500"/>
              <a:t>年广州市调研考完型填空 </a:t>
            </a:r>
            <a:endParaRPr lang="zh-CN" altLang="en-US" sz="2500"/>
          </a:p>
          <a:p>
            <a:r>
              <a:rPr lang="zh-CN" altLang="en-US" sz="2500"/>
              <a:t>                  </a:t>
            </a:r>
            <a:r>
              <a:rPr lang="en-US" altLang="zh-CN" sz="2500"/>
              <a:t>Why study history</a:t>
            </a:r>
            <a:r>
              <a:rPr lang="zh-CN" altLang="en-US" sz="2500"/>
              <a:t>？</a:t>
            </a:r>
            <a:endParaRPr lang="zh-CN" altLang="en-US" sz="2500"/>
          </a:p>
          <a:p>
            <a:r>
              <a:rPr lang="en-US" altLang="zh-CN" sz="2500"/>
              <a:t>3</a:t>
            </a:r>
            <a:r>
              <a:rPr lang="zh-CN" altLang="en-US" sz="2500"/>
              <a:t>、讲解练习二：</a:t>
            </a:r>
            <a:r>
              <a:rPr lang="en-US" altLang="zh-CN" sz="2500"/>
              <a:t>2018</a:t>
            </a:r>
            <a:r>
              <a:rPr lang="zh-CN" altLang="en-US" sz="2500"/>
              <a:t>年广州市调研考完型填空</a:t>
            </a:r>
            <a:endParaRPr lang="zh-CN" altLang="en-US" sz="2500"/>
          </a:p>
          <a:p>
            <a:r>
              <a:rPr lang="en-US" altLang="zh-CN" sz="2500"/>
              <a:t>4</a:t>
            </a:r>
            <a:r>
              <a:rPr lang="zh-CN" altLang="en-US" sz="2500"/>
              <a:t>、讲解练习三：</a:t>
            </a:r>
            <a:r>
              <a:rPr lang="en-US" altLang="zh-CN" sz="2500"/>
              <a:t>2019</a:t>
            </a:r>
            <a:r>
              <a:rPr lang="zh-CN" altLang="en-US" sz="2500"/>
              <a:t>年全国</a:t>
            </a:r>
            <a:r>
              <a:rPr lang="en-US" altLang="zh-CN" sz="2500"/>
              <a:t>I</a:t>
            </a:r>
            <a:r>
              <a:rPr lang="zh-CN" altLang="en-US" sz="2500"/>
              <a:t>卷完型填空 </a:t>
            </a:r>
            <a:endParaRPr lang="zh-CN" altLang="en-US" sz="2500"/>
          </a:p>
          <a:p>
            <a:r>
              <a:rPr lang="en-US" altLang="zh-CN" sz="2500"/>
              <a:t>5</a:t>
            </a:r>
            <a:r>
              <a:rPr lang="zh-CN" altLang="en-US" sz="2500"/>
              <a:t>、小结：</a:t>
            </a:r>
            <a:r>
              <a:rPr lang="en-US" altLang="zh-CN" sz="2500"/>
              <a:t>”</a:t>
            </a:r>
            <a:r>
              <a:rPr lang="zh-CN" altLang="en-US" sz="2500"/>
              <a:t>金字塔</a:t>
            </a:r>
            <a:r>
              <a:rPr lang="en-US" altLang="zh-CN" sz="2500"/>
              <a:t>“</a:t>
            </a:r>
            <a:r>
              <a:rPr lang="zh-CN" altLang="en-US" sz="2500"/>
              <a:t>式的解题策略</a:t>
            </a:r>
            <a:r>
              <a:rPr lang="zh-CN" altLang="en-US" sz="2500">
                <a:sym typeface="+mn-ea"/>
              </a:rPr>
              <a:t>和解题步骤</a:t>
            </a:r>
            <a:endParaRPr lang="zh-CN" altLang="en-US" sz="2500">
              <a:sym typeface="+mn-ea"/>
            </a:endParaRPr>
          </a:p>
          <a:p>
            <a:endParaRPr lang="zh-CN" altLang="en-US" sz="25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38925" y="3773170"/>
            <a:ext cx="2505075" cy="30848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680" y="254000"/>
            <a:ext cx="90392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>
                <a:solidFill>
                  <a:srgbClr val="C00000"/>
                </a:solidFill>
              </a:rPr>
              <a:t>Here comes the conclusion:</a:t>
            </a:r>
            <a:endParaRPr lang="en-US" altLang="zh-CN" sz="4800"/>
          </a:p>
          <a:p>
            <a:r>
              <a:rPr lang="en-US" altLang="zh-CN" sz="4800"/>
              <a:t>Whether you can get a higher mark in a Cloze test </a:t>
            </a:r>
            <a:r>
              <a:rPr lang="en-US" altLang="zh-CN" sz="4800">
                <a:solidFill>
                  <a:srgbClr val="C00000"/>
                </a:solidFill>
              </a:rPr>
              <a:t>mainly depends on</a:t>
            </a:r>
            <a:r>
              <a:rPr lang="en-US" altLang="zh-CN" sz="4800"/>
              <a:t> ...</a:t>
            </a:r>
            <a:endParaRPr lang="en-US" altLang="zh-CN" sz="4800"/>
          </a:p>
        </p:txBody>
      </p:sp>
      <p:sp>
        <p:nvSpPr>
          <p:cNvPr id="3" name="矩形 2"/>
          <p:cNvSpPr/>
          <p:nvPr/>
        </p:nvSpPr>
        <p:spPr>
          <a:xfrm>
            <a:off x="1486535" y="2988945"/>
            <a:ext cx="6000115" cy="14452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800" b="1"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Vocabulary </a:t>
            </a:r>
            <a:endParaRPr lang="en-US" altLang="zh-CN" sz="8800" b="1"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笑脸 3"/>
          <p:cNvSpPr/>
          <p:nvPr/>
        </p:nvSpPr>
        <p:spPr>
          <a:xfrm>
            <a:off x="241300" y="2990215"/>
            <a:ext cx="1378585" cy="1446530"/>
          </a:xfrm>
          <a:prstGeom prst="smileyFac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笑脸 4"/>
          <p:cNvSpPr/>
          <p:nvPr/>
        </p:nvSpPr>
        <p:spPr>
          <a:xfrm>
            <a:off x="7240270" y="2990215"/>
            <a:ext cx="1378585" cy="1446530"/>
          </a:xfrm>
          <a:prstGeom prst="smileyFac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2188" y="3925888"/>
            <a:ext cx="6888162" cy="950912"/>
            <a:chOff x="0" y="0"/>
            <a:chExt cx="4339" cy="599"/>
          </a:xfrm>
        </p:grpSpPr>
        <p:pic>
          <p:nvPicPr>
            <p:cNvPr id="14398" name="矩形 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339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99" name="Text Box 4"/>
            <p:cNvSpPr txBox="1"/>
            <p:nvPr/>
          </p:nvSpPr>
          <p:spPr>
            <a:xfrm>
              <a:off x="4" y="5"/>
              <a:ext cx="4331" cy="5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262188" y="2992438"/>
            <a:ext cx="7621587" cy="958850"/>
            <a:chOff x="0" y="0"/>
            <a:chExt cx="4801" cy="604"/>
          </a:xfrm>
        </p:grpSpPr>
        <p:pic>
          <p:nvPicPr>
            <p:cNvPr id="14396" name="矩形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339" cy="5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97" name="Text Box 7"/>
            <p:cNvSpPr txBox="1"/>
            <p:nvPr/>
          </p:nvSpPr>
          <p:spPr>
            <a:xfrm>
              <a:off x="470" y="14"/>
              <a:ext cx="4331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Calibri" panose="020F0502020204030204" charset="0"/>
                </a:rPr>
                <a:t>rather than your feelings, thoughts or</a:t>
              </a:r>
              <a:endParaRPr lang="en-US" altLang="zh-CN" b="1" dirty="0">
                <a:solidFill>
                  <a:srgbClr val="C00000"/>
                </a:solidFill>
                <a:latin typeface="Calibri" panose="020F0502020204030204" charset="0"/>
              </a:endParaRPr>
            </a:p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Calibri" panose="020F0502020204030204" charset="0"/>
                </a:rPr>
                <a:t>       imagination; </a:t>
              </a:r>
              <a:r>
                <a:rPr lang="en-US" altLang="zh-CN" b="1" dirty="0" smtClean="0">
                  <a:solidFill>
                    <a:srgbClr val="C00000"/>
                  </a:solidFill>
                  <a:latin typeface="Calibri" panose="020F0502020204030204" charset="0"/>
                </a:rPr>
                <a:t>not just focus </a:t>
              </a:r>
              <a:r>
                <a:rPr lang="en-US" altLang="zh-CN" b="1" dirty="0">
                  <a:solidFill>
                    <a:srgbClr val="C00000"/>
                  </a:solidFill>
                  <a:latin typeface="Calibri" panose="020F0502020204030204" charset="0"/>
                </a:rPr>
                <a:t>too much on the blank</a:t>
              </a:r>
              <a:endParaRPr lang="en-US" altLang="zh-CN" b="1" dirty="0">
                <a:solidFill>
                  <a:srgbClr val="C00000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2262188" y="2054225"/>
            <a:ext cx="6888162" cy="960438"/>
            <a:chOff x="0" y="0"/>
            <a:chExt cx="4339" cy="605"/>
          </a:xfrm>
        </p:grpSpPr>
        <p:pic>
          <p:nvPicPr>
            <p:cNvPr id="14394" name="矩形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339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95" name="Text Box 10"/>
            <p:cNvSpPr txBox="1"/>
            <p:nvPr/>
          </p:nvSpPr>
          <p:spPr>
            <a:xfrm>
              <a:off x="724" y="15"/>
              <a:ext cx="3611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C00000"/>
                  </a:solidFill>
                  <a:sym typeface="+mn-ea"/>
                </a:rPr>
                <a:t> the </a:t>
              </a:r>
              <a:r>
                <a:rPr lang="zh-CN" altLang="en-US" sz="2400" b="1" i="1">
                  <a:solidFill>
                    <a:srgbClr val="C00000"/>
                  </a:solidFill>
                  <a:sym typeface="+mn-ea"/>
                </a:rPr>
                <a:t>and </a:t>
              </a:r>
              <a:r>
                <a:rPr lang="zh-CN" altLang="en-US" sz="2400" b="1">
                  <a:solidFill>
                    <a:srgbClr val="C00000"/>
                  </a:solidFill>
                  <a:sym typeface="+mn-ea"/>
                </a:rPr>
                <a:t>phrase</a:t>
              </a:r>
              <a:r>
                <a:rPr lang="en-US" altLang="zh-CN" sz="2400" b="1">
                  <a:solidFill>
                    <a:srgbClr val="C00000"/>
                  </a:solidFill>
                  <a:sym typeface="+mn-ea"/>
                </a:rPr>
                <a:t>; s.+v.</a:t>
              </a:r>
              <a:r>
                <a:rPr lang="zh-CN" altLang="en-US" sz="2400" b="1">
                  <a:solidFill>
                    <a:srgbClr val="C00000"/>
                  </a:solidFill>
                  <a:sym typeface="+mn-ea"/>
                </a:rPr>
                <a:t>；</a:t>
              </a:r>
              <a:r>
                <a:rPr lang="en-US" altLang="zh-CN" sz="2400" b="1">
                  <a:solidFill>
                    <a:srgbClr val="C00000"/>
                  </a:solidFill>
                  <a:sym typeface="+mn-ea"/>
                </a:rPr>
                <a:t>v+o.;  </a:t>
              </a:r>
              <a:r>
                <a:rPr lang="en-US" altLang="zh-CN" sz="2400" b="1" dirty="0">
                  <a:solidFill>
                    <a:srgbClr val="C00000"/>
                  </a:solidFill>
                  <a:sym typeface="+mn-ea"/>
                </a:rPr>
                <a:t>s.+v.+o.; </a:t>
              </a:r>
              <a:r>
                <a:rPr lang="zh-CN" altLang="en-US" sz="2400" b="1">
                  <a:solidFill>
                    <a:srgbClr val="C00000"/>
                  </a:solidFill>
                  <a:sym typeface="+mn-ea"/>
                </a:rPr>
                <a:t> </a:t>
              </a:r>
              <a:endParaRPr lang="zh-CN" altLang="en-US" sz="2400" b="1">
                <a:solidFill>
                  <a:srgbClr val="C00000"/>
                </a:solidFill>
                <a:sym typeface="+mn-ea"/>
              </a:endParaRPr>
            </a:p>
            <a:p>
              <a:pPr algn="ctr"/>
              <a:r>
                <a:rPr lang="zh-CN" altLang="en-US" sz="2400" b="1">
                  <a:solidFill>
                    <a:srgbClr val="C00000"/>
                  </a:solidFill>
                  <a:sym typeface="+mn-ea"/>
                </a:rPr>
                <a:t>pronoun</a:t>
              </a:r>
              <a:r>
                <a:rPr lang="en-US" altLang="zh-CN" sz="2400" b="1">
                  <a:solidFill>
                    <a:srgbClr val="C00000"/>
                  </a:solidFill>
                  <a:sym typeface="+mn-ea"/>
                </a:rPr>
                <a:t> ;</a:t>
              </a:r>
              <a:r>
                <a:rPr lang="zh-CN" altLang="en-US" sz="2400" b="1">
                  <a:solidFill>
                    <a:srgbClr val="C00000"/>
                  </a:solidFill>
                  <a:sym typeface="+mn-ea"/>
                </a:rPr>
                <a:t>logical relationship</a:t>
              </a:r>
              <a:r>
                <a:rPr lang="en-US" altLang="zh-CN" sz="2400" b="1">
                  <a:solidFill>
                    <a:srgbClr val="C00000"/>
                  </a:solidFill>
                  <a:sym typeface="+mn-ea"/>
                </a:rPr>
                <a:t>.</a:t>
              </a:r>
              <a:endParaRPr lang="en-US" altLang="zh-CN" sz="2400" b="1" dirty="0">
                <a:solidFill>
                  <a:srgbClr val="C00000"/>
                </a:solidFill>
                <a:latin typeface="Calibri" panose="020F0502020204030204" charset="0"/>
                <a:sym typeface="+mn-ea"/>
              </a:endParaRPr>
            </a:p>
          </p:txBody>
        </p:sp>
      </p:grpSp>
      <p:pic>
        <p:nvPicPr>
          <p:cNvPr id="14392" name="矩形 6"/>
          <p:cNvPicPr/>
          <p:nvPr/>
        </p:nvPicPr>
        <p:blipFill>
          <a:blip r:embed="rId4"/>
          <a:stretch>
            <a:fillRect/>
          </a:stretch>
        </p:blipFill>
        <p:spPr>
          <a:xfrm>
            <a:off x="2262505" y="1047750"/>
            <a:ext cx="6887845" cy="101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93" name="Text Box 13"/>
          <p:cNvSpPr txBox="1"/>
          <p:nvPr/>
        </p:nvSpPr>
        <p:spPr>
          <a:xfrm>
            <a:off x="2268855" y="1052830"/>
            <a:ext cx="6875145" cy="10083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endParaRPr lang="zh-CN" altLang="en-US" sz="1600" dirty="0">
              <a:solidFill>
                <a:srgbClr val="1E1C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103188" y="3976688"/>
            <a:ext cx="4903787" cy="1576387"/>
            <a:chOff x="0" y="0"/>
            <a:chExt cx="4937347" cy="1576482"/>
          </a:xfrm>
        </p:grpSpPr>
        <p:grpSp>
          <p:nvGrpSpPr>
            <p:cNvPr id="14381" name="Group 15"/>
            <p:cNvGrpSpPr/>
            <p:nvPr/>
          </p:nvGrpSpPr>
          <p:grpSpPr>
            <a:xfrm>
              <a:off x="0" y="0"/>
              <a:ext cx="4937347" cy="1576482"/>
              <a:chOff x="0" y="0"/>
              <a:chExt cx="4787900" cy="1528763"/>
            </a:xfrm>
          </p:grpSpPr>
          <p:grpSp>
            <p:nvGrpSpPr>
              <p:cNvPr id="14383" name="Group 16"/>
              <p:cNvGrpSpPr/>
              <p:nvPr/>
            </p:nvGrpSpPr>
            <p:grpSpPr>
              <a:xfrm>
                <a:off x="239027" y="-202533"/>
                <a:ext cx="4154431" cy="1016774"/>
                <a:chOff x="0" y="0"/>
                <a:chExt cx="4255008" cy="1048512"/>
              </a:xfrm>
            </p:grpSpPr>
            <p:pic>
              <p:nvPicPr>
                <p:cNvPr id="14390" name="Freeform 10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255008" cy="10485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91" name="Text Box 18"/>
                <p:cNvSpPr txBox="1"/>
                <p:nvPr/>
              </p:nvSpPr>
              <p:spPr>
                <a:xfrm>
                  <a:off x="242966" y="208855"/>
                  <a:ext cx="3777042" cy="5664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4384" name="Group 19"/>
              <p:cNvGrpSpPr/>
              <p:nvPr/>
            </p:nvGrpSpPr>
            <p:grpSpPr>
              <a:xfrm>
                <a:off x="-237125" y="341323"/>
                <a:ext cx="4737718" cy="1448312"/>
                <a:chOff x="0" y="0"/>
                <a:chExt cx="4852416" cy="1493520"/>
              </a:xfrm>
            </p:grpSpPr>
            <p:pic>
              <p:nvPicPr>
                <p:cNvPr id="14388" name="Freeform 1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4852416" cy="1493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89" name="Text Box 21"/>
                <p:cNvSpPr txBox="1"/>
                <p:nvPr/>
              </p:nvSpPr>
              <p:spPr>
                <a:xfrm>
                  <a:off x="242866" y="209532"/>
                  <a:ext cx="4372134" cy="10100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4385" name="Group 22"/>
              <p:cNvGrpSpPr/>
              <p:nvPr/>
            </p:nvGrpSpPr>
            <p:grpSpPr>
              <a:xfrm>
                <a:off x="3530432" y="-190710"/>
                <a:ext cx="1487977" cy="1986257"/>
                <a:chOff x="0" y="0"/>
                <a:chExt cx="1524000" cy="2048256"/>
              </a:xfrm>
            </p:grpSpPr>
            <p:pic>
              <p:nvPicPr>
                <p:cNvPr id="14386" name="Freeform 1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0"/>
                  <a:ext cx="1524000" cy="20482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87" name="Text Box 24"/>
                <p:cNvSpPr txBox="1"/>
                <p:nvPr/>
              </p:nvSpPr>
              <p:spPr>
                <a:xfrm>
                  <a:off x="242437" y="206485"/>
                  <a:ext cx="1045474" cy="15666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</p:grpSp>
        <p:sp>
          <p:nvSpPr>
            <p:cNvPr id="3097" name="Text Box 21"/>
            <p:cNvSpPr txBox="1">
              <a:spLocks noChangeArrowheads="1"/>
            </p:cNvSpPr>
            <p:nvPr/>
          </p:nvSpPr>
          <p:spPr bwMode="auto">
            <a:xfrm>
              <a:off x="802384" y="820969"/>
              <a:ext cx="2919412" cy="68203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003366"/>
              </a:outerShdw>
            </a:effectLst>
          </p:spPr>
          <p:txBody>
            <a:bodyPr>
              <a:spAutoFit/>
            </a:bodyPr>
            <a:lstStyle/>
            <a:p>
              <a:pPr marR="0" algn="ctr" defTabSz="914400" latinLnBrk="1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vocabulary</a:t>
              </a:r>
              <a:endParaRPr kumimoji="0" lang="en-US" sz="3200" b="1" kern="1200" cap="none" spc="0" normalizeH="0" baseline="0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627698" y="3004503"/>
            <a:ext cx="3686175" cy="1493837"/>
            <a:chOff x="0" y="0"/>
            <a:chExt cx="3686103" cy="1493274"/>
          </a:xfrm>
        </p:grpSpPr>
        <p:grpSp>
          <p:nvGrpSpPr>
            <p:cNvPr id="14370" name="Group 27"/>
            <p:cNvGrpSpPr/>
            <p:nvPr/>
          </p:nvGrpSpPr>
          <p:grpSpPr>
            <a:xfrm>
              <a:off x="0" y="0"/>
              <a:ext cx="3686103" cy="1493274"/>
              <a:chOff x="0" y="0"/>
              <a:chExt cx="3535363" cy="1330325"/>
            </a:xfrm>
          </p:grpSpPr>
          <p:grpSp>
            <p:nvGrpSpPr>
              <p:cNvPr id="14372" name="Group 28"/>
              <p:cNvGrpSpPr/>
              <p:nvPr/>
            </p:nvGrpSpPr>
            <p:grpSpPr>
              <a:xfrm>
                <a:off x="2436657" y="-185269"/>
                <a:ext cx="1327203" cy="1759577"/>
                <a:chOff x="0" y="0"/>
                <a:chExt cx="1383792" cy="1975104"/>
              </a:xfrm>
            </p:grpSpPr>
            <p:pic>
              <p:nvPicPr>
                <p:cNvPr id="14379" name="Freeform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0" y="0"/>
                  <a:ext cx="1383792" cy="19751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80" name="Text Box 30"/>
                <p:cNvSpPr txBox="1"/>
                <p:nvPr/>
              </p:nvSpPr>
              <p:spPr>
                <a:xfrm>
                  <a:off x="245130" y="207962"/>
                  <a:ext cx="900422" cy="149327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4373" name="Group 31"/>
              <p:cNvGrpSpPr/>
              <p:nvPr/>
            </p:nvGrpSpPr>
            <p:grpSpPr>
              <a:xfrm>
                <a:off x="226601" y="-174407"/>
                <a:ext cx="2935048" cy="787465"/>
                <a:chOff x="0" y="0"/>
                <a:chExt cx="3060192" cy="883920"/>
              </a:xfrm>
            </p:grpSpPr>
            <p:pic>
              <p:nvPicPr>
                <p:cNvPr id="14377" name="Freeform 1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0" y="0"/>
                  <a:ext cx="3060192" cy="883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78" name="Text Box 33"/>
                <p:cNvSpPr txBox="1"/>
                <p:nvPr/>
              </p:nvSpPr>
              <p:spPr>
                <a:xfrm>
                  <a:off x="243741" y="206461"/>
                  <a:ext cx="2577127" cy="4027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4374" name="Group 34"/>
              <p:cNvGrpSpPr/>
              <p:nvPr/>
            </p:nvGrpSpPr>
            <p:grpSpPr>
              <a:xfrm>
                <a:off x="-235289" y="173164"/>
                <a:ext cx="3642500" cy="1395714"/>
                <a:chOff x="0" y="0"/>
                <a:chExt cx="3797808" cy="1566672"/>
              </a:xfrm>
            </p:grpSpPr>
            <p:pic>
              <p:nvPicPr>
                <p:cNvPr id="14375" name="Freeform 1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0" y="0"/>
                  <a:ext cx="3797808" cy="1566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76" name="Text Box 36"/>
                <p:cNvSpPr txBox="1"/>
                <p:nvPr/>
              </p:nvSpPr>
              <p:spPr>
                <a:xfrm>
                  <a:off x="245321" y="208347"/>
                  <a:ext cx="3316996" cy="10816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</p:grpSp>
        <p:sp>
          <p:nvSpPr>
            <p:cNvPr id="3109" name="Text Box 22"/>
            <p:cNvSpPr txBox="1">
              <a:spLocks noChangeArrowheads="1"/>
            </p:cNvSpPr>
            <p:nvPr/>
          </p:nvSpPr>
          <p:spPr bwMode="auto">
            <a:xfrm>
              <a:off x="300703" y="615380"/>
              <a:ext cx="2792413" cy="60746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003366"/>
              </a:outerShdw>
            </a:effectLst>
          </p:spPr>
          <p:txBody>
            <a:bodyPr>
              <a:spAutoFit/>
            </a:bodyPr>
            <a:lstStyle/>
            <a:p>
              <a:pPr marR="0" algn="ctr" defTabSz="914400" latinLnBrk="1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kumimoji="0" lang="en-US" sz="28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context-based</a:t>
              </a:r>
              <a:endParaRPr kumimoji="0" lang="en-US" sz="2800" b="1" kern="1200" cap="none" spc="0" normalizeH="0" baseline="0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1795" y="-71120"/>
            <a:ext cx="839406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i="1" dirty="0">
                <a:sym typeface="+mn-ea"/>
              </a:rPr>
              <a:t>Let’s summarize</a:t>
            </a:r>
            <a:endParaRPr lang="en-US" altLang="zh-CN" sz="3200" b="1" i="1" dirty="0">
              <a:sym typeface="+mn-ea"/>
            </a:endParaRPr>
          </a:p>
          <a:p>
            <a:r>
              <a:rPr lang="en-US" altLang="zh-CN" sz="3200" b="1" i="1" dirty="0">
                <a:sym typeface="+mn-ea"/>
              </a:rPr>
              <a:t>the Pyramid Strategies </a:t>
            </a:r>
            <a:r>
              <a:rPr lang="en-US" altLang="zh-CN" sz="3200" b="1" i="1" dirty="0" smtClean="0">
                <a:sym typeface="+mn-ea"/>
              </a:rPr>
              <a:t>in </a:t>
            </a:r>
            <a:r>
              <a:rPr lang="en-US" altLang="zh-CN" sz="3200" b="1" i="1" dirty="0">
                <a:sym typeface="+mn-ea"/>
              </a:rPr>
              <a:t>a Cloze Test.</a:t>
            </a:r>
            <a:endParaRPr lang="en-US" altLang="zh-CN" sz="3200" b="1" i="1" dirty="0">
              <a:sym typeface="+mn-ea"/>
            </a:endParaRPr>
          </a:p>
          <a:p>
            <a:r>
              <a:rPr lang="en-US" altLang="zh-CN" sz="3200" b="1" i="1" dirty="0">
                <a:sym typeface="+mn-ea"/>
              </a:rPr>
              <a:t>  </a:t>
            </a:r>
            <a:endParaRPr lang="en-US" altLang="zh-CN" sz="3200" b="1" i="1" dirty="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36795" y="4140369"/>
            <a:ext cx="394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uFillTx/>
              </a:rPr>
              <a:t>fundamental</a:t>
            </a:r>
            <a:endParaRPr lang="en-US" altLang="zh-CN" sz="3200" b="1" dirty="0">
              <a:solidFill>
                <a:srgbClr val="C00000"/>
              </a:solidFill>
              <a:uFillTx/>
            </a:endParaRPr>
          </a:p>
        </p:txBody>
      </p:sp>
      <p:grpSp>
        <p:nvGrpSpPr>
          <p:cNvPr id="12" name="Group 38"/>
          <p:cNvGrpSpPr/>
          <p:nvPr/>
        </p:nvGrpSpPr>
        <p:grpSpPr>
          <a:xfrm>
            <a:off x="1153160" y="2144078"/>
            <a:ext cx="2532063" cy="1282700"/>
            <a:chOff x="0" y="0"/>
            <a:chExt cx="2532013" cy="1282536"/>
          </a:xfrm>
        </p:grpSpPr>
        <p:grpSp>
          <p:nvGrpSpPr>
            <p:cNvPr id="13" name="Group 39"/>
            <p:cNvGrpSpPr/>
            <p:nvPr/>
          </p:nvGrpSpPr>
          <p:grpSpPr>
            <a:xfrm>
              <a:off x="0" y="0"/>
              <a:ext cx="2532013" cy="1282536"/>
              <a:chOff x="0" y="0"/>
              <a:chExt cx="2309812" cy="1169987"/>
            </a:xfrm>
          </p:grpSpPr>
          <p:grpSp>
            <p:nvGrpSpPr>
              <p:cNvPr id="14" name="Group 40"/>
              <p:cNvGrpSpPr/>
              <p:nvPr/>
            </p:nvGrpSpPr>
            <p:grpSpPr>
              <a:xfrm>
                <a:off x="264476" y="-183158"/>
                <a:ext cx="1657189" cy="628398"/>
                <a:chOff x="0" y="0"/>
                <a:chExt cx="1816608" cy="688848"/>
              </a:xfrm>
            </p:grpSpPr>
            <p:pic>
              <p:nvPicPr>
                <p:cNvPr id="15" name="Freeform 1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0" y="0"/>
                  <a:ext cx="1816608" cy="6888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7" name="Text Box 42"/>
                <p:cNvSpPr txBox="1"/>
                <p:nvPr/>
              </p:nvSpPr>
              <p:spPr>
                <a:xfrm>
                  <a:off x="242588" y="209478"/>
                  <a:ext cx="1338225" cy="2053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8" name="Group 43"/>
              <p:cNvGrpSpPr/>
              <p:nvPr/>
            </p:nvGrpSpPr>
            <p:grpSpPr>
              <a:xfrm>
                <a:off x="-224895" y="357"/>
                <a:ext cx="2508027" cy="1418067"/>
                <a:chOff x="0" y="0"/>
                <a:chExt cx="2749296" cy="1554480"/>
              </a:xfrm>
            </p:grpSpPr>
            <p:pic>
              <p:nvPicPr>
                <p:cNvPr id="19" name="Freeform 1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0" y="0"/>
                  <a:ext cx="2749296" cy="15544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" name="Text Box 45"/>
                <p:cNvSpPr txBox="1"/>
                <p:nvPr/>
              </p:nvSpPr>
              <p:spPr>
                <a:xfrm>
                  <a:off x="246530" y="208434"/>
                  <a:ext cx="2267500" cy="10737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22" name="Group 46"/>
              <p:cNvGrpSpPr/>
              <p:nvPr/>
            </p:nvGrpSpPr>
            <p:grpSpPr>
              <a:xfrm>
                <a:off x="1354439" y="-188719"/>
                <a:ext cx="1173378" cy="1601581"/>
                <a:chOff x="0" y="0"/>
                <a:chExt cx="1286256" cy="1755648"/>
              </a:xfrm>
            </p:grpSpPr>
            <p:pic>
              <p:nvPicPr>
                <p:cNvPr id="23" name="Freeform 17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0" y="0"/>
                  <a:ext cx="1286256" cy="1755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" name="Text Box 48"/>
                <p:cNvSpPr txBox="1"/>
                <p:nvPr/>
              </p:nvSpPr>
              <p:spPr>
                <a:xfrm>
                  <a:off x="243299" y="206873"/>
                  <a:ext cx="803980" cy="12738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</p:grp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38886" y="480463"/>
              <a:ext cx="2249488" cy="706665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003366"/>
              </a:outerShdw>
            </a:effectLst>
          </p:spPr>
          <p:txBody>
            <a:bodyPr wrap="square">
              <a:spAutoFit/>
            </a:bodyPr>
            <a:lstStyle/>
            <a:p>
              <a:pPr marR="0" algn="ctr" defTabSz="914400" latinLnBrk="1">
                <a:buClrTx/>
                <a:buSzTx/>
                <a:buFontTx/>
                <a:defRPr/>
              </a:pPr>
              <a:r>
                <a:rPr kumimoji="0" lang="en-US" sz="2000" b="1" kern="1200" cap="none" spc="0" normalizeH="0" baseline="0" noProof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other</a:t>
              </a:r>
              <a:endParaRPr kumimoji="0" lang="en-US" sz="2000" b="1" kern="1200" cap="none" spc="0" normalizeH="0" baseline="0" noProof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R="0" algn="ctr" defTabSz="914400" latinLnBrk="1">
                <a:buClrTx/>
                <a:buSzTx/>
                <a:buFontTx/>
                <a:defRPr/>
              </a:pPr>
              <a:r>
                <a:rPr kumimoji="0" lang="en-US" sz="2000" b="1" kern="1200" cap="none" spc="0" normalizeH="0" baseline="0" noProof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strategies</a:t>
              </a:r>
              <a:endParaRPr kumimoji="0" lang="en-US" sz="2000" b="1" kern="1200" cap="none" spc="0" normalizeH="0" baseline="0" noProof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6" name="Group 50"/>
          <p:cNvGrpSpPr/>
          <p:nvPr/>
        </p:nvGrpSpPr>
        <p:grpSpPr>
          <a:xfrm>
            <a:off x="1621790" y="1135698"/>
            <a:ext cx="1400175" cy="1168400"/>
            <a:chOff x="0" y="0"/>
            <a:chExt cx="1399140" cy="1168466"/>
          </a:xfrm>
        </p:grpSpPr>
        <p:grpSp>
          <p:nvGrpSpPr>
            <p:cNvPr id="27" name="Group 51"/>
            <p:cNvGrpSpPr/>
            <p:nvPr/>
          </p:nvGrpSpPr>
          <p:grpSpPr>
            <a:xfrm>
              <a:off x="72150" y="0"/>
              <a:ext cx="1326990" cy="1168466"/>
              <a:chOff x="0" y="0"/>
              <a:chExt cx="1073150" cy="977900"/>
            </a:xfrm>
          </p:grpSpPr>
          <p:grpSp>
            <p:nvGrpSpPr>
              <p:cNvPr id="28" name="Group 52"/>
              <p:cNvGrpSpPr/>
              <p:nvPr/>
            </p:nvGrpSpPr>
            <p:grpSpPr>
              <a:xfrm>
                <a:off x="-194878" y="-172793"/>
                <a:ext cx="1370511" cy="1382587"/>
                <a:chOff x="0" y="0"/>
                <a:chExt cx="1694688" cy="1652016"/>
              </a:xfrm>
            </p:grpSpPr>
            <p:pic>
              <p:nvPicPr>
                <p:cNvPr id="29" name="Freeform 1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0" y="0"/>
                  <a:ext cx="1694688" cy="1652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" name="Text Box 54"/>
                <p:cNvSpPr txBox="1"/>
                <p:nvPr/>
              </p:nvSpPr>
              <p:spPr>
                <a:xfrm>
                  <a:off x="240974" y="206466"/>
                  <a:ext cx="1215099" cy="11684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31" name="Group 55"/>
              <p:cNvGrpSpPr/>
              <p:nvPr/>
            </p:nvGrpSpPr>
            <p:grpSpPr>
              <a:xfrm>
                <a:off x="273462" y="-172793"/>
                <a:ext cx="990909" cy="1377486"/>
                <a:chOff x="0" y="0"/>
                <a:chExt cx="1225296" cy="1645920"/>
              </a:xfrm>
            </p:grpSpPr>
            <p:pic>
              <p:nvPicPr>
                <p:cNvPr id="32" name="Freeform 2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0" y="0"/>
                  <a:ext cx="1225296" cy="1645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" name="Text Box 57"/>
                <p:cNvSpPr txBox="1"/>
                <p:nvPr/>
              </p:nvSpPr>
              <p:spPr>
                <a:xfrm>
                  <a:off x="240940" y="206466"/>
                  <a:ext cx="747904" cy="11627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</p:grp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0" y="550606"/>
              <a:ext cx="1335088" cy="52199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2700" dir="5400000" algn="ctr" rotWithShape="0">
                <a:srgbClr val="00336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marR="0" algn="ctr" defTabSz="914400" latinLnBrk="1">
                <a:buClrTx/>
                <a:buSzTx/>
                <a:buFontTx/>
                <a:defRPr/>
              </a:pPr>
              <a:r>
                <a:rPr kumimoji="0" lang="en-US" sz="14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sense of</a:t>
              </a:r>
              <a:endParaRPr kumimoji="0" lang="en-US" sz="1400" b="1" kern="1200" cap="none" spc="0" normalizeH="0" baseline="0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R="0" algn="ctr" defTabSz="914400" latinLnBrk="1">
                <a:buClrTx/>
                <a:buSzTx/>
                <a:buFontTx/>
                <a:defRPr/>
              </a:pPr>
              <a:r>
                <a:rPr kumimoji="0" lang="en-US" sz="14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language</a:t>
              </a:r>
              <a:endParaRPr kumimoji="0" lang="en-US" sz="1400" b="1" kern="1200" cap="none" spc="0" normalizeH="0" baseline="0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3243580" y="1176655"/>
            <a:ext cx="53098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With persistent learning, </a:t>
            </a:r>
            <a:endParaRPr lang="en-US" altLang="zh-CN" sz="2400" b="1">
              <a:solidFill>
                <a:srgbClr val="C00000"/>
              </a:solidFill>
            </a:endParaRPr>
          </a:p>
          <a:p>
            <a:r>
              <a:rPr lang="en-US" altLang="zh-CN" sz="2400" b="1">
                <a:solidFill>
                  <a:srgbClr val="C00000"/>
                </a:solidFill>
              </a:rPr>
              <a:t>you will gain a little bit. ^_^  No worries</a:t>
            </a:r>
            <a:r>
              <a:rPr lang="zh-CN" altLang="en-US" sz="2400" b="1">
                <a:solidFill>
                  <a:srgbClr val="C00000"/>
                </a:solidFill>
              </a:rPr>
              <a:t>！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1"/>
      <p:bldP spid="8" grpId="2"/>
      <p:bldP spid="36" grpId="1"/>
      <p:bldP spid="36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56715" y="850265"/>
            <a:ext cx="7277100" cy="4951095"/>
          </a:xfrm>
        </p:spPr>
        <p:txBody>
          <a:bodyPr>
            <a:normAutofit fontScale="80000"/>
          </a:bodyPr>
          <a:p>
            <a:pPr>
              <a:buFont typeface="Wingdings" panose="05000000000000000000" charset="0"/>
            </a:pPr>
            <a:r>
              <a:rPr lang="zh-CN" altLang="en-US" sz="2800" b="1">
                <a:solidFill>
                  <a:srgbClr val="C00000"/>
                </a:solidFill>
                <a:sym typeface="+mn-ea"/>
              </a:rPr>
              <a:t>解题步骤：</a:t>
            </a:r>
            <a:endParaRPr lang="zh-CN" altLang="en-US" sz="2800"/>
          </a:p>
          <a:p>
            <a:pPr>
              <a:buFont typeface="Wingdings" panose="05000000000000000000" charset="0"/>
            </a:pPr>
            <a:r>
              <a:rPr lang="en-US" altLang="zh-CN" sz="2800">
                <a:sym typeface="+mn-ea"/>
              </a:rPr>
              <a:t>1. 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第一遍</a:t>
            </a:r>
            <a:r>
              <a:rPr lang="zh-CN" altLang="en-US" sz="2800">
                <a:sym typeface="+mn-ea"/>
              </a:rPr>
              <a:t>，通读全文，拿下小部分提示明显的题目。没法突破的题目可以留待第二遍通读时候逐个击破。</a:t>
            </a:r>
            <a:endParaRPr lang="zh-CN" altLang="en-US" sz="2800"/>
          </a:p>
          <a:p>
            <a:pPr>
              <a:buFont typeface="Wingdings" panose="05000000000000000000" charset="0"/>
            </a:pPr>
            <a:r>
              <a:rPr lang="en-US" altLang="zh-CN" sz="2800">
                <a:sym typeface="+mn-ea"/>
              </a:rPr>
              <a:t>2. 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第二遍</a:t>
            </a:r>
            <a:r>
              <a:rPr lang="zh-CN" altLang="en-US" sz="2800">
                <a:sym typeface="+mn-ea"/>
              </a:rPr>
              <a:t>，根据</a:t>
            </a:r>
            <a:r>
              <a:rPr lang="en-US" altLang="zh-CN" sz="2800">
                <a:sym typeface="+mn-ea"/>
              </a:rPr>
              <a:t>“</a:t>
            </a:r>
            <a:r>
              <a:rPr lang="zh-CN" altLang="en-US" sz="2800">
                <a:sym typeface="+mn-ea"/>
              </a:rPr>
              <a:t>金字塔</a:t>
            </a:r>
            <a:r>
              <a:rPr lang="en-US" altLang="zh-CN" sz="2800">
                <a:sym typeface="+mn-ea"/>
              </a:rPr>
              <a:t>”</a:t>
            </a:r>
            <a:r>
              <a:rPr lang="zh-CN" altLang="en-US" sz="2800">
                <a:sym typeface="+mn-ea"/>
              </a:rPr>
              <a:t>式的</a:t>
            </a:r>
            <a:r>
              <a:rPr lang="zh-CN" altLang="en-US" sz="2800">
                <a:sym typeface="+mn-ea"/>
              </a:rPr>
              <a:t>解题策略，对选项进行逐个击破。还是没法找到线索的题目，可以再放一放，大胆地往下文阅读，寻找线索。</a:t>
            </a:r>
            <a:endParaRPr lang="zh-CN" altLang="en-US" sz="2800"/>
          </a:p>
          <a:p>
            <a:pPr>
              <a:buFont typeface="Wingdings" panose="05000000000000000000" charset="0"/>
            </a:pPr>
            <a:r>
              <a:rPr lang="en-US" altLang="zh-CN" sz="2800">
                <a:sym typeface="+mn-ea"/>
              </a:rPr>
              <a:t>3.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 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第三遍</a:t>
            </a:r>
            <a:r>
              <a:rPr lang="zh-CN" altLang="en-US" sz="2800">
                <a:sym typeface="+mn-ea"/>
              </a:rPr>
              <a:t>，通读全文，认真检查和核对，并把之前没有攻克的题目补上。</a:t>
            </a:r>
            <a:endParaRPr lang="zh-CN" altLang="en-US" sz="2800">
              <a:sym typeface="+mn-ea"/>
            </a:endParaRPr>
          </a:p>
          <a:p>
            <a:pPr>
              <a:buFont typeface="Wingdings" panose="05000000000000000000" charset="0"/>
            </a:pPr>
            <a:r>
              <a:rPr lang="zh-CN" altLang="en-US" sz="2800">
                <a:solidFill>
                  <a:srgbClr val="C00000"/>
                </a:solidFill>
              </a:rPr>
              <a:t>特别叮咛</a:t>
            </a:r>
            <a:r>
              <a:rPr lang="zh-CN" altLang="en-US" sz="2800"/>
              <a:t>：遇到没有头绪的题目，特别像段首挖空和句首挖空，要大胆放一放，细心地在上下文找线索；完成这</a:t>
            </a:r>
            <a:r>
              <a:rPr lang="en-US" altLang="zh-CN" sz="2800"/>
              <a:t>20</a:t>
            </a:r>
            <a:r>
              <a:rPr lang="zh-CN" altLang="en-US" sz="2800"/>
              <a:t>个小题后，马上、一次过地把答案转移到答题卡上。</a:t>
            </a:r>
            <a:endParaRPr lang="zh-CN" altLang="en-US" sz="2800"/>
          </a:p>
          <a:p>
            <a:pPr>
              <a:buFont typeface="Wingdings" panose="05000000000000000000" charset="0"/>
            </a:pPr>
            <a:endParaRPr lang="zh-CN" altLang="en-US" sz="2800">
              <a:sym typeface="+mn-ea"/>
            </a:endParaRPr>
          </a:p>
          <a:p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1934845" y="5828030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塔式策略来助力，柳暗花明又一村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2188" y="3925888"/>
            <a:ext cx="6888162" cy="950912"/>
            <a:chOff x="0" y="0"/>
            <a:chExt cx="4339" cy="599"/>
          </a:xfrm>
        </p:grpSpPr>
        <p:pic>
          <p:nvPicPr>
            <p:cNvPr id="14398" name="矩形 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339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99" name="Text Box 4"/>
            <p:cNvSpPr txBox="1"/>
            <p:nvPr/>
          </p:nvSpPr>
          <p:spPr>
            <a:xfrm>
              <a:off x="4" y="5"/>
              <a:ext cx="4331" cy="5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262188" y="2992438"/>
            <a:ext cx="6888162" cy="946150"/>
            <a:chOff x="0" y="0"/>
            <a:chExt cx="4339" cy="596"/>
          </a:xfrm>
        </p:grpSpPr>
        <p:pic>
          <p:nvPicPr>
            <p:cNvPr id="14396" name="矩形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339" cy="5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97" name="Text Box 7"/>
            <p:cNvSpPr txBox="1"/>
            <p:nvPr/>
          </p:nvSpPr>
          <p:spPr>
            <a:xfrm>
              <a:off x="4" y="3"/>
              <a:ext cx="4331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2262188" y="2054225"/>
            <a:ext cx="6888162" cy="950913"/>
            <a:chOff x="0" y="0"/>
            <a:chExt cx="4339" cy="599"/>
          </a:xfrm>
        </p:grpSpPr>
        <p:pic>
          <p:nvPicPr>
            <p:cNvPr id="14394" name="矩形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339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95" name="Text Box 10"/>
            <p:cNvSpPr txBox="1"/>
            <p:nvPr/>
          </p:nvSpPr>
          <p:spPr>
            <a:xfrm>
              <a:off x="4" y="4"/>
              <a:ext cx="4331" cy="5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2262188" y="1047750"/>
            <a:ext cx="6888162" cy="1019175"/>
            <a:chOff x="0" y="0"/>
            <a:chExt cx="4339" cy="642"/>
          </a:xfrm>
        </p:grpSpPr>
        <p:pic>
          <p:nvPicPr>
            <p:cNvPr id="14392" name="矩形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339" cy="6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93" name="Text Box 13"/>
            <p:cNvSpPr txBox="1"/>
            <p:nvPr/>
          </p:nvSpPr>
          <p:spPr>
            <a:xfrm>
              <a:off x="4" y="3"/>
              <a:ext cx="4331" cy="6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r"/>
              <a:endParaRPr lang="zh-CN" altLang="en-US" sz="1600" dirty="0">
                <a:solidFill>
                  <a:srgbClr val="1E1C1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103188" y="3976688"/>
            <a:ext cx="4903787" cy="1576387"/>
            <a:chOff x="0" y="0"/>
            <a:chExt cx="4937347" cy="1576482"/>
          </a:xfrm>
        </p:grpSpPr>
        <p:grpSp>
          <p:nvGrpSpPr>
            <p:cNvPr id="14381" name="Group 15"/>
            <p:cNvGrpSpPr/>
            <p:nvPr/>
          </p:nvGrpSpPr>
          <p:grpSpPr>
            <a:xfrm>
              <a:off x="0" y="0"/>
              <a:ext cx="4937347" cy="1576482"/>
              <a:chOff x="0" y="0"/>
              <a:chExt cx="4787900" cy="1528763"/>
            </a:xfrm>
          </p:grpSpPr>
          <p:grpSp>
            <p:nvGrpSpPr>
              <p:cNvPr id="14383" name="Group 16"/>
              <p:cNvGrpSpPr/>
              <p:nvPr/>
            </p:nvGrpSpPr>
            <p:grpSpPr>
              <a:xfrm>
                <a:off x="239027" y="-202533"/>
                <a:ext cx="4154431" cy="1016774"/>
                <a:chOff x="0" y="0"/>
                <a:chExt cx="4255008" cy="1048512"/>
              </a:xfrm>
            </p:grpSpPr>
            <p:pic>
              <p:nvPicPr>
                <p:cNvPr id="14390" name="Freeform 10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255008" cy="10485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91" name="Text Box 18"/>
                <p:cNvSpPr txBox="1"/>
                <p:nvPr/>
              </p:nvSpPr>
              <p:spPr>
                <a:xfrm>
                  <a:off x="242966" y="208855"/>
                  <a:ext cx="3777042" cy="5664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4384" name="Group 19"/>
              <p:cNvGrpSpPr/>
              <p:nvPr/>
            </p:nvGrpSpPr>
            <p:grpSpPr>
              <a:xfrm>
                <a:off x="-237125" y="341323"/>
                <a:ext cx="4737718" cy="1448312"/>
                <a:chOff x="0" y="0"/>
                <a:chExt cx="4852416" cy="1493520"/>
              </a:xfrm>
            </p:grpSpPr>
            <p:pic>
              <p:nvPicPr>
                <p:cNvPr id="14388" name="Freeform 1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4852416" cy="14935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89" name="Text Box 21"/>
                <p:cNvSpPr txBox="1"/>
                <p:nvPr/>
              </p:nvSpPr>
              <p:spPr>
                <a:xfrm>
                  <a:off x="242866" y="209532"/>
                  <a:ext cx="4372134" cy="10100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4385" name="Group 22"/>
              <p:cNvGrpSpPr/>
              <p:nvPr/>
            </p:nvGrpSpPr>
            <p:grpSpPr>
              <a:xfrm>
                <a:off x="3530432" y="-190710"/>
                <a:ext cx="1487977" cy="1986257"/>
                <a:chOff x="0" y="0"/>
                <a:chExt cx="1524000" cy="2048256"/>
              </a:xfrm>
            </p:grpSpPr>
            <p:pic>
              <p:nvPicPr>
                <p:cNvPr id="14386" name="Freeform 1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0"/>
                  <a:ext cx="1524000" cy="20482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87" name="Text Box 24"/>
                <p:cNvSpPr txBox="1"/>
                <p:nvPr/>
              </p:nvSpPr>
              <p:spPr>
                <a:xfrm>
                  <a:off x="242437" y="206485"/>
                  <a:ext cx="1045474" cy="15666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</p:grpSp>
        <p:sp>
          <p:nvSpPr>
            <p:cNvPr id="3097" name="Text Box 21"/>
            <p:cNvSpPr txBox="1">
              <a:spLocks noChangeArrowheads="1"/>
            </p:cNvSpPr>
            <p:nvPr/>
          </p:nvSpPr>
          <p:spPr bwMode="auto">
            <a:xfrm>
              <a:off x="802384" y="820969"/>
              <a:ext cx="2919412" cy="68203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003366"/>
              </a:outerShdw>
            </a:effectLst>
          </p:spPr>
          <p:txBody>
            <a:bodyPr>
              <a:spAutoFit/>
            </a:bodyPr>
            <a:lstStyle/>
            <a:p>
              <a:pPr marR="0" algn="ctr" defTabSz="914400" latinLnBrk="1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?</a:t>
              </a:r>
              <a:endParaRPr kumimoji="0" lang="en-US" sz="3200" b="1" kern="1200" cap="none" spc="0" normalizeH="0" baseline="0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627698" y="3004503"/>
            <a:ext cx="3686175" cy="1493837"/>
            <a:chOff x="0" y="0"/>
            <a:chExt cx="3686103" cy="1493274"/>
          </a:xfrm>
        </p:grpSpPr>
        <p:grpSp>
          <p:nvGrpSpPr>
            <p:cNvPr id="14370" name="Group 27"/>
            <p:cNvGrpSpPr/>
            <p:nvPr/>
          </p:nvGrpSpPr>
          <p:grpSpPr>
            <a:xfrm>
              <a:off x="0" y="0"/>
              <a:ext cx="3686103" cy="1493274"/>
              <a:chOff x="0" y="0"/>
              <a:chExt cx="3535363" cy="1330325"/>
            </a:xfrm>
          </p:grpSpPr>
          <p:grpSp>
            <p:nvGrpSpPr>
              <p:cNvPr id="14372" name="Group 28"/>
              <p:cNvGrpSpPr/>
              <p:nvPr/>
            </p:nvGrpSpPr>
            <p:grpSpPr>
              <a:xfrm>
                <a:off x="2436657" y="-185269"/>
                <a:ext cx="1327203" cy="1759577"/>
                <a:chOff x="0" y="0"/>
                <a:chExt cx="1383792" cy="1975104"/>
              </a:xfrm>
            </p:grpSpPr>
            <p:pic>
              <p:nvPicPr>
                <p:cNvPr id="14379" name="Freeform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0" y="0"/>
                  <a:ext cx="1383792" cy="19751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80" name="Text Box 30"/>
                <p:cNvSpPr txBox="1"/>
                <p:nvPr/>
              </p:nvSpPr>
              <p:spPr>
                <a:xfrm>
                  <a:off x="245130" y="207962"/>
                  <a:ext cx="900422" cy="149327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4373" name="Group 31"/>
              <p:cNvGrpSpPr/>
              <p:nvPr/>
            </p:nvGrpSpPr>
            <p:grpSpPr>
              <a:xfrm>
                <a:off x="226601" y="-174407"/>
                <a:ext cx="2935048" cy="787465"/>
                <a:chOff x="0" y="0"/>
                <a:chExt cx="3060192" cy="883920"/>
              </a:xfrm>
            </p:grpSpPr>
            <p:pic>
              <p:nvPicPr>
                <p:cNvPr id="14377" name="Freeform 1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0" y="0"/>
                  <a:ext cx="3060192" cy="883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78" name="Text Box 33"/>
                <p:cNvSpPr txBox="1"/>
                <p:nvPr/>
              </p:nvSpPr>
              <p:spPr>
                <a:xfrm>
                  <a:off x="243741" y="206461"/>
                  <a:ext cx="2577127" cy="4027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4374" name="Group 34"/>
              <p:cNvGrpSpPr/>
              <p:nvPr/>
            </p:nvGrpSpPr>
            <p:grpSpPr>
              <a:xfrm>
                <a:off x="-235289" y="173164"/>
                <a:ext cx="3642500" cy="1395714"/>
                <a:chOff x="0" y="0"/>
                <a:chExt cx="3797808" cy="1566672"/>
              </a:xfrm>
            </p:grpSpPr>
            <p:pic>
              <p:nvPicPr>
                <p:cNvPr id="14375" name="Freeform 1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0" y="0"/>
                  <a:ext cx="3797808" cy="1566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76" name="Text Box 36"/>
                <p:cNvSpPr txBox="1"/>
                <p:nvPr/>
              </p:nvSpPr>
              <p:spPr>
                <a:xfrm>
                  <a:off x="245321" y="208347"/>
                  <a:ext cx="3316996" cy="10816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</p:grpSp>
        <p:sp>
          <p:nvSpPr>
            <p:cNvPr id="3109" name="Text Box 22"/>
            <p:cNvSpPr txBox="1">
              <a:spLocks noChangeArrowheads="1"/>
            </p:cNvSpPr>
            <p:nvPr/>
          </p:nvSpPr>
          <p:spPr bwMode="auto">
            <a:xfrm>
              <a:off x="372457" y="615380"/>
              <a:ext cx="2792413" cy="68173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003366"/>
              </a:outerShdw>
            </a:effectLst>
          </p:spPr>
          <p:txBody>
            <a:bodyPr>
              <a:spAutoFit/>
            </a:bodyPr>
            <a:lstStyle/>
            <a:p>
              <a:pPr marR="0" algn="ctr" defTabSz="914400" latinLnBrk="1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?</a:t>
              </a:r>
              <a:endParaRPr kumimoji="0" lang="en-US" sz="3200" b="1" kern="1200" cap="none" spc="0" normalizeH="0" baseline="0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1795" y="72390"/>
            <a:ext cx="83940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sym typeface="+mn-ea"/>
              </a:rPr>
              <a:t>What is a pyramid like?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  </a:t>
            </a:r>
            <a:endParaRPr lang="en-US" altLang="zh-CN" sz="32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37430" y="5577205"/>
            <a:ext cx="39490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uFillTx/>
              </a:rPr>
              <a:t>Which strategy is </a:t>
            </a:r>
            <a:r>
              <a:rPr lang="en-US" altLang="zh-CN" sz="3200" dirty="0" smtClean="0">
                <a:solidFill>
                  <a:schemeClr val="tx1"/>
                </a:solidFill>
                <a:uFillTx/>
              </a:rPr>
              <a:t>fundamental</a:t>
            </a:r>
            <a:r>
              <a:rPr lang="en-US" altLang="zh-CN" sz="3200" dirty="0">
                <a:solidFill>
                  <a:schemeClr val="tx1"/>
                </a:solidFill>
                <a:uFillTx/>
              </a:rPr>
              <a:t>?</a:t>
            </a:r>
            <a:endParaRPr lang="en-US" altLang="zh-CN" sz="3200" dirty="0">
              <a:solidFill>
                <a:schemeClr val="tx1"/>
              </a:solidFill>
              <a:uFillTx/>
            </a:endParaRPr>
          </a:p>
        </p:txBody>
      </p:sp>
      <p:sp>
        <p:nvSpPr>
          <p:cNvPr id="9" name="动作按钮: 帮助 8"/>
          <p:cNvSpPr/>
          <p:nvPr/>
        </p:nvSpPr>
        <p:spPr>
          <a:xfrm>
            <a:off x="3799840" y="5688965"/>
            <a:ext cx="1007745" cy="864235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9735" y="565150"/>
            <a:ext cx="8341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sym typeface="+mn-ea"/>
              </a:rPr>
              <a:t>What are the necessary strategies in a Cloze Test?</a:t>
            </a:r>
            <a:endParaRPr lang="en-US" altLang="zh-CN" sz="2800">
              <a:sym typeface="+mn-ea"/>
            </a:endParaRPr>
          </a:p>
        </p:txBody>
      </p:sp>
      <p:grpSp>
        <p:nvGrpSpPr>
          <p:cNvPr id="12" name="Group 38"/>
          <p:cNvGrpSpPr/>
          <p:nvPr/>
        </p:nvGrpSpPr>
        <p:grpSpPr>
          <a:xfrm>
            <a:off x="1137285" y="2135188"/>
            <a:ext cx="2532063" cy="1282700"/>
            <a:chOff x="0" y="0"/>
            <a:chExt cx="2532013" cy="1282536"/>
          </a:xfrm>
        </p:grpSpPr>
        <p:grpSp>
          <p:nvGrpSpPr>
            <p:cNvPr id="13" name="Group 39"/>
            <p:cNvGrpSpPr/>
            <p:nvPr/>
          </p:nvGrpSpPr>
          <p:grpSpPr>
            <a:xfrm>
              <a:off x="0" y="0"/>
              <a:ext cx="2532013" cy="1282536"/>
              <a:chOff x="0" y="0"/>
              <a:chExt cx="2309812" cy="1169987"/>
            </a:xfrm>
          </p:grpSpPr>
          <p:grpSp>
            <p:nvGrpSpPr>
              <p:cNvPr id="14" name="Group 40"/>
              <p:cNvGrpSpPr/>
              <p:nvPr/>
            </p:nvGrpSpPr>
            <p:grpSpPr>
              <a:xfrm>
                <a:off x="264476" y="-183158"/>
                <a:ext cx="1657189" cy="628398"/>
                <a:chOff x="0" y="0"/>
                <a:chExt cx="1816608" cy="688848"/>
              </a:xfrm>
            </p:grpSpPr>
            <p:pic>
              <p:nvPicPr>
                <p:cNvPr id="15" name="Freeform 1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0" y="0"/>
                  <a:ext cx="1816608" cy="6888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7" name="Text Box 42"/>
                <p:cNvSpPr txBox="1"/>
                <p:nvPr/>
              </p:nvSpPr>
              <p:spPr>
                <a:xfrm>
                  <a:off x="242588" y="209478"/>
                  <a:ext cx="1338225" cy="2053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8" name="Group 43"/>
              <p:cNvGrpSpPr/>
              <p:nvPr/>
            </p:nvGrpSpPr>
            <p:grpSpPr>
              <a:xfrm>
                <a:off x="-224895" y="357"/>
                <a:ext cx="2508027" cy="1418067"/>
                <a:chOff x="0" y="0"/>
                <a:chExt cx="2749296" cy="1554480"/>
              </a:xfrm>
            </p:grpSpPr>
            <p:pic>
              <p:nvPicPr>
                <p:cNvPr id="19" name="Freeform 1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0" y="0"/>
                  <a:ext cx="2749296" cy="15544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" name="Text Box 45"/>
                <p:cNvSpPr txBox="1"/>
                <p:nvPr/>
              </p:nvSpPr>
              <p:spPr>
                <a:xfrm>
                  <a:off x="246530" y="208434"/>
                  <a:ext cx="2267500" cy="10737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22" name="Group 46"/>
              <p:cNvGrpSpPr/>
              <p:nvPr/>
            </p:nvGrpSpPr>
            <p:grpSpPr>
              <a:xfrm>
                <a:off x="1354439" y="-188719"/>
                <a:ext cx="1173378" cy="1601581"/>
                <a:chOff x="0" y="0"/>
                <a:chExt cx="1286256" cy="1755648"/>
              </a:xfrm>
            </p:grpSpPr>
            <p:pic>
              <p:nvPicPr>
                <p:cNvPr id="23" name="Freeform 17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0" y="0"/>
                  <a:ext cx="1286256" cy="1755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" name="Text Box 48"/>
                <p:cNvSpPr txBox="1"/>
                <p:nvPr/>
              </p:nvSpPr>
              <p:spPr>
                <a:xfrm>
                  <a:off x="243299" y="206873"/>
                  <a:ext cx="803980" cy="12738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</p:grp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38886" y="480463"/>
              <a:ext cx="2249488" cy="58349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003366"/>
              </a:outerShdw>
            </a:effectLst>
          </p:spPr>
          <p:txBody>
            <a:bodyPr wrap="square">
              <a:spAutoFit/>
            </a:bodyPr>
            <a:lstStyle/>
            <a:p>
              <a:pPr marR="0" algn="ctr" defTabSz="914400" latinLnBrk="1"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?</a:t>
              </a:r>
              <a:endParaRPr kumimoji="0" lang="en-US" sz="3200" b="1" kern="1200" cap="none" spc="0" normalizeH="0" baseline="0" noProof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6" name="Group 50"/>
          <p:cNvGrpSpPr/>
          <p:nvPr/>
        </p:nvGrpSpPr>
        <p:grpSpPr>
          <a:xfrm>
            <a:off x="1621790" y="1135698"/>
            <a:ext cx="1400175" cy="1168400"/>
            <a:chOff x="0" y="0"/>
            <a:chExt cx="1399140" cy="1168466"/>
          </a:xfrm>
        </p:grpSpPr>
        <p:grpSp>
          <p:nvGrpSpPr>
            <p:cNvPr id="27" name="Group 51"/>
            <p:cNvGrpSpPr/>
            <p:nvPr/>
          </p:nvGrpSpPr>
          <p:grpSpPr>
            <a:xfrm>
              <a:off x="72150" y="0"/>
              <a:ext cx="1326990" cy="1168466"/>
              <a:chOff x="0" y="0"/>
              <a:chExt cx="1073150" cy="977900"/>
            </a:xfrm>
          </p:grpSpPr>
          <p:grpSp>
            <p:nvGrpSpPr>
              <p:cNvPr id="28" name="Group 52"/>
              <p:cNvGrpSpPr/>
              <p:nvPr/>
            </p:nvGrpSpPr>
            <p:grpSpPr>
              <a:xfrm>
                <a:off x="-194878" y="-172793"/>
                <a:ext cx="1370511" cy="1382587"/>
                <a:chOff x="0" y="0"/>
                <a:chExt cx="1694688" cy="1652016"/>
              </a:xfrm>
            </p:grpSpPr>
            <p:pic>
              <p:nvPicPr>
                <p:cNvPr id="29" name="Freeform 1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0" y="0"/>
                  <a:ext cx="1694688" cy="1652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0" name="Text Box 54"/>
                <p:cNvSpPr txBox="1"/>
                <p:nvPr/>
              </p:nvSpPr>
              <p:spPr>
                <a:xfrm>
                  <a:off x="240974" y="206466"/>
                  <a:ext cx="1215099" cy="11684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31" name="Group 55"/>
              <p:cNvGrpSpPr/>
              <p:nvPr/>
            </p:nvGrpSpPr>
            <p:grpSpPr>
              <a:xfrm>
                <a:off x="273462" y="-172793"/>
                <a:ext cx="990909" cy="1377486"/>
                <a:chOff x="0" y="0"/>
                <a:chExt cx="1225296" cy="1645920"/>
              </a:xfrm>
            </p:grpSpPr>
            <p:pic>
              <p:nvPicPr>
                <p:cNvPr id="32" name="Freeform 2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0" y="0"/>
                  <a:ext cx="1225296" cy="16459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3" name="Text Box 57"/>
                <p:cNvSpPr txBox="1"/>
                <p:nvPr/>
              </p:nvSpPr>
              <p:spPr>
                <a:xfrm>
                  <a:off x="240940" y="206466"/>
                  <a:ext cx="747904" cy="11627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</p:grp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0" y="550606"/>
              <a:ext cx="1335088" cy="58359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2700" dir="5400000" algn="ctr" rotWithShape="0">
                <a:srgbClr val="00336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marR="0" algn="ctr" defTabSz="914400" latinLnBrk="1"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?</a:t>
              </a:r>
              <a:endParaRPr kumimoji="0" lang="en-US" sz="3200" b="1" kern="1200" cap="none" spc="0" normalizeH="0" baseline="0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5" name="标题 1"/>
          <p:cNvSpPr>
            <a:spLocks noGrp="1"/>
          </p:cNvSpPr>
          <p:nvPr/>
        </p:nvSpPr>
        <p:spPr>
          <a:xfrm>
            <a:off x="5242560" y="1403985"/>
            <a:ext cx="3695065" cy="34721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Pyramid Strategies </a:t>
            </a:r>
            <a:endParaRPr lang="en-US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 Cloze Test</a:t>
            </a:r>
            <a:r>
              <a:rPr lang="en-US" altLang="zh-CN" sz="4800">
                <a:solidFill>
                  <a:schemeClr val="accent4"/>
                </a:solidFill>
              </a:rPr>
              <a:t> </a:t>
            </a:r>
            <a:endParaRPr lang="en-US" altLang="zh-CN" sz="48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 animBg="1"/>
      <p:bldP spid="10" grpId="0"/>
      <p:bldP spid="10" grpId="1"/>
      <p:bldP spid="3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1012582" y="5787390"/>
            <a:ext cx="3346450" cy="372110"/>
          </a:xfrm>
          <a:prstGeom prst="wedgeRectCallout">
            <a:avLst>
              <a:gd name="adj1" fmla="val 36231"/>
              <a:gd name="adj2" fmla="val -1800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4. context-based 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" name="矩形标注 7"/>
          <p:cNvSpPr/>
          <p:nvPr/>
        </p:nvSpPr>
        <p:spPr>
          <a:xfrm>
            <a:off x="4342765" y="2794000"/>
            <a:ext cx="4315460" cy="585470"/>
          </a:xfrm>
          <a:prstGeom prst="wedgeRectCallout">
            <a:avLst>
              <a:gd name="adj1" fmla="val -67539"/>
              <a:gd name="adj2" fmla="val 1858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context-based</a:t>
            </a:r>
            <a:endParaRPr lang="en-US" altLang="zh-CN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31445"/>
            <a:ext cx="8441055" cy="112966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讲解练习一：</a:t>
            </a:r>
            <a:r>
              <a:rPr lang="en-US" altLang="zh-CN" sz="3600">
                <a:sym typeface="+mn-ea"/>
              </a:rPr>
              <a:t>2019</a:t>
            </a:r>
            <a:r>
              <a:rPr lang="zh-CN" altLang="en-US" sz="3600">
                <a:sym typeface="+mn-ea"/>
              </a:rPr>
              <a:t>年广州市调研考完型填空 </a:t>
            </a:r>
            <a:br>
              <a:rPr lang="zh-CN" altLang="en-US" sz="3600">
                <a:sym typeface="+mn-ea"/>
              </a:rPr>
            </a:br>
            <a:r>
              <a:rPr lang="zh-CN" altLang="en-US" sz="3600">
                <a:sym typeface="+mn-ea"/>
              </a:rPr>
              <a:t>                     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 Study History? </a:t>
            </a:r>
            <a:endParaRPr lang="en-US" altLang="zh-CN" sz="3600" b="1" dirty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8290" y="1247140"/>
            <a:ext cx="8919845" cy="5513070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b="1" dirty="0" smtClean="0"/>
              <a:t>     </a:t>
            </a:r>
            <a:r>
              <a:rPr lang="en-US" altLang="zh-CN" sz="2500" b="1" dirty="0" smtClean="0">
                <a:sym typeface="+mn-ea"/>
              </a:rPr>
              <a:t>People </a:t>
            </a:r>
            <a:r>
              <a:rPr lang="en-US" altLang="zh-CN" sz="2500" b="1" dirty="0">
                <a:sym typeface="+mn-ea"/>
              </a:rPr>
              <a:t>live in the present. They</a:t>
            </a:r>
            <a:r>
              <a:rPr lang="en-US" altLang="zh-CN" sz="2500" b="1" dirty="0">
                <a:solidFill>
                  <a:schemeClr val="tx1"/>
                </a:solidFill>
                <a:sym typeface="+mn-ea"/>
              </a:rPr>
              <a:t> plan</a:t>
            </a:r>
            <a:r>
              <a:rPr lang="en-US" altLang="zh-CN" sz="25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500" b="1" dirty="0">
                <a:sym typeface="+mn-ea"/>
              </a:rPr>
              <a:t>for the </a:t>
            </a:r>
            <a:r>
              <a:rPr lang="en-US" altLang="zh-CN" sz="2500" b="1" dirty="0" smtClean="0">
                <a:sym typeface="+mn-ea"/>
              </a:rPr>
              <a:t>_______ </a:t>
            </a:r>
            <a:r>
              <a:rPr lang="en-US" altLang="zh-CN" sz="2500" b="1" dirty="0">
                <a:solidFill>
                  <a:prstClr val="black"/>
                </a:solidFill>
                <a:sym typeface="+mn-ea"/>
              </a:rPr>
              <a:t>.</a:t>
            </a:r>
            <a:r>
              <a:rPr lang="en-US" altLang="zh-CN" sz="2500" b="1" dirty="0">
                <a:sym typeface="+mn-ea"/>
              </a:rPr>
              <a:t>History, however, is the study of the past</a:t>
            </a:r>
            <a:r>
              <a:rPr lang="en-US" altLang="zh-CN" sz="2500" b="1" dirty="0" smtClean="0">
                <a:sym typeface="+mn-ea"/>
              </a:rPr>
              <a:t>.</a:t>
            </a:r>
            <a:endParaRPr lang="en-US" altLang="zh-CN" sz="2500" b="1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  </a:t>
            </a: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endParaRPr lang="en-US" altLang="zh-CN" sz="2000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sz="2800" b="1" dirty="0" smtClean="0">
                <a:sym typeface="+mn-ea"/>
              </a:rPr>
              <a:t>Given </a:t>
            </a:r>
            <a:r>
              <a:rPr lang="en-US" altLang="zh-CN" sz="2800" b="1" dirty="0">
                <a:sym typeface="+mn-ea"/>
              </a:rPr>
              <a:t>all the </a:t>
            </a:r>
            <a:r>
              <a:rPr lang="en-US" altLang="zh-CN" sz="2800" b="1" dirty="0" smtClean="0">
                <a:sym typeface="+mn-ea"/>
              </a:rPr>
              <a:t>_______and </a:t>
            </a:r>
            <a:r>
              <a:rPr lang="en-US" altLang="zh-CN" sz="2800" b="1" dirty="0">
                <a:sym typeface="+mn-ea"/>
              </a:rPr>
              <a:t>pressures that come from living in the </a:t>
            </a:r>
            <a:endParaRPr lang="en-US" altLang="zh-CN" sz="2800" b="1" dirty="0">
              <a:sym typeface="+mn-ea"/>
            </a:endParaRPr>
          </a:p>
          <a:p>
            <a:pPr marL="0" indent="0">
              <a:buNone/>
            </a:pPr>
            <a:r>
              <a:rPr lang="en-US" altLang="zh-CN" sz="2800" b="1" dirty="0">
                <a:sym typeface="+mn-ea"/>
              </a:rPr>
              <a:t>present and </a:t>
            </a:r>
            <a:r>
              <a:rPr lang="en-US" altLang="zh-CN" sz="2800" b="1" dirty="0" smtClean="0">
                <a:sym typeface="+mn-ea"/>
              </a:rPr>
              <a:t>__________ </a:t>
            </a:r>
            <a:r>
              <a:rPr lang="en-US" altLang="zh-CN" sz="2800" b="1" dirty="0">
                <a:sym typeface="+mn-ea"/>
              </a:rPr>
              <a:t>what is yet to come, why bother w</a:t>
            </a:r>
            <a:r>
              <a:rPr lang="en-US" altLang="zh-CN" sz="2800" b="1" dirty="0"/>
              <a:t>ith what has </a:t>
            </a:r>
            <a:r>
              <a:rPr lang="en-US" altLang="zh-CN" sz="2800" b="1" dirty="0" smtClean="0"/>
              <a:t>been</a:t>
            </a:r>
            <a:r>
              <a:rPr lang="en-US" altLang="zh-CN" sz="2800" b="1" dirty="0"/>
              <a:t>? Given all the available branches of knowledge, why insist – as </a:t>
            </a:r>
            <a:r>
              <a:rPr lang="en-US" altLang="zh-CN" sz="2800" b="1" dirty="0" smtClean="0"/>
              <a:t>m</a:t>
            </a:r>
            <a:r>
              <a:rPr lang="en-US" altLang="zh-CN" sz="2800" b="1" dirty="0" smtClean="0">
                <a:sym typeface="+mn-ea"/>
              </a:rPr>
              <a:t>ost  ___________systems </a:t>
            </a:r>
            <a:r>
              <a:rPr lang="en-US" altLang="zh-CN" sz="2800" b="1" dirty="0">
                <a:sym typeface="+mn-ea"/>
              </a:rPr>
              <a:t>do – on history? And why urge many students </a:t>
            </a:r>
            <a:endParaRPr lang="en-US" altLang="zh-CN" sz="2800" b="1" dirty="0">
              <a:sym typeface="+mn-ea"/>
            </a:endParaRPr>
          </a:p>
          <a:p>
            <a:pPr marL="0" indent="0">
              <a:buNone/>
            </a:pPr>
            <a:endParaRPr lang="en-US" altLang="zh-CN" sz="2800" b="1" dirty="0">
              <a:sym typeface="+mn-ea"/>
            </a:endParaRPr>
          </a:p>
          <a:p>
            <a:pPr marL="0" indent="0">
              <a:buNone/>
            </a:pPr>
            <a:r>
              <a:rPr lang="en-US" altLang="zh-CN" sz="2800" b="1" dirty="0">
                <a:sym typeface="+mn-ea"/>
              </a:rPr>
              <a:t>to study even more history than they are ___________</a:t>
            </a:r>
            <a:r>
              <a:rPr lang="en-US" altLang="zh-CN" sz="2800" b="1" dirty="0" smtClean="0">
                <a:sym typeface="+mn-ea"/>
              </a:rPr>
              <a:t> </a:t>
            </a:r>
            <a:r>
              <a:rPr lang="en-US" altLang="zh-CN" sz="2800" b="1" dirty="0">
                <a:sym typeface="+mn-ea"/>
              </a:rPr>
              <a:t>to?</a:t>
            </a:r>
            <a:endParaRPr lang="zh-CN" altLang="zh-CN" sz="2800" b="1" dirty="0"/>
          </a:p>
          <a:p>
            <a:pPr marL="0" indent="0">
              <a:buNone/>
            </a:pPr>
            <a:endParaRPr lang="zh-CN" altLang="zh-CN" sz="2000" dirty="0"/>
          </a:p>
          <a:p>
            <a:endParaRPr lang="zh-CN" altLang="en-US" sz="2000" dirty="0"/>
          </a:p>
        </p:txBody>
      </p:sp>
      <p:sp>
        <p:nvSpPr>
          <p:cNvPr id="4" name="矩形标注 3"/>
          <p:cNvSpPr/>
          <p:nvPr/>
        </p:nvSpPr>
        <p:spPr>
          <a:xfrm>
            <a:off x="5240655" y="1261110"/>
            <a:ext cx="3446145" cy="478155"/>
          </a:xfrm>
          <a:prstGeom prst="wedgeRectCallout">
            <a:avLst>
              <a:gd name="adj1" fmla="val 5371"/>
              <a:gd name="adj2" fmla="val 6832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1. context-based </a:t>
            </a:r>
            <a:r>
              <a:rPr lang="zh-CN" altLang="zh-CN" b="1">
                <a:solidFill>
                  <a:srgbClr val="FF0000"/>
                </a:solidFill>
                <a:sym typeface="+mn-ea"/>
              </a:rPr>
              <a:t>联系上下文 </a:t>
            </a:r>
            <a:r>
              <a:rPr lang="en-US" altLang="zh-CN" b="1">
                <a:sym typeface="+mn-ea"/>
              </a:rPr>
              <a:t> 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endParaRPr lang="en-US" altLang="zh-CN" b="1"/>
          </a:p>
        </p:txBody>
      </p:sp>
      <p:sp>
        <p:nvSpPr>
          <p:cNvPr id="6" name="矩形标注 5"/>
          <p:cNvSpPr/>
          <p:nvPr/>
        </p:nvSpPr>
        <p:spPr>
          <a:xfrm>
            <a:off x="288925" y="2628900"/>
            <a:ext cx="3910330" cy="801370"/>
          </a:xfrm>
          <a:prstGeom prst="wedgeRectCallout">
            <a:avLst>
              <a:gd name="adj1" fmla="val 15484"/>
              <a:gd name="adj2" fmla="val 10016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2.  ____ </a:t>
            </a:r>
            <a:r>
              <a:rPr lang="en-US" altLang="zh-CN" b="1" i="1" dirty="0">
                <a:solidFill>
                  <a:srgbClr val="FF0000"/>
                </a:solidFill>
              </a:rPr>
              <a:t>and</a:t>
            </a:r>
            <a:r>
              <a:rPr lang="en-US" altLang="zh-CN" dirty="0">
                <a:solidFill>
                  <a:srgbClr val="FF0000"/>
                </a:solidFill>
              </a:rPr>
              <a:t> _____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(similar meanings in the</a:t>
            </a:r>
            <a:r>
              <a:rPr lang="en-US" altLang="zh-CN" b="1" i="1" dirty="0">
                <a:solidFill>
                  <a:srgbClr val="FF0000"/>
                </a:solidFill>
              </a:rPr>
              <a:t> and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phrase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03680" y="1691844"/>
            <a:ext cx="11017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sym typeface="+mn-ea"/>
              </a:rPr>
              <a:t>future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2023462" y="3790201"/>
            <a:ext cx="1250315" cy="429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sym typeface="+mn-ea"/>
              </a:rPr>
              <a:t>demands</a:t>
            </a:r>
            <a:r>
              <a:rPr lang="en-US" altLang="zh-CN" sz="2200" b="1" dirty="0">
                <a:solidFill>
                  <a:prstClr val="black"/>
                </a:solidFill>
                <a:sym typeface="+mn-ea"/>
              </a:rPr>
              <a:t> </a:t>
            </a:r>
            <a:endParaRPr lang="zh-CN" altLang="en-US" sz="2200" dirty="0"/>
          </a:p>
        </p:txBody>
      </p:sp>
      <p:sp>
        <p:nvSpPr>
          <p:cNvPr id="10" name="矩形 9"/>
          <p:cNvSpPr/>
          <p:nvPr/>
        </p:nvSpPr>
        <p:spPr>
          <a:xfrm>
            <a:off x="1862220" y="4191471"/>
            <a:ext cx="167703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anticipating</a:t>
            </a:r>
            <a:endParaRPr lang="en-US" altLang="zh-CN" sz="2400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01216" y="4911551"/>
            <a:ext cx="167068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educational</a:t>
            </a:r>
            <a:endParaRPr lang="en-US" altLang="zh-CN" sz="2400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84545" y="5999480"/>
            <a:ext cx="14458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 smtClean="0">
                <a:solidFill>
                  <a:srgbClr val="C00000"/>
                </a:solidFill>
                <a:sym typeface="+mn-ea"/>
              </a:rPr>
              <a:t>required</a:t>
            </a:r>
            <a:endParaRPr lang="en-US" altLang="zh-CN" sz="2800" b="1" dirty="0" smtClean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4934342" y="5511165"/>
            <a:ext cx="3346450" cy="372110"/>
          </a:xfrm>
          <a:prstGeom prst="wedgeRectCallout">
            <a:avLst>
              <a:gd name="adj1" fmla="val 12796"/>
              <a:gd name="adj2" fmla="val 1163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b="1">
                <a:solidFill>
                  <a:srgbClr val="FF0000"/>
                </a:solidFill>
              </a:rPr>
              <a:t>5. context-based 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4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5" grpId="0"/>
      <p:bldP spid="9" grpId="0"/>
      <p:bldP spid="10" grpId="0"/>
      <p:bldP spid="11" grpId="0"/>
      <p:bldP spid="13" grpId="0"/>
      <p:bldP spid="14" grpId="0" bldLvl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标注 18"/>
          <p:cNvSpPr/>
          <p:nvPr/>
        </p:nvSpPr>
        <p:spPr>
          <a:xfrm>
            <a:off x="779780" y="5640070"/>
            <a:ext cx="1847215" cy="432435"/>
          </a:xfrm>
          <a:prstGeom prst="wedgeRectCallout">
            <a:avLst>
              <a:gd name="adj1" fmla="val 19542"/>
              <a:gd name="adj2" fmla="val -2081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b="1">
                <a:solidFill>
                  <a:srgbClr val="FF0000"/>
                </a:solidFill>
              </a:rPr>
              <a:t>10. context-based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4" name="矩形标注 3"/>
          <p:cNvSpPr/>
          <p:nvPr/>
        </p:nvSpPr>
        <p:spPr>
          <a:xfrm>
            <a:off x="5259387" y="2994906"/>
            <a:ext cx="2344420" cy="361950"/>
          </a:xfrm>
          <a:prstGeom prst="wedgeRectCallout">
            <a:avLst>
              <a:gd name="adj1" fmla="val -49038"/>
              <a:gd name="adj2" fmla="val -3051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7. context-based</a:t>
            </a:r>
            <a:r>
              <a:rPr lang="zh-CN" altLang="zh-CN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5" name="矩形标注 4"/>
          <p:cNvSpPr/>
          <p:nvPr/>
        </p:nvSpPr>
        <p:spPr>
          <a:xfrm>
            <a:off x="2089608" y="2994373"/>
            <a:ext cx="1847215" cy="288290"/>
          </a:xfrm>
          <a:prstGeom prst="wedgeRectCallout">
            <a:avLst>
              <a:gd name="adj1" fmla="val -16611"/>
              <a:gd name="adj2" fmla="val -2399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8. context-based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715" y="121285"/>
            <a:ext cx="8737600" cy="6713855"/>
          </a:xfrm>
        </p:spPr>
        <p:txBody>
          <a:bodyPr>
            <a:normAutofit fontScale="90000" lnSpcReduction="20000"/>
          </a:bodyPr>
          <a:lstStyle/>
          <a:p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    </a:t>
            </a: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      Any </a:t>
            </a:r>
            <a:r>
              <a:rPr lang="en-US" altLang="zh-CN" dirty="0">
                <a:sym typeface="+mn-ea"/>
              </a:rPr>
              <a:t>subject of study </a:t>
            </a:r>
            <a:r>
              <a:rPr lang="en-US" altLang="zh-CN" dirty="0" smtClean="0">
                <a:sym typeface="+mn-ea"/>
              </a:rPr>
              <a:t>needs________</a:t>
            </a:r>
            <a:r>
              <a:rPr lang="en-US" altLang="zh-CN" dirty="0" smtClean="0">
                <a:solidFill>
                  <a:srgbClr val="C00000"/>
                </a:solidFill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: </a:t>
            </a:r>
            <a:r>
              <a:rPr lang="en-US" altLang="zh-CN" dirty="0">
                <a:sym typeface="+mn-ea"/>
              </a:rPr>
              <a:t>supporters must explain why it is </a:t>
            </a:r>
            <a:r>
              <a:rPr lang="en-US" altLang="zh-CN" dirty="0" smtClean="0">
                <a:sym typeface="+mn-ea"/>
              </a:rPr>
              <a:t>worth ________</a:t>
            </a:r>
            <a:r>
              <a:rPr lang="en-US" altLang="zh-CN" b="1" dirty="0" smtClean="0">
                <a:sym typeface="+mn-ea"/>
              </a:rPr>
              <a:t> .</a:t>
            </a:r>
            <a:r>
              <a:rPr lang="en-US" altLang="zh-CN" dirty="0" smtClean="0">
                <a:sym typeface="+mn-ea"/>
              </a:rPr>
              <a:t>  Like </a:t>
            </a:r>
            <a:r>
              <a:rPr lang="en-US" altLang="zh-CN" dirty="0">
                <a:sym typeface="+mn-ea"/>
              </a:rPr>
              <a:t>most widely </a:t>
            </a:r>
            <a:r>
              <a:rPr lang="en-US" altLang="zh-CN" dirty="0" smtClean="0">
                <a:sym typeface="+mn-ea"/>
              </a:rPr>
              <a:t>accepted ________ , </a:t>
            </a:r>
            <a:r>
              <a:rPr lang="en-US" altLang="zh-CN" dirty="0">
                <a:sym typeface="+mn-ea"/>
              </a:rPr>
              <a:t>history attracts people who simply </a:t>
            </a:r>
            <a:r>
              <a:rPr lang="en-US" altLang="zh-CN" dirty="0" smtClean="0">
                <a:sym typeface="+mn-ea"/>
              </a:rPr>
              <a:t> ______the </a:t>
            </a:r>
            <a:r>
              <a:rPr lang="en-US" altLang="zh-CN" dirty="0">
                <a:sym typeface="+mn-ea"/>
              </a:rPr>
              <a:t>information and modes of thought involved. </a:t>
            </a:r>
            <a:endParaRPr lang="en-US" altLang="zh-CN" dirty="0">
              <a:sym typeface="+mn-ea"/>
            </a:endParaRPr>
          </a:p>
          <a:p>
            <a:pPr marL="0" indent="0">
              <a:buNone/>
            </a:pPr>
            <a:endParaRPr lang="en-US" altLang="zh-CN" dirty="0">
              <a:sym typeface="+mn-ea"/>
            </a:endParaRPr>
          </a:p>
          <a:p>
            <a:pPr marL="0" indent="0">
              <a:buNone/>
            </a:pPr>
            <a:endParaRPr lang="en-US" altLang="zh-CN" dirty="0">
              <a:sym typeface="+mn-ea"/>
            </a:endParaRPr>
          </a:p>
          <a:p>
            <a:pPr marL="0" indent="0">
              <a:buNone/>
            </a:pPr>
            <a:endParaRPr lang="en-US" altLang="zh-CN" dirty="0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But for people who are less interested in the subject and more  </a:t>
            </a:r>
            <a:r>
              <a:rPr lang="en-US" altLang="zh-CN">
                <a:sym typeface="+mn-ea"/>
              </a:rPr>
              <a:t>________ </a:t>
            </a:r>
            <a:r>
              <a:rPr lang="zh-CN" altLang="en-US">
                <a:sym typeface="+mn-ea"/>
              </a:rPr>
              <a:t>about why they should bother with it, a clearer explanation of its purpose is required. </a:t>
            </a:r>
            <a:endParaRPr lang="zh-CN" altLang="en-US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</a:t>
            </a:r>
            <a:endParaRPr lang="zh-CN" altLang="zh-CN" dirty="0"/>
          </a:p>
          <a:p>
            <a:endParaRPr lang="en-US" altLang="zh-CN" dirty="0"/>
          </a:p>
        </p:txBody>
      </p:sp>
      <p:sp>
        <p:nvSpPr>
          <p:cNvPr id="6" name="矩形标注 5"/>
          <p:cNvSpPr/>
          <p:nvPr/>
        </p:nvSpPr>
        <p:spPr>
          <a:xfrm>
            <a:off x="3670935" y="983615"/>
            <a:ext cx="2800350" cy="361315"/>
          </a:xfrm>
          <a:prstGeom prst="wedgeRectCallout">
            <a:avLst>
              <a:gd name="adj1" fmla="val 8948"/>
              <a:gd name="adj2" fmla="val 781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6. context-based 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57750" y="1414780"/>
            <a:ext cx="16929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justification</a:t>
            </a:r>
            <a:endParaRPr lang="en-US" altLang="zh-CN" sz="2400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91673" y="1731713"/>
            <a:ext cx="13557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attention</a:t>
            </a:r>
            <a:endParaRPr lang="en-US" altLang="zh-CN" sz="2400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89084" y="2097053"/>
            <a:ext cx="12179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subjects</a:t>
            </a:r>
            <a:endParaRPr lang="en-US" altLang="zh-CN" sz="2400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50670" y="2447925"/>
            <a:ext cx="1400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 dirty="0" smtClean="0">
                <a:solidFill>
                  <a:srgbClr val="C00000"/>
                </a:solidFill>
                <a:sym typeface="+mn-ea"/>
              </a:rPr>
              <a:t>like</a:t>
            </a:r>
            <a:endParaRPr lang="en-US" altLang="zh-CN" sz="2400" b="1" dirty="0" smtClean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62230" y="3222625"/>
            <a:ext cx="1847215" cy="432435"/>
          </a:xfrm>
          <a:prstGeom prst="wedgeRectCallout">
            <a:avLst>
              <a:gd name="adj1" fmla="val 19542"/>
              <a:gd name="adj2" fmla="val -1275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b="1">
                <a:solidFill>
                  <a:srgbClr val="FF0000"/>
                </a:solidFill>
              </a:rPr>
              <a:t>9. context-based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20" name="文本框 19"/>
          <p:cNvSpPr txBox="1"/>
          <p:nvPr/>
        </p:nvSpPr>
        <p:spPr>
          <a:xfrm>
            <a:off x="1401445" y="4946015"/>
            <a:ext cx="2961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doubful</a:t>
            </a:r>
            <a:endParaRPr lang="en-US" altLang="zh-CN" sz="2400" b="1">
              <a:solidFill>
                <a:srgbClr val="C00000"/>
              </a:solidFill>
            </a:endParaRPr>
          </a:p>
          <a:p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2" grpId="0"/>
      <p:bldP spid="11" grpId="0"/>
      <p:bldP spid="12" grpId="0"/>
      <p:bldP spid="18" grpId="0" bldLvl="0" animBg="1"/>
      <p:bldP spid="18" grpId="1" animBg="1"/>
      <p:bldP spid="19" grpId="0" bldLvl="0" animBg="1"/>
      <p:bldP spid="19" grpId="1" animBg="1"/>
      <p:bldP spid="20" grpId="0"/>
      <p:bldP spid="20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3841115" y="2710815"/>
            <a:ext cx="3489325" cy="301625"/>
          </a:xfrm>
          <a:prstGeom prst="wedgeRectCallout">
            <a:avLst>
              <a:gd name="adj1" fmla="val -21792"/>
              <a:gd name="adj2" fmla="val 239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13. verb+object </a:t>
            </a:r>
            <a:r>
              <a:rPr lang="zh-CN" altLang="en-US" b="1">
                <a:solidFill>
                  <a:srgbClr val="FF0000"/>
                </a:solidFill>
              </a:rPr>
              <a:t>动宾搭配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715" y="-22225"/>
            <a:ext cx="8737600" cy="6713855"/>
          </a:xfrm>
        </p:spPr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________ do </a:t>
            </a:r>
            <a:r>
              <a:rPr lang="en-US" altLang="zh-CN" dirty="0"/>
              <a:t>not perform heart transplants, improve highway design, or arrest criminals. In a society that quite correctly expects education to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serve_______</a:t>
            </a:r>
            <a:r>
              <a:rPr lang="en-US" altLang="zh-CN" b="1" dirty="0" smtClean="0">
                <a:solidFill>
                  <a:srgbClr val="C00000"/>
                </a:solidFill>
              </a:rPr>
              <a:t>  </a:t>
            </a:r>
            <a:r>
              <a:rPr lang="en-US" altLang="zh-CN" dirty="0"/>
              <a:t>purposes, history’s functions can seem more difficult to </a:t>
            </a:r>
            <a:r>
              <a:rPr lang="en-US" altLang="zh-CN" dirty="0" smtClean="0"/>
              <a:t> _____than </a:t>
            </a:r>
            <a:r>
              <a:rPr lang="en-US" altLang="zh-CN" dirty="0"/>
              <a:t>those of engineering or medicine. History is in fact very useful, </a:t>
            </a:r>
            <a:r>
              <a:rPr lang="en-US" altLang="zh-CN" dirty="0" smtClean="0"/>
              <a:t>actually _______ , </a:t>
            </a:r>
            <a:r>
              <a:rPr lang="en-US" altLang="zh-CN" dirty="0"/>
              <a:t>but the products of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historical study are often less </a:t>
            </a:r>
            <a:r>
              <a:rPr lang="en-US" altLang="zh-CN" dirty="0" smtClean="0"/>
              <a:t>______and </a:t>
            </a:r>
            <a:r>
              <a:rPr lang="en-US" altLang="zh-CN" dirty="0"/>
              <a:t>immediate than those of other subjects.  </a:t>
            </a:r>
            <a:endParaRPr lang="zh-CN" altLang="zh-CN" dirty="0"/>
          </a:p>
          <a:p>
            <a:endParaRPr lang="en-US" altLang="zh-CN" dirty="0"/>
          </a:p>
        </p:txBody>
      </p:sp>
      <p:sp>
        <p:nvSpPr>
          <p:cNvPr id="8" name="矩形标注 7"/>
          <p:cNvSpPr/>
          <p:nvPr/>
        </p:nvSpPr>
        <p:spPr>
          <a:xfrm>
            <a:off x="1252855" y="2002790"/>
            <a:ext cx="2046605" cy="316230"/>
          </a:xfrm>
          <a:prstGeom prst="wedgeRectCallout">
            <a:avLst>
              <a:gd name="adj1" fmla="val -27908"/>
              <a:gd name="adj2" fmla="val 3114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12. context-based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1492885" y="4937760"/>
            <a:ext cx="2625725" cy="332740"/>
          </a:xfrm>
          <a:prstGeom prst="wedgeRectCallout">
            <a:avLst>
              <a:gd name="adj1" fmla="val 22817"/>
              <a:gd name="adj2" fmla="val -1051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14  </a:t>
            </a:r>
            <a:r>
              <a:rPr lang="en-US" b="1">
                <a:solidFill>
                  <a:srgbClr val="FF0000"/>
                </a:solidFill>
                <a:sym typeface="+mn-ea"/>
              </a:rPr>
              <a:t>further explanation</a:t>
            </a:r>
            <a:endParaRPr lang="en-US" b="1"/>
          </a:p>
        </p:txBody>
      </p:sp>
      <p:sp>
        <p:nvSpPr>
          <p:cNvPr id="10" name="矩形标注 9"/>
          <p:cNvSpPr/>
          <p:nvPr/>
        </p:nvSpPr>
        <p:spPr>
          <a:xfrm>
            <a:off x="5142230" y="4741545"/>
            <a:ext cx="3855085" cy="528955"/>
          </a:xfrm>
          <a:prstGeom prst="wedgeRectCallout">
            <a:avLst>
              <a:gd name="adj1" fmla="val -39795"/>
              <a:gd name="adj2" fmla="val 843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  <a:sym typeface="+mn-ea"/>
              </a:rPr>
              <a:t>15.  ____ </a:t>
            </a:r>
            <a:r>
              <a:rPr lang="en-US" altLang="zh-CN" b="1" i="1">
                <a:solidFill>
                  <a:srgbClr val="FF0000"/>
                </a:solidFill>
                <a:sym typeface="+mn-ea"/>
              </a:rPr>
              <a:t>and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 _____</a:t>
            </a:r>
            <a:endParaRPr lang="en-US" altLang="zh-CN" b="1">
              <a:solidFill>
                <a:srgbClr val="FF0000"/>
              </a:solidFill>
            </a:endParaRPr>
          </a:p>
          <a:p>
            <a:pPr algn="ctr"/>
            <a:r>
              <a:rPr lang="en-US" altLang="zh-CN" b="1">
                <a:solidFill>
                  <a:srgbClr val="FF0000"/>
                </a:solidFill>
                <a:sym typeface="+mn-ea"/>
              </a:rPr>
              <a:t>(similar meanings in the</a:t>
            </a:r>
            <a:r>
              <a:rPr lang="en-US" altLang="zh-CN" b="1" i="1">
                <a:solidFill>
                  <a:srgbClr val="FF0000"/>
                </a:solidFill>
                <a:sym typeface="+mn-ea"/>
              </a:rPr>
              <a:t> and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 phrase</a:t>
            </a:r>
            <a:endParaRPr lang="en-US" b="1"/>
          </a:p>
        </p:txBody>
      </p:sp>
      <p:sp>
        <p:nvSpPr>
          <p:cNvPr id="13" name="矩形 12"/>
          <p:cNvSpPr/>
          <p:nvPr/>
        </p:nvSpPr>
        <p:spPr>
          <a:xfrm>
            <a:off x="1601470" y="3042285"/>
            <a:ext cx="10052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useful 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26543" y="3487440"/>
            <a:ext cx="9867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define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27045" y="4349700"/>
            <a:ext cx="129921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essential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90056" y="5446489"/>
            <a:ext cx="12572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obvious 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2800" y="499110"/>
            <a:ext cx="1452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 smtClean="0">
                <a:solidFill>
                  <a:srgbClr val="C00000"/>
                </a:solidFill>
                <a:sym typeface="+mn-ea"/>
              </a:rPr>
              <a:t>Historians</a:t>
            </a:r>
            <a:endParaRPr lang="en-US" altLang="zh-CN" sz="2400" b="1" u="sng" dirty="0" smtClean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19" name="矩形标注 18"/>
          <p:cNvSpPr/>
          <p:nvPr/>
        </p:nvSpPr>
        <p:spPr>
          <a:xfrm>
            <a:off x="1080770" y="49530"/>
            <a:ext cx="2046605" cy="316230"/>
          </a:xfrm>
          <a:prstGeom prst="wedgeRectCallout">
            <a:avLst>
              <a:gd name="adj1" fmla="val -19407"/>
              <a:gd name="adj2" fmla="val 1232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b="1">
                <a:solidFill>
                  <a:srgbClr val="FF0000"/>
                </a:solidFill>
              </a:rPr>
              <a:t>11. context-based 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3" grpId="0"/>
      <p:bldP spid="14" grpId="0"/>
      <p:bldP spid="15" grpId="0"/>
      <p:bldP spid="16" grpId="0"/>
      <p:bldP spid="19" grpId="0" bldLvl="0" animBg="1"/>
      <p:bldP spid="19" grpId="1" animBg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标注 3"/>
          <p:cNvSpPr/>
          <p:nvPr/>
        </p:nvSpPr>
        <p:spPr>
          <a:xfrm>
            <a:off x="81280" y="873125"/>
            <a:ext cx="1865630" cy="471170"/>
          </a:xfrm>
          <a:prstGeom prst="wedgeRectCallout">
            <a:avLst>
              <a:gd name="adj1" fmla="val -4186"/>
              <a:gd name="adj2" fmla="val 1420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17. verb+object</a:t>
            </a:r>
            <a:endParaRPr lang="en-US" b="1">
              <a:solidFill>
                <a:srgbClr val="FF0000"/>
              </a:solidFill>
            </a:endParaRPr>
          </a:p>
          <a:p>
            <a:pPr algn="ctr"/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动宾搭配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1170"/>
            <a:ext cx="8229600" cy="5655310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en-US" altLang="zh-CN" dirty="0"/>
              <a:t>    History helps us understand people, societies 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and how they</a:t>
            </a:r>
            <a:r>
              <a:rPr lang="en-US" altLang="zh-CN" dirty="0" smtClean="0">
                <a:sym typeface="+mn-ea"/>
              </a:rPr>
              <a:t>_______</a:t>
            </a:r>
            <a:r>
              <a:rPr lang="en-US" altLang="zh-CN" dirty="0" smtClean="0"/>
              <a:t>. </a:t>
            </a:r>
            <a:r>
              <a:rPr lang="en-US" altLang="zh-CN" dirty="0"/>
              <a:t>For example, how can we </a:t>
            </a:r>
            <a:r>
              <a:rPr lang="en-US" altLang="zh-CN" b="1" u="sng" dirty="0" smtClean="0">
                <a:solidFill>
                  <a:srgbClr val="C00000"/>
                </a:solidFill>
              </a:rPr>
              <a:t>     </a:t>
            </a:r>
            <a:r>
              <a:rPr lang="en-US" altLang="zh-CN" dirty="0" smtClean="0">
                <a:sym typeface="+mn-ea"/>
              </a:rPr>
              <a:t>_______ </a:t>
            </a:r>
            <a:r>
              <a:rPr lang="en-US" altLang="zh-CN" dirty="0" smtClean="0"/>
              <a:t>past </a:t>
            </a:r>
            <a:r>
              <a:rPr lang="en-US" altLang="zh-CN" dirty="0"/>
              <a:t>wars (and future threats) without using historical materials? Unfortunately, major aspects of a society’s operation cannot be set up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as precise experiments. </a:t>
            </a:r>
            <a:r>
              <a:rPr lang="en-US" altLang="zh-CN"/>
              <a:t>  ________ </a:t>
            </a:r>
            <a:r>
              <a:rPr lang="en-US" altLang="zh-CN" dirty="0"/>
              <a:t>, history must serve, however imperfectly, as our  </a:t>
            </a:r>
            <a:r>
              <a:rPr lang="en-US" altLang="zh-CN" b="1" u="sng" dirty="0" smtClean="0">
                <a:solidFill>
                  <a:schemeClr val="tx1"/>
                </a:solidFill>
                <a:effectLst/>
              </a:rPr>
              <a:t>_________</a:t>
            </a:r>
            <a:r>
              <a:rPr lang="en-US" altLang="zh-CN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zh-CN" dirty="0"/>
              <a:t>helping us understand who we are and why we do what we do. This, fundamentally, is why we cannot </a:t>
            </a:r>
            <a:r>
              <a:rPr lang="en-US" altLang="zh-CN" u="sng" dirty="0"/>
              <a:t> </a:t>
            </a:r>
            <a:r>
              <a:rPr lang="en-US" altLang="zh-CN" u="sng" dirty="0" smtClean="0"/>
              <a:t>__________ </a:t>
            </a:r>
            <a:r>
              <a:rPr lang="en-US" altLang="zh-CN" dirty="0" smtClean="0"/>
              <a:t>history</a:t>
            </a:r>
            <a:r>
              <a:rPr lang="en-US" altLang="zh-CN" dirty="0"/>
              <a:t>. 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6" name="矩形标注 5"/>
          <p:cNvSpPr/>
          <p:nvPr/>
        </p:nvSpPr>
        <p:spPr>
          <a:xfrm>
            <a:off x="3465830" y="889635"/>
            <a:ext cx="3186430" cy="311150"/>
          </a:xfrm>
          <a:prstGeom prst="wedgeRectCallout">
            <a:avLst>
              <a:gd name="adj1" fmla="val -42088"/>
              <a:gd name="adj2" fmla="val 1169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16. context-based</a:t>
            </a:r>
            <a:r>
              <a:rPr lang="zh-CN" altLang="en-US" b="1">
                <a:solidFill>
                  <a:srgbClr val="FF0000"/>
                </a:solidFill>
              </a:rPr>
              <a:t>；</a:t>
            </a:r>
            <a:r>
              <a:rPr lang="en-US" altLang="zh-CN" b="1">
                <a:solidFill>
                  <a:srgbClr val="FF0000"/>
                </a:solidFill>
              </a:rPr>
              <a:t>pronoun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5" name="矩形标注 4"/>
          <p:cNvSpPr/>
          <p:nvPr/>
        </p:nvSpPr>
        <p:spPr>
          <a:xfrm>
            <a:off x="2150745" y="3310255"/>
            <a:ext cx="1865630" cy="626110"/>
          </a:xfrm>
          <a:prstGeom prst="wedgeRectCallout">
            <a:avLst>
              <a:gd name="adj1" fmla="val 68447"/>
              <a:gd name="adj2" fmla="val 894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18. conclusion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6200775" y="3059430"/>
            <a:ext cx="2486025" cy="739140"/>
          </a:xfrm>
          <a:prstGeom prst="wedgeRectCallout">
            <a:avLst>
              <a:gd name="adj1" fmla="val 1777"/>
              <a:gd name="adj2" fmla="val 1596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19. context-based</a:t>
            </a:r>
            <a:r>
              <a:rPr lang="zh-CN" altLang="en-US" b="1" dirty="0" smtClean="0">
                <a:solidFill>
                  <a:srgbClr val="FF0000"/>
                </a:solidFill>
              </a:rPr>
              <a:t>；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1289050" y="6033770"/>
            <a:ext cx="3403600" cy="612775"/>
          </a:xfrm>
          <a:prstGeom prst="wedgeRectCallout">
            <a:avLst>
              <a:gd name="adj1" fmla="val -59072"/>
              <a:gd name="adj2" fmla="val -650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20. conclusion: echo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 title</a:t>
            </a:r>
            <a:r>
              <a:rPr lang="zh-CN" altLang="en-US" b="1" dirty="0">
                <a:solidFill>
                  <a:srgbClr val="FF0000"/>
                </a:solidFill>
              </a:rPr>
              <a:t>；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pronoun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14397" y="1240413"/>
            <a:ext cx="117411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 behave 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0564" y="1700808"/>
            <a:ext cx="126555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evaluate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43762" y="4094520"/>
            <a:ext cx="2286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Consequently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23884" y="4402786"/>
            <a:ext cx="15049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laboratory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3528" y="5445224"/>
            <a:ext cx="2286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stay away from 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animBg="1"/>
      <p:bldP spid="5" grpId="0" animBg="1"/>
      <p:bldP spid="7" grpId="0" bldLvl="0" animBg="1"/>
      <p:bldP spid="8" grpId="0" bldLvl="0" animBg="1"/>
      <p:bldP spid="2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Let's summarize the strategies.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1. context-based </a:t>
            </a:r>
            <a:r>
              <a:rPr lang="zh-CN" altLang="en-US" dirty="0"/>
              <a:t>联系上下文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2.  the </a:t>
            </a:r>
            <a:r>
              <a:rPr lang="en-US" altLang="zh-CN" i="1" dirty="0">
                <a:solidFill>
                  <a:srgbClr val="C00000"/>
                </a:solidFill>
              </a:rPr>
              <a:t>and</a:t>
            </a:r>
            <a:r>
              <a:rPr lang="en-US" altLang="zh-CN" dirty="0"/>
              <a:t> phrase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en-US" altLang="zh-CN" dirty="0" err="1"/>
              <a:t>verb+object</a:t>
            </a:r>
            <a:r>
              <a:rPr lang="en-US" altLang="zh-CN" dirty="0"/>
              <a:t> </a:t>
            </a:r>
            <a:r>
              <a:rPr lang="zh-CN" altLang="en-US" dirty="0"/>
              <a:t>动宾搭配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4. pronoun </a:t>
            </a:r>
            <a:r>
              <a:rPr lang="zh-CN" altLang="en-US" dirty="0"/>
              <a:t>代词指代什么</a:t>
            </a:r>
            <a:r>
              <a:rPr lang="zh-CN" altLang="en-US" dirty="0" smtClean="0"/>
              <a:t>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5. logical relationship</a:t>
            </a:r>
            <a:r>
              <a:rPr lang="zh-CN" altLang="en-US" dirty="0"/>
              <a:t>（</a:t>
            </a:r>
            <a:r>
              <a:rPr lang="en-US" altLang="zh-CN" dirty="0"/>
              <a:t>further explanation</a:t>
            </a:r>
            <a:r>
              <a:rPr lang="zh-CN" altLang="en-US" dirty="0"/>
              <a:t>，</a:t>
            </a:r>
            <a:r>
              <a:rPr lang="en-US" altLang="zh-CN" dirty="0" err="1"/>
              <a:t>conclusion</a:t>
            </a:r>
            <a:r>
              <a:rPr lang="zh-CN" altLang="en-US" dirty="0"/>
              <a:t>，</a:t>
            </a:r>
            <a:r>
              <a:rPr lang="en-US" altLang="zh-CN" dirty="0"/>
              <a:t>etc.</a:t>
            </a:r>
            <a:r>
              <a:rPr lang="zh-CN" altLang="en-US" dirty="0"/>
              <a:t>）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6. </a:t>
            </a:r>
            <a:r>
              <a:rPr dirty="0"/>
              <a:t>the beginning of a sentence or </a:t>
            </a:r>
            <a:r>
              <a:rPr lang="en-US" dirty="0"/>
              <a:t>a</a:t>
            </a:r>
            <a:r>
              <a:rPr dirty="0"/>
              <a:t> paragraph (段首句或者句子开头的挖空）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7092315" y="4104640"/>
            <a:ext cx="1893570" cy="414655"/>
          </a:xfrm>
          <a:prstGeom prst="wedgeRectCallout">
            <a:avLst>
              <a:gd name="adj1" fmla="val 6438"/>
              <a:gd name="adj2" fmla="val 1787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4. context-based</a:t>
            </a:r>
            <a:r>
              <a:rPr lang="zh-CN" altLang="zh-CN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4945" y="911860"/>
            <a:ext cx="8968105" cy="56851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    Grady </a:t>
            </a:r>
            <a:r>
              <a:rPr lang="en-US" altLang="zh-CN" dirty="0">
                <a:solidFill>
                  <a:srgbClr val="FF0000"/>
                </a:solidFill>
              </a:rPr>
              <a:t>threw down </a:t>
            </a:r>
            <a:r>
              <a:rPr lang="en-US" altLang="zh-CN" dirty="0"/>
              <a:t>his backpack and </a:t>
            </a:r>
            <a:r>
              <a:rPr lang="en-US" altLang="zh-CN" dirty="0">
                <a:solidFill>
                  <a:srgbClr val="FF0000"/>
                </a:solidFill>
              </a:rPr>
              <a:t>slammed</a:t>
            </a:r>
            <a:r>
              <a:rPr lang="en-US" altLang="zh-CN" dirty="0"/>
              <a:t> the car door shut.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“</a:t>
            </a:r>
            <a:r>
              <a:rPr lang="en-US" altLang="zh-CN" dirty="0"/>
              <a:t>This is going to be </a:t>
            </a:r>
            <a:r>
              <a:rPr lang="en-US" altLang="zh-CN" dirty="0">
                <a:solidFill>
                  <a:srgbClr val="FF0000"/>
                </a:solidFill>
              </a:rPr>
              <a:t>a really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u="sng" dirty="0">
                <a:solidFill>
                  <a:srgbClr val="FF0000"/>
                </a:solidFill>
              </a:rPr>
              <a:t>long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week</a:t>
            </a:r>
            <a:r>
              <a:rPr lang="en-US" altLang="zh-CN" dirty="0"/>
              <a:t>,” he said </a:t>
            </a:r>
            <a:r>
              <a:rPr lang="en-US" altLang="zh-CN" dirty="0">
                <a:solidFill>
                  <a:srgbClr val="FF0000"/>
                </a:solidFill>
              </a:rPr>
              <a:t>unhappily</a:t>
            </a:r>
            <a:r>
              <a:rPr lang="en-US" altLang="zh-CN" dirty="0"/>
              <a:t> to no one </a:t>
            </a:r>
            <a:r>
              <a:rPr lang="en-US" altLang="zh-CN" b="1" u="sng" dirty="0">
                <a:solidFill>
                  <a:srgbClr val="C00000"/>
                </a:solidFill>
              </a:rPr>
              <a:t>in particular</a:t>
            </a:r>
            <a:r>
              <a:rPr lang="en-US" altLang="zh-CN" dirty="0"/>
              <a:t> . He looked around the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campground. Hundreds of blue-green fir </a:t>
            </a:r>
            <a:r>
              <a:rPr lang="en-US" altLang="zh-CN" dirty="0" err="1">
                <a:solidFill>
                  <a:srgbClr val="FF0000"/>
                </a:solidFill>
              </a:rPr>
              <a:t>trees</a:t>
            </a:r>
            <a:r>
              <a:rPr lang="en-US" altLang="zh-CN" dirty="0" err="1"/>
              <a:t>,some</a:t>
            </a:r>
            <a:r>
              <a:rPr lang="en-US" altLang="zh-CN" dirty="0"/>
              <a:t> as tall as church towers, </a:t>
            </a:r>
            <a:r>
              <a:rPr lang="en-US" altLang="zh-CN" b="1" u="sng" dirty="0">
                <a:solidFill>
                  <a:srgbClr val="C00000"/>
                </a:solidFill>
              </a:rPr>
              <a:t>covered</a:t>
            </a:r>
            <a:r>
              <a:rPr lang="en-US" altLang="zh-CN" dirty="0">
                <a:solidFill>
                  <a:srgbClr val="FF0000"/>
                </a:solidFill>
              </a:rPr>
              <a:t> the mountainside</a:t>
            </a:r>
            <a:r>
              <a:rPr lang="en-US" altLang="zh-CN" dirty="0"/>
              <a:t>, giving it the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appearance of a lush green </a:t>
            </a:r>
            <a:r>
              <a:rPr lang="en-US" altLang="zh-CN" dirty="0">
                <a:solidFill>
                  <a:srgbClr val="FF0000"/>
                </a:solidFill>
              </a:rPr>
              <a:t>carpet</a:t>
            </a:r>
            <a:r>
              <a:rPr lang="en-US" altLang="zh-CN" dirty="0"/>
              <a:t>. The sun </a:t>
            </a:r>
            <a:r>
              <a:rPr lang="en-US" altLang="zh-CN" dirty="0">
                <a:solidFill>
                  <a:srgbClr val="FF0000"/>
                </a:solidFill>
              </a:rPr>
              <a:t>would be setting</a:t>
            </a:r>
            <a:r>
              <a:rPr lang="en-US" altLang="zh-CN" dirty="0"/>
              <a:t> soon. Then, Grady thought, maybe the </a:t>
            </a:r>
            <a:r>
              <a:rPr lang="en-US" altLang="zh-CN" b="1" u="sng" dirty="0">
                <a:solidFill>
                  <a:srgbClr val="C00000"/>
                </a:solidFill>
              </a:rPr>
              <a:t>heat </a:t>
            </a:r>
            <a:r>
              <a:rPr lang="en-US" altLang="zh-CN" dirty="0">
                <a:solidFill>
                  <a:srgbClr val="FF0000"/>
                </a:solidFill>
              </a:rPr>
              <a:t>wouldn’t feel so bad</a:t>
            </a:r>
            <a:r>
              <a:rPr lang="en-US" altLang="zh-CN" dirty="0"/>
              <a:t>. Even </a:t>
            </a:r>
            <a:r>
              <a:rPr lang="en-US" altLang="zh-CN" dirty="0">
                <a:solidFill>
                  <a:srgbClr val="FF0000"/>
                </a:solidFill>
              </a:rPr>
              <a:t>up</a:t>
            </a:r>
            <a:r>
              <a:rPr lang="en-US" altLang="zh-CN" dirty="0"/>
              <a:t> here in the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b="1" u="sng" dirty="0">
                <a:solidFill>
                  <a:srgbClr val="C00000"/>
                </a:solidFill>
              </a:rPr>
              <a:t>mountain</a:t>
            </a:r>
            <a:r>
              <a:rPr lang="en-US" altLang="zh-CN" dirty="0"/>
              <a:t> , </a:t>
            </a:r>
            <a:r>
              <a:rPr lang="en-US" altLang="zh-CN" dirty="0">
                <a:solidFill>
                  <a:srgbClr val="FF0000"/>
                </a:solidFill>
              </a:rPr>
              <a:t>the hot </a:t>
            </a:r>
            <a:r>
              <a:rPr lang="en-US" altLang="zh-CN" dirty="0"/>
              <a:t>stickiness of July clung to him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sp>
        <p:nvSpPr>
          <p:cNvPr id="4" name="矩形标注 3"/>
          <p:cNvSpPr/>
          <p:nvPr/>
        </p:nvSpPr>
        <p:spPr>
          <a:xfrm>
            <a:off x="3286125" y="1385570"/>
            <a:ext cx="1809750" cy="386715"/>
          </a:xfrm>
          <a:prstGeom prst="wedgeRectCallout">
            <a:avLst>
              <a:gd name="adj1" fmla="val 40771"/>
              <a:gd name="adj2" fmla="val 9532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1. context-based </a:t>
            </a:r>
            <a:r>
              <a:rPr lang="zh-CN" altLang="zh-CN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5" name="矩形标注 4"/>
          <p:cNvSpPr/>
          <p:nvPr/>
        </p:nvSpPr>
        <p:spPr>
          <a:xfrm>
            <a:off x="1830705" y="3892550"/>
            <a:ext cx="4375150" cy="499110"/>
          </a:xfrm>
          <a:prstGeom prst="wedgeRectCallout">
            <a:avLst>
              <a:gd name="adj1" fmla="val 203"/>
              <a:gd name="adj2" fmla="val -705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3.subject+ +verb+object </a:t>
            </a:r>
            <a:r>
              <a:rPr lang="zh-CN" altLang="en-US" b="1">
                <a:solidFill>
                  <a:srgbClr val="FF0000"/>
                </a:solidFill>
              </a:rPr>
              <a:t>主谓宾搭配；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 </a:t>
            </a:r>
            <a:r>
              <a:rPr lang="en-US" altLang="zh-CN" b="1">
                <a:solidFill>
                  <a:srgbClr val="FF0000"/>
                </a:solidFill>
              </a:rPr>
              <a:t>context based</a:t>
            </a:r>
            <a:r>
              <a:rPr lang="zh-CN" altLang="zh-CN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8" name="矩形标注 7"/>
          <p:cNvSpPr/>
          <p:nvPr/>
        </p:nvSpPr>
        <p:spPr>
          <a:xfrm>
            <a:off x="334010" y="6429375"/>
            <a:ext cx="1823085" cy="266700"/>
          </a:xfrm>
          <a:prstGeom prst="wedgeRectCallout">
            <a:avLst>
              <a:gd name="adj1" fmla="val -14716"/>
              <a:gd name="adj2" fmla="val -1378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5. context-based </a:t>
            </a:r>
            <a:r>
              <a:rPr lang="zh-CN" altLang="zh-CN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  <p:sp>
        <p:nvSpPr>
          <p:cNvPr id="9" name="文本框 8"/>
          <p:cNvSpPr txBox="1"/>
          <p:nvPr/>
        </p:nvSpPr>
        <p:spPr>
          <a:xfrm>
            <a:off x="409575" y="224155"/>
            <a:ext cx="846010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zh-CN" altLang="en-US" sz="3200" b="1">
                <a:solidFill>
                  <a:srgbClr val="FF0000"/>
                </a:solidFill>
              </a:rPr>
              <a:t>讲解</a:t>
            </a:r>
            <a:r>
              <a:rPr lang="en-US" altLang="zh-CN" sz="3200" b="1">
                <a:solidFill>
                  <a:srgbClr val="FF0000"/>
                </a:solidFill>
              </a:rPr>
              <a:t>2</a:t>
            </a:r>
            <a:r>
              <a:rPr lang="zh-CN" altLang="en-US" sz="3200" b="1">
                <a:solidFill>
                  <a:srgbClr val="FF0000"/>
                </a:solidFill>
              </a:rPr>
              <a:t>：</a:t>
            </a:r>
            <a:r>
              <a:rPr lang="en-US" altLang="zh-CN" sz="3200" b="1">
                <a:solidFill>
                  <a:srgbClr val="FF0000"/>
                </a:solidFill>
              </a:rPr>
              <a:t>2018</a:t>
            </a:r>
            <a:r>
              <a:rPr lang="zh-CN" altLang="en-US" sz="3200" b="1">
                <a:solidFill>
                  <a:srgbClr val="FF0000"/>
                </a:solidFill>
              </a:rPr>
              <a:t>年广州市调研考完型填空 </a:t>
            </a:r>
            <a:endParaRPr lang="zh-CN" altLang="en-US" sz="3200" b="1" dirty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3413125" y="2589530"/>
            <a:ext cx="1960880" cy="485140"/>
          </a:xfrm>
          <a:prstGeom prst="wedgeRectCallout">
            <a:avLst>
              <a:gd name="adj1" fmla="val -12143"/>
              <a:gd name="adj2" fmla="val -772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2. context-based</a:t>
            </a:r>
            <a:r>
              <a:rPr lang="zh-CN" altLang="zh-CN" b="1">
                <a:solidFill>
                  <a:srgbClr val="FF0000"/>
                </a:solidFill>
              </a:rPr>
              <a:t> </a:t>
            </a:r>
            <a:r>
              <a:rPr lang="en-US" altLang="zh-CN" b="1"/>
              <a:t> 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7" grpId="0" animBg="1"/>
      <p:bldP spid="8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3656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3656"/>
</p:tagLst>
</file>

<file path=ppt/tags/tag3.xml><?xml version="1.0" encoding="utf-8"?>
<p:tagLst xmlns:p="http://schemas.openxmlformats.org/presentationml/2006/main">
  <p:tag name="KSO_WM_TEMPLATE_CATEGORY" val="basetag"/>
  <p:tag name="KSO_WM_TEMPLATE_INDEX" val="20163656"/>
  <p:tag name="KSO_WM_TAG_VERSION" val="1.0"/>
  <p:tag name="KSO_WM_TEMPLATE_THUMBS_INDEX" val="1、3、6、7、10、12、14、17、18、19、22、27、28、35、36、37、38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80962_1"/>
  <p:tag name="KSO_WM_TEMPLATE_CATEGORY" val="basetag"/>
  <p:tag name="KSO_WM_TEMPLATE_INDEX" val="20163656"/>
  <p:tag name="KSO_WM_SLIDE_ID" val="custom20181639_1"/>
  <p:tag name="KSO_WM_SLIDE_INDEX" val="1"/>
  <p:tag name="KSO_WM_TEMPLATE_SUBCATEGORY" val="combine"/>
  <p:tag name="KSO_WM_TEMPLATE_THUMBS_INDEX" val="1、4、5、6、12、13、19、22、"/>
  <p:tag name="KSO_WM_SLIDE_MODEL_TYPE" val="cover"/>
</p:tagLst>
</file>

<file path=ppt/tags/tag5.xml><?xml version="1.0" encoding="utf-8"?>
<p:tagLst xmlns:p="http://schemas.openxmlformats.org/presentationml/2006/main">
  <p:tag name="REFSHAPE" val="586553972"/>
  <p:tag name="KSO_WM_UNIT_PLACING_PICTURE_USER_VIEWPORT" val="{&quot;height&quot;:11040,&quot;width&quot;:8970}"/>
</p:tagLst>
</file>

<file path=ppt/tags/tag6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ags/tag7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</p:tagLst>
</file>

<file path=ppt/tags/tag8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7970006D17BF14A857858C534B0E644" ma:contentTypeVersion="5" ma:contentTypeDescription="新建文档。" ma:contentTypeScope="" ma:versionID="859a9c10e582e2e8ef6e2ad275412950">
  <xsd:schema xmlns:xsd="http://www.w3.org/2001/XMLSchema" xmlns:xs="http://www.w3.org/2001/XMLSchema" xmlns:p="http://schemas.microsoft.com/office/2006/metadata/properties" xmlns:ns2="b378a6a9-24f8-4d79-89cb-b39a7783f086" xmlns:ns3="bc20797a-d758-4c97-9883-55fceb084994" targetNamespace="http://schemas.microsoft.com/office/2006/metadata/properties" ma:root="true" ma:fieldsID="ce2ca4ae94b658a34c602272d332e965" ns2:_="" ns3:_="">
    <xsd:import namespace="b378a6a9-24f8-4d79-89cb-b39a7783f086"/>
    <xsd:import namespace="bc20797a-d758-4c97-9883-55fceb0849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8a6a9-24f8-4d79-89cb-b39a7783f0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0797a-d758-4c97-9883-55fceb08499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126F45-4CF3-4175-BB65-357E82F16ED1}"/>
</file>

<file path=customXml/itemProps2.xml><?xml version="1.0" encoding="utf-8"?>
<ds:datastoreItem xmlns:ds="http://schemas.openxmlformats.org/officeDocument/2006/customXml" ds:itemID="{BDCFF2E7-67FE-4A14-92EF-7359B6BB026C}"/>
</file>

<file path=customXml/itemProps3.xml><?xml version="1.0" encoding="utf-8"?>
<ds:datastoreItem xmlns:ds="http://schemas.openxmlformats.org/officeDocument/2006/customXml" ds:itemID="{85F823BF-C67A-4644-9A47-04025AF81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8838</Words>
  <Application>WPS 演示</Application>
  <PresentationFormat>全屏显示(4:3)</PresentationFormat>
  <Paragraphs>503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迷你简启体</vt:lpstr>
      <vt:lpstr>方正姚体</vt:lpstr>
      <vt:lpstr>微软雅黑</vt:lpstr>
      <vt:lpstr>楷体</vt:lpstr>
      <vt:lpstr>微软简行楷</vt:lpstr>
      <vt:lpstr>Wingdings</vt:lpstr>
      <vt:lpstr>Calibri</vt:lpstr>
      <vt:lpstr>Arial Unicode MS</vt:lpstr>
      <vt:lpstr>黑体</vt:lpstr>
      <vt:lpstr>Office 主题​​</vt:lpstr>
      <vt:lpstr>1_自定义设计方案</vt:lpstr>
      <vt:lpstr>PowerPoint 演示文稿</vt:lpstr>
      <vt:lpstr>PowerPoint 演示文稿</vt:lpstr>
      <vt:lpstr>PowerPoint 演示文稿</vt:lpstr>
      <vt:lpstr>讲解练习一：2019年广州市调研考完型填空                        Why Study History? </vt:lpstr>
      <vt:lpstr>PowerPoint 演示文稿</vt:lpstr>
      <vt:lpstr>PowerPoint 演示文稿</vt:lpstr>
      <vt:lpstr>PowerPoint 演示文稿</vt:lpstr>
      <vt:lpstr>Let's summarize the strategies.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Count the Strategies Applied  in the above three passages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</cp:lastModifiedBy>
  <cp:revision>120</cp:revision>
  <dcterms:created xsi:type="dcterms:W3CDTF">2019-12-14T06:46:00Z</dcterms:created>
  <dcterms:modified xsi:type="dcterms:W3CDTF">2020-02-03T23:04:20Z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  <property fmtid="{D5CDD505-2E9C-101B-9397-08002B2CF9AE}" pid="3" name="ContentTypeId">
    <vt:lpwstr>0x01010047970006D17BF14A857858C534B0E644</vt:lpwstr>
  </property>
</Properties>
</file>